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000" b="1" i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990000"/>
    <a:srgbClr val="FF3300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9ABC82-6A68-471A-A643-D38204F004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752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25876-4CD5-42D0-AC42-A8C5D9E6C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668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0B007-B392-4A88-BF40-345548F97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427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DED322-8E17-455D-8606-18117D681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980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38ADC3-BA37-4C9A-8F8C-984D5C1BD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397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6A091-ED87-4E5D-983D-187D2796B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516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1E05BC-C42F-4747-A61B-0A1FB1817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35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19CD4-932C-4DCF-A7FC-A69E6D213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224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D9B71D-7901-47E6-BBE9-A9C0D8FCD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155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3AB761-C1B8-4966-88E4-5385AE698E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721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1EF72-2B02-4BF6-9A02-B59EF3872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8446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91C92-807C-40EA-99BA-6C61347D8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926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 i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 i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 i="0"/>
            </a:lvl1pPr>
          </a:lstStyle>
          <a:p>
            <a:pPr>
              <a:defRPr/>
            </a:pPr>
            <a:fld id="{89753FBD-4B16-4A56-B8CA-750A80CC3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179388" y="0"/>
            <a:ext cx="8964612" cy="68580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dirty="0" smtClean="0">
              <a:solidFill>
                <a:srgbClr val="990033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dirty="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Název materiálu:VY_52_INOVACE_32_Okupace_Sudety_Protektorát_Čechy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             _Morava_ib1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Datum vyhotovení: 9.3.2012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Vzdělávací oblast/obor: Člověk a jeho </a:t>
            </a:r>
            <a:r>
              <a:rPr lang="cs-CZ" sz="2000" dirty="0" err="1" smtClean="0"/>
              <a:t>svět_Vlastivěda_Dějiny</a:t>
            </a: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Klíčové slovo: okupace, Sudety, mobilizace, protektorát,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         gestapo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Anotace: Prezentace je určena pro žáky 5. ročníku,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procvičování a opakování učiva žáky.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395288" y="5805488"/>
            <a:ext cx="47720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i="0"/>
              <a:t>Autorem materiálu a všech jeho částí, není-li uvedeno jinak, je </a:t>
            </a:r>
          </a:p>
          <a:p>
            <a:r>
              <a:rPr lang="cs-CZ" sz="1200" i="0"/>
              <a:t>Mgr. Ivana Benešová. </a:t>
            </a:r>
          </a:p>
          <a:p>
            <a:r>
              <a:rPr lang="cs-CZ" sz="1200" i="0"/>
              <a:t>Financováno z ESF a státního rozpočtu ČR. </a:t>
            </a:r>
          </a:p>
          <a:p>
            <a:pPr eaLnBrk="1" hangingPunct="1"/>
            <a:endParaRPr lang="cs-CZ" sz="1000" i="0"/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6208713" y="6159500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 i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5876925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3600" b="1" smtClean="0">
                <a:solidFill>
                  <a:srgbClr val="990033"/>
                </a:solidFill>
              </a:rPr>
              <a:t>             OKUPACE – SUDETY</a:t>
            </a:r>
          </a:p>
          <a:p>
            <a:pPr eaLnBrk="1" hangingPunct="1">
              <a:buFontTx/>
              <a:buNone/>
            </a:pPr>
            <a:endParaRPr lang="cs-CZ" sz="3600" b="1" smtClean="0">
              <a:solidFill>
                <a:srgbClr val="990033"/>
              </a:solidFill>
            </a:endParaRPr>
          </a:p>
          <a:p>
            <a:pPr eaLnBrk="1" hangingPunct="1">
              <a:buFontTx/>
              <a:buNone/>
            </a:pPr>
            <a:r>
              <a:rPr lang="cs-CZ" sz="3600" b="1" smtClean="0">
                <a:solidFill>
                  <a:srgbClr val="990033"/>
                </a:solidFill>
              </a:rPr>
              <a:t> PROTEKTORÁT ČECHY A MORAVA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>
                <a:solidFill>
                  <a:srgbClr val="990033"/>
                </a:solidFill>
              </a:rPr>
              <a:t>SUDETY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990033"/>
                </a:solidFill>
              </a:rPr>
              <a:t>Pol. 30. let 20. století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Československá republika – obavy o zachování státu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Německo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- u moci fašisté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- v čele </a:t>
            </a:r>
            <a:r>
              <a:rPr lang="cs-CZ" sz="2400" b="1" smtClean="0">
                <a:solidFill>
                  <a:srgbClr val="990000"/>
                </a:solidFill>
              </a:rPr>
              <a:t>Adolf Hitler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→ cíl – likvidace Československa jako samostatného státu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→ na pomoc – německá menšina v pohraničních oblastech ČR – </a:t>
            </a:r>
            <a:r>
              <a:rPr lang="cs-CZ" sz="2400" b="1" smtClean="0">
                <a:solidFill>
                  <a:srgbClr val="990033"/>
                </a:solidFill>
              </a:rPr>
              <a:t>SUDETY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rgbClr val="FF3300"/>
                </a:solidFill>
              </a:rPr>
              <a:t> </a:t>
            </a:r>
            <a:r>
              <a:rPr lang="cs-CZ" sz="2400" b="1" smtClean="0">
                <a:solidFill>
                  <a:srgbClr val="990000"/>
                </a:solidFill>
              </a:rPr>
              <a:t>1938 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smtClean="0">
                <a:solidFill>
                  <a:schemeClr val="tx2"/>
                </a:solidFill>
              </a:rPr>
              <a:t> nespokojenost s postavením německé menšiny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smtClean="0">
                <a:solidFill>
                  <a:schemeClr val="tx2"/>
                </a:solidFill>
              </a:rPr>
              <a:t> ozbrojené přepady státních úřadů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smtClean="0">
                <a:solidFill>
                  <a:schemeClr val="tx2"/>
                </a:solidFill>
              </a:rPr>
              <a:t> útisk českého obyvatelstva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→ vzrůstající nespokojenost v českých zemích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3000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/>
          </p:nvPr>
        </p:nvSpPr>
        <p:spPr>
          <a:xfrm>
            <a:off x="468313" y="682625"/>
            <a:ext cx="8229600" cy="5851525"/>
          </a:xfrm>
        </p:spPr>
        <p:txBody>
          <a:bodyPr/>
          <a:lstStyle/>
          <a:p>
            <a:pPr eaLnBrk="1" hangingPunct="1"/>
            <a:r>
              <a:rPr lang="cs-CZ" sz="2400" smtClean="0"/>
              <a:t> německá menšina poslouchá jen Hitlerovy příkazy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→ </a:t>
            </a:r>
            <a:r>
              <a:rPr lang="cs-CZ" sz="2400" smtClean="0">
                <a:solidFill>
                  <a:srgbClr val="990000"/>
                </a:solidFill>
              </a:rPr>
              <a:t>hrozba války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→ </a:t>
            </a:r>
            <a:r>
              <a:rPr lang="cs-CZ" sz="2400" smtClean="0">
                <a:solidFill>
                  <a:srgbClr val="990033"/>
                </a:solidFill>
              </a:rPr>
              <a:t>mobilizace českého státu</a:t>
            </a:r>
          </a:p>
          <a:p>
            <a:pPr eaLnBrk="1" hangingPunct="1">
              <a:buFontTx/>
              <a:buChar char="-"/>
            </a:pPr>
            <a:r>
              <a:rPr lang="cs-CZ" sz="2400" smtClean="0">
                <a:solidFill>
                  <a:schemeClr val="tx2"/>
                </a:solidFill>
              </a:rPr>
              <a:t>Západní státy – snaha o dohodu s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Hitlerem</a:t>
            </a:r>
          </a:p>
          <a:p>
            <a:pPr eaLnBrk="1" hangingPunct="1">
              <a:buFontTx/>
              <a:buChar char="-"/>
            </a:pPr>
            <a:r>
              <a:rPr lang="cs-CZ" sz="2400" b="1" smtClean="0">
                <a:solidFill>
                  <a:srgbClr val="990000"/>
                </a:solidFill>
              </a:rPr>
              <a:t>Konference v Mnichově – září 1938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tx2"/>
                </a:solidFill>
              </a:rPr>
              <a:t>    </a:t>
            </a:r>
            <a:r>
              <a:rPr lang="cs-CZ" sz="2400" smtClean="0">
                <a:solidFill>
                  <a:schemeClr val="tx2"/>
                </a:solidFill>
              </a:rPr>
              <a:t>představitelé: /zleva/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Anglie – Chamberlain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Francie - Daladier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Německa – Hitler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Itálie – Mussolini                  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dohoda – </a:t>
            </a:r>
            <a:r>
              <a:rPr lang="cs-CZ" sz="2400" smtClean="0">
                <a:solidFill>
                  <a:srgbClr val="990033"/>
                </a:solidFill>
              </a:rPr>
              <a:t>podstoupení pohraničních území Německu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→ Československo – zrada Mnichova – přijetí dohody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625" y="2205038"/>
            <a:ext cx="3132138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3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30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819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819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819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19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19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819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5976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>
                <a:solidFill>
                  <a:srgbClr val="990000"/>
                </a:solidFill>
              </a:rPr>
              <a:t> OKUPACE</a:t>
            </a:r>
            <a:endParaRPr lang="cs-CZ" smtClean="0"/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990033"/>
                </a:solidFill>
              </a:rPr>
              <a:t>březen 1939</a:t>
            </a:r>
            <a:r>
              <a:rPr lang="cs-CZ" sz="2400" b="1" smtClean="0">
                <a:solidFill>
                  <a:srgbClr val="FF3300"/>
                </a:solidFill>
              </a:rPr>
              <a:t> </a:t>
            </a:r>
            <a:r>
              <a:rPr lang="cs-CZ" sz="2400" b="1" smtClean="0">
                <a:solidFill>
                  <a:schemeClr val="tx2"/>
                </a:solidFill>
              </a:rPr>
              <a:t>– </a:t>
            </a:r>
            <a:r>
              <a:rPr lang="cs-CZ" sz="2400" smtClean="0">
                <a:solidFill>
                  <a:schemeClr val="tx2"/>
                </a:solidFill>
              </a:rPr>
              <a:t>české země připojeny k Německu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990033"/>
                </a:solidFill>
              </a:rPr>
              <a:t>→ </a:t>
            </a:r>
            <a:r>
              <a:rPr lang="cs-CZ" sz="2400" b="1" u="sng" smtClean="0">
                <a:solidFill>
                  <a:srgbClr val="990033"/>
                </a:solidFill>
              </a:rPr>
              <a:t>Protektorát Čechy a Morava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rgbClr val="990033"/>
                </a:solidFill>
              </a:rPr>
              <a:t>Slovensko</a:t>
            </a:r>
            <a:r>
              <a:rPr lang="cs-CZ" sz="2400" smtClean="0">
                <a:solidFill>
                  <a:srgbClr val="FF3300"/>
                </a:solidFill>
              </a:rPr>
              <a:t> </a:t>
            </a:r>
            <a:r>
              <a:rPr lang="cs-CZ" sz="2400" smtClean="0">
                <a:solidFill>
                  <a:schemeClr val="tx2"/>
                </a:solidFill>
              </a:rPr>
              <a:t>– samostatný Slovenský stát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→ Československá republika neexistuje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Němečtí okupanti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násilí na českém obyvatelstvu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ztráta svobody českého obyvatelstva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vyvěšování německých praporů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německo-české nápisy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němčina na školách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výroby zboží pro válečné potřeby (český průmysl) 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zboží na poukázky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nedostatek jídla → nepovolené obchody „černá šmelina“</a:t>
            </a:r>
          </a:p>
          <a:p>
            <a:pPr eaLnBrk="1" hangingPunct="1">
              <a:buFontTx/>
              <a:buNone/>
            </a:pPr>
            <a:endParaRPr lang="cs-CZ" sz="900" i="1" smtClean="0">
              <a:solidFill>
                <a:srgbClr val="FF33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636838"/>
            <a:ext cx="291465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024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Německá armáda a policie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990000"/>
                </a:solidFill>
              </a:rPr>
              <a:t>gestapo</a:t>
            </a:r>
            <a:r>
              <a:rPr lang="cs-CZ" b="1" smtClean="0">
                <a:solidFill>
                  <a:schemeClr val="tx2"/>
                </a:solidFill>
              </a:rPr>
              <a:t>                        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chemeClr val="tx2"/>
                </a:solidFill>
              </a:rPr>
              <a:t>  </a:t>
            </a:r>
            <a:r>
              <a:rPr lang="cs-CZ" sz="2400" smtClean="0">
                <a:solidFill>
                  <a:schemeClr val="tx2"/>
                </a:solidFill>
              </a:rPr>
              <a:t>- zatýkání a věznění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- vraždění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- posílání do koncentračních a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vyhlazovacích táborů - transporty</a:t>
            </a:r>
          </a:p>
          <a:p>
            <a:pPr eaLnBrk="1" hangingPunct="1">
              <a:buFontTx/>
              <a:buNone/>
            </a:pPr>
            <a:r>
              <a:rPr lang="cs-CZ" sz="2800" b="1" smtClean="0">
                <a:solidFill>
                  <a:srgbClr val="990000"/>
                </a:solidFill>
              </a:rPr>
              <a:t>Židé                                                  </a:t>
            </a:r>
          </a:p>
          <a:p>
            <a:pPr eaLnBrk="1" hangingPunct="1"/>
            <a:r>
              <a:rPr lang="cs-CZ" sz="2800" b="1" smtClean="0">
                <a:solidFill>
                  <a:schemeClr val="tx2"/>
                </a:solidFill>
              </a:rPr>
              <a:t> </a:t>
            </a:r>
            <a:r>
              <a:rPr lang="cs-CZ" sz="2400" smtClean="0">
                <a:solidFill>
                  <a:schemeClr val="tx2"/>
                </a:solidFill>
              </a:rPr>
              <a:t>označení šesticípou žlutou hvězdou  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vyřazení ze společnosti - zákaz do obchodů,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divadel, kin                 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zabavování majetku</a:t>
            </a:r>
          </a:p>
        </p:txBody>
      </p:sp>
      <p:pic>
        <p:nvPicPr>
          <p:cNvPr id="12294" name="Picture 6" descr="JUDE hvěz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4581525"/>
            <a:ext cx="1727200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775" y="1628775"/>
            <a:ext cx="3251200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9200"/>
                            </p:stCondLst>
                            <p:childTnLst>
                              <p:par>
                                <p:cTn id="77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/>
          </p:nvPr>
        </p:nvSpPr>
        <p:spPr>
          <a:xfrm>
            <a:off x="611188" y="333375"/>
            <a:ext cx="8158162" cy="58515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2000" u="sng" dirty="0" err="1" smtClean="0"/>
              <a:t>Marteriál</a:t>
            </a:r>
            <a:r>
              <a:rPr lang="cs-CZ" sz="2000" u="sng" dirty="0" smtClean="0"/>
              <a:t> byl čerpán z těchto zdrojů:</a:t>
            </a:r>
          </a:p>
          <a:p>
            <a:pPr marL="0" indent="0">
              <a:buFontTx/>
              <a:buNone/>
            </a:pPr>
            <a:r>
              <a:rPr lang="cs-CZ" sz="2000" u="sng" dirty="0" smtClean="0"/>
              <a:t>konference v Mnichově</a:t>
            </a:r>
            <a:endParaRPr lang="cs-CZ" sz="2000" dirty="0" smtClean="0"/>
          </a:p>
          <a:p>
            <a:pPr marL="0" indent="0">
              <a:buFontTx/>
              <a:buNone/>
            </a:pPr>
            <a:r>
              <a:rPr lang="cs-CZ" sz="2000" dirty="0" smtClean="0"/>
              <a:t>http://cs.wikipedia.org/wiki/Soubor:Bundesarchiv_Bild_183-R69173,_M%C3%BCnchener_Abkommen,_Staatschefs.jpg, 9.3.2012 </a:t>
            </a:r>
          </a:p>
          <a:p>
            <a:pPr marL="0" indent="0">
              <a:buFontTx/>
              <a:buNone/>
            </a:pPr>
            <a:r>
              <a:rPr lang="cs-CZ" sz="2000" u="sng" dirty="0" smtClean="0"/>
              <a:t>Protektorát Čechy a Morava</a:t>
            </a:r>
          </a:p>
          <a:p>
            <a:pPr marL="0" indent="0">
              <a:buFontTx/>
              <a:buNone/>
            </a:pPr>
            <a:r>
              <a:rPr lang="cs-CZ" sz="2000" dirty="0" smtClean="0"/>
              <a:t>http://cs.wikipedia.org/wiki/</a:t>
            </a:r>
            <a:r>
              <a:rPr lang="cs-CZ" sz="2000" dirty="0" err="1" smtClean="0"/>
              <a:t>Soubor:Protektorat_Bohmen-Mahren.png</a:t>
            </a:r>
            <a:r>
              <a:rPr lang="cs-CZ" sz="2000" dirty="0" smtClean="0"/>
              <a:t>,</a:t>
            </a:r>
          </a:p>
          <a:p>
            <a:pPr marL="0" indent="0">
              <a:buFontTx/>
              <a:buNone/>
            </a:pPr>
            <a:r>
              <a:rPr lang="cs-CZ" sz="2000" dirty="0" smtClean="0"/>
              <a:t>Licence: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, autor: </a:t>
            </a:r>
            <a:r>
              <a:rPr lang="cs-CZ" sz="2000" dirty="0" err="1" smtClean="0"/>
              <a:t>XrysD</a:t>
            </a:r>
            <a:r>
              <a:rPr lang="cs-CZ" sz="2000" dirty="0" smtClean="0"/>
              <a:t>, 9.3.2012</a:t>
            </a:r>
          </a:p>
          <a:p>
            <a:pPr marL="0" indent="0">
              <a:buFontTx/>
              <a:buNone/>
            </a:pPr>
            <a:r>
              <a:rPr lang="cs-CZ" sz="2000" u="sng" dirty="0" smtClean="0"/>
              <a:t>židovská hvězda</a:t>
            </a:r>
          </a:p>
          <a:p>
            <a:pPr marL="0" indent="0">
              <a:buFontTx/>
              <a:buNone/>
            </a:pPr>
            <a:r>
              <a:rPr lang="cs-CZ" sz="2000" dirty="0" smtClean="0"/>
              <a:t>http://cs.wikipedia.org/wiki/</a:t>
            </a:r>
            <a:r>
              <a:rPr lang="cs-CZ" sz="2000" dirty="0" err="1" smtClean="0"/>
              <a:t>Soubor:Judenstern_JMW.jpg</a:t>
            </a:r>
            <a:r>
              <a:rPr lang="cs-CZ" sz="2000" dirty="0" smtClean="0"/>
              <a:t>, licence: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, autor: Daniel Ullrich, </a:t>
            </a:r>
            <a:r>
              <a:rPr lang="cs-CZ" sz="2000" dirty="0" err="1" smtClean="0"/>
              <a:t>Threedots</a:t>
            </a:r>
            <a:r>
              <a:rPr lang="cs-CZ" sz="2000" dirty="0" smtClean="0"/>
              <a:t>, 9.3.2012</a:t>
            </a:r>
          </a:p>
          <a:p>
            <a:pPr marL="0" indent="0">
              <a:buFontTx/>
              <a:buNone/>
            </a:pPr>
            <a:r>
              <a:rPr lang="cs-CZ" sz="2000" u="sng" dirty="0" smtClean="0"/>
              <a:t>vyhlazovací tábor</a:t>
            </a:r>
          </a:p>
          <a:p>
            <a:pPr marL="0" indent="0">
              <a:buFontTx/>
              <a:buNone/>
            </a:pPr>
            <a:r>
              <a:rPr lang="cs-CZ" sz="2000" dirty="0" smtClean="0"/>
              <a:t>http://cs.wikipedia.org/wiki/</a:t>
            </a:r>
            <a:r>
              <a:rPr lang="cs-CZ" sz="2000" dirty="0" err="1" smtClean="0"/>
              <a:t>Soubor:Auschwitz_Camp_de_Concentration.jpg</a:t>
            </a:r>
            <a:r>
              <a:rPr lang="cs-CZ" sz="2000" dirty="0" smtClean="0"/>
              <a:t>, 9.3.2012</a:t>
            </a:r>
          </a:p>
          <a:p>
            <a:pPr marL="0" indent="0">
              <a:buFontTx/>
              <a:buNone/>
            </a:pPr>
            <a:r>
              <a:rPr lang="cs-CZ" sz="2000" i="1" dirty="0" smtClean="0"/>
              <a:t>Vlastivěda, Obrazy z novějších českých dějin 5. ročník, </a:t>
            </a:r>
            <a:r>
              <a:rPr lang="cs-CZ" sz="2000" dirty="0" smtClean="0"/>
              <a:t>ALTER, 1996</a:t>
            </a:r>
            <a:r>
              <a:rPr lang="cs-CZ" sz="2000" i="1" dirty="0" smtClean="0"/>
              <a:t>, </a:t>
            </a:r>
            <a:r>
              <a:rPr lang="cs-CZ" sz="2000" dirty="0" smtClean="0"/>
              <a:t>ISBN 80-7245-024-7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0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0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445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Mgr. Miroslav Žalud</cp:lastModifiedBy>
  <cp:revision>95</cp:revision>
  <dcterms:created xsi:type="dcterms:W3CDTF">2012-05-07T14:31:48Z</dcterms:created>
  <dcterms:modified xsi:type="dcterms:W3CDTF">2012-10-21T16:59:32Z</dcterms:modified>
</cp:coreProperties>
</file>