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990000"/>
    <a:srgbClr val="663300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939D2B-75FE-437D-BD95-41EF18471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556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7391CC-44CA-4841-AA6F-19DBCDDBC5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319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E325A-33B4-439F-BCB9-E8BA4E5DF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476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BFCB73-4841-4F30-86ED-99F0CB643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699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AB4C86-27BB-4733-94AB-45F8397EE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11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AD399-5F53-41A8-80AF-751C0B7C31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487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A9714C-C6E4-4F25-A0E4-4786D04EB0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008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39E0DF-12D7-4C36-A122-875B5DEA9A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497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2B8577-0AA9-40D9-81B3-568F3C7050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01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69D76-4662-4EFB-AC1F-5864D3BED0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227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6D5978-0FDA-44D4-B650-1BF5AA79A4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447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9B17A9-80CD-43C6-9FBA-69964F1F5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219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76C7184-8978-4E21-8CE2-C46155662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179388" y="0"/>
            <a:ext cx="8785225" cy="65246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000" dirty="0" smtClean="0"/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Název materiálu:VY_52_INOVACE_33_Boj_proti_nacistům_1939_1942_ib1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Číslo projektu</a:t>
            </a:r>
            <a:r>
              <a:rPr lang="cs-CZ" sz="2000" smtClean="0"/>
              <a:t>: </a:t>
            </a:r>
            <a:r>
              <a:rPr lang="cs-CZ" sz="2000" smtClean="0"/>
              <a:t>CZ1.07/1.4.00/21.3355</a:t>
            </a: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000" dirty="0" smtClean="0"/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Datum vyhotovení: 10.3.2012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Vzdělávací oblast/obor: Člověk a jeho </a:t>
            </a:r>
            <a:r>
              <a:rPr lang="cs-CZ" sz="2000" dirty="0" err="1" smtClean="0"/>
              <a:t>svět_Vlastivěda_Dějiny</a:t>
            </a: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000" dirty="0" smtClean="0"/>
              <a:t>Klíčové slovo: atentát, Lidice, Ležáky, českoslovenští letci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Anotace: Prezentace je určena pro žáky 5. ročníku,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procvičování a opakování učiva žáky.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323850" y="5589588"/>
            <a:ext cx="477202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sz="1200" b="1" i="1"/>
              <a:t>Autorem materiálu a všech jeho částí, není-li uvedeno jinak, je </a:t>
            </a:r>
          </a:p>
          <a:p>
            <a:r>
              <a:rPr lang="cs-CZ" sz="1200" b="1" i="1"/>
              <a:t>Mgr. Ivana Benešová. </a:t>
            </a:r>
          </a:p>
          <a:p>
            <a:r>
              <a:rPr lang="cs-CZ" sz="1200" b="1" i="1"/>
              <a:t>Financováno z ESF a státního rozpočtu ČR. </a:t>
            </a:r>
          </a:p>
          <a:p>
            <a:pPr eaLnBrk="1" hangingPunct="1"/>
            <a:endParaRPr lang="cs-CZ" sz="1200" b="1" i="1"/>
          </a:p>
        </p:txBody>
      </p:sp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6135688" y="61849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5661025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z="4000" smtClean="0"/>
          </a:p>
          <a:p>
            <a:pPr eaLnBrk="1" hangingPunct="1">
              <a:buFontTx/>
              <a:buNone/>
            </a:pPr>
            <a:endParaRPr lang="cs-CZ" sz="4000" smtClean="0"/>
          </a:p>
          <a:p>
            <a:pPr eaLnBrk="1" hangingPunct="1">
              <a:buFontTx/>
              <a:buNone/>
            </a:pPr>
            <a:endParaRPr lang="cs-CZ" sz="4000" smtClean="0"/>
          </a:p>
          <a:p>
            <a:pPr eaLnBrk="1" hangingPunct="1">
              <a:buFontTx/>
              <a:buNone/>
            </a:pPr>
            <a:r>
              <a:rPr lang="cs-CZ" sz="4000" smtClean="0">
                <a:solidFill>
                  <a:srgbClr val="663300"/>
                </a:solidFill>
              </a:rPr>
              <a:t>       </a:t>
            </a:r>
            <a:r>
              <a:rPr lang="cs-CZ" sz="4000" b="1" smtClean="0">
                <a:solidFill>
                  <a:srgbClr val="663300"/>
                </a:solidFill>
              </a:rPr>
              <a:t>BOJ PROTI NACISTŮM</a:t>
            </a:r>
          </a:p>
          <a:p>
            <a:pPr eaLnBrk="1" hangingPunct="1">
              <a:buFontTx/>
              <a:buNone/>
            </a:pPr>
            <a:r>
              <a:rPr lang="cs-CZ" sz="4000" b="1" smtClean="0">
                <a:solidFill>
                  <a:srgbClr val="663300"/>
                </a:solidFill>
              </a:rPr>
              <a:t>                  </a:t>
            </a:r>
            <a:r>
              <a:rPr lang="cs-CZ" sz="4000" b="1" smtClean="0">
                <a:solidFill>
                  <a:srgbClr val="990000"/>
                </a:solidFill>
              </a:rPr>
              <a:t>1939 - 1942</a:t>
            </a:r>
            <a:endParaRPr lang="cs-CZ" sz="4000" b="1" smtClean="0">
              <a:solidFill>
                <a:srgbClr val="66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>
          <a:xfrm>
            <a:off x="539750" y="404813"/>
            <a:ext cx="8229600" cy="61388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990000"/>
                </a:solidFill>
              </a:rPr>
              <a:t>ZÁŘÍ 1939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napadením</a:t>
            </a:r>
            <a:r>
              <a:rPr lang="cs-CZ" dirty="0" smtClean="0">
                <a:solidFill>
                  <a:srgbClr val="990000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Polska Německo rozpoutalo </a:t>
            </a:r>
            <a:r>
              <a:rPr lang="cs-CZ" sz="2400" dirty="0" smtClean="0">
                <a:solidFill>
                  <a:srgbClr val="990000"/>
                </a:solidFill>
              </a:rPr>
              <a:t>světovou válku</a:t>
            </a: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krutá opatření proti českému obyvatelstvu – zabránění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odporu proti okupantům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vyvolávání strachu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990000"/>
                </a:solidFill>
              </a:rPr>
              <a:t>28. Říjen 1939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oslava vzniku Československa → protest proti okupaci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demonstrace – střelba – zemřel student Jan Opletal –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demonstrační pohřeb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990000"/>
                </a:solidFill>
              </a:rPr>
              <a:t>17. Listopad 1939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990000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uzavření českých vysokých škol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poprava 9 studentů (funkcionářů)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odvlékání do koncentračních táborů</a:t>
            </a:r>
          </a:p>
        </p:txBody>
      </p:sp>
      <p:pic>
        <p:nvPicPr>
          <p:cNvPr id="6149" name="Picture 5" descr="Jan Oplet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4149725"/>
            <a:ext cx="1790700" cy="255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0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3000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3000" fill="hold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000" fill="hold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3000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3000" fill="hold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3000" fill="hold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000" fill="hold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3000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/>
          </p:nvPr>
        </p:nvSpPr>
        <p:spPr>
          <a:xfrm>
            <a:off x="467544" y="620688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u="sng" dirty="0" smtClean="0">
                <a:solidFill>
                  <a:srgbClr val="990000"/>
                </a:solidFill>
              </a:rPr>
              <a:t>Atentát</a:t>
            </a:r>
            <a:endParaRPr lang="cs-CZ" dirty="0" smtClean="0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Anglie – do Čech skupina našich parašutistů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990000"/>
                </a:solidFill>
              </a:rPr>
              <a:t>Květen 1942 Praha </a:t>
            </a: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Atentát (vražedný útok) na německého velitele protektorátu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990000"/>
                </a:solidFill>
              </a:rPr>
              <a:t>Reinharda Heydricha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Jména útočníků –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Josef Gabčík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Jan Kubiš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(vycvičeni speciálně ve Velké Británii)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Pomsta – zatýkání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-  popravy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</a:t>
            </a:r>
          </a:p>
        </p:txBody>
      </p:sp>
      <p:pic>
        <p:nvPicPr>
          <p:cNvPr id="12293" name="Picture 5" descr="Heydri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2852738"/>
            <a:ext cx="1781175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229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229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229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/>
          </p:nvPr>
        </p:nvSpPr>
        <p:spPr>
          <a:xfrm>
            <a:off x="539552" y="692696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990000"/>
                </a:solidFill>
              </a:rPr>
              <a:t>  </a:t>
            </a:r>
            <a:r>
              <a:rPr lang="cs-CZ" b="1" u="sng" dirty="0" smtClean="0">
                <a:solidFill>
                  <a:srgbClr val="990000"/>
                </a:solidFill>
              </a:rPr>
              <a:t>LIDICE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10. červen 1942 – </a:t>
            </a:r>
            <a:r>
              <a:rPr lang="cs-CZ" sz="2400" b="1" dirty="0" smtClean="0">
                <a:solidFill>
                  <a:srgbClr val="990000"/>
                </a:solidFill>
              </a:rPr>
              <a:t>vypálení obce Lidice u Kladna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990000"/>
                </a:solidFill>
              </a:rPr>
              <a:t>                             </a:t>
            </a:r>
            <a:r>
              <a:rPr lang="cs-CZ" sz="2400" dirty="0" smtClean="0">
                <a:solidFill>
                  <a:schemeClr val="tx2"/>
                </a:solidFill>
              </a:rPr>
              <a:t>-  údajné ukrývání útočníků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24. červen 1942 -  </a:t>
            </a:r>
            <a:r>
              <a:rPr lang="cs-CZ" sz="2400" b="1" dirty="0" smtClean="0">
                <a:solidFill>
                  <a:srgbClr val="990000"/>
                </a:solidFill>
              </a:rPr>
              <a:t>vyhlazení obce Ležáky u Pardubic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                         -  údajné ukrývání vysílačky parašutistů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/>
              <a:t> vesnice vypáleny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/>
              <a:t> domy srovnány se zemí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/>
              <a:t> muži zastřeleni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/>
              <a:t> ženy a děti do koncentračních táborů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/>
              <a:t>Území starých Lidic prohlášeno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rgbClr val="CC0000"/>
                </a:solidFill>
              </a:rPr>
              <a:t>národní kulturní památkou – </a:t>
            </a:r>
            <a:r>
              <a:rPr lang="cs-CZ" sz="2400" dirty="0" smtClean="0">
                <a:solidFill>
                  <a:srgbClr val="990000"/>
                </a:solidFill>
              </a:rPr>
              <a:t>muzeum s expozicí</a:t>
            </a:r>
          </a:p>
          <a:p>
            <a:pPr eaLnBrk="1" hangingPunct="1">
              <a:buFont typeface="Wingdings" pitchFamily="2" charset="2"/>
              <a:buNone/>
            </a:pPr>
            <a:endParaRPr lang="cs-CZ" sz="2400" dirty="0" smtClean="0">
              <a:solidFill>
                <a:srgbClr val="99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2400" dirty="0" smtClean="0"/>
          </a:p>
          <a:p>
            <a:pPr eaLnBrk="1" hangingPunct="1">
              <a:buFont typeface="Wingdings" pitchFamily="2" charset="2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63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63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7802033" cy="5851525"/>
          </a:xfrm>
        </p:spPr>
      </p:pic>
    </p:spTree>
    <p:extLst>
      <p:ext uri="{BB962C8B-B14F-4D97-AF65-F5344CB8AC3E}">
        <p14:creationId xmlns:p14="http://schemas.microsoft.com/office/powerpoint/2010/main" val="100400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990000"/>
                </a:solidFill>
              </a:rPr>
              <a:t>Obrana – odpor</a:t>
            </a:r>
          </a:p>
          <a:p>
            <a:pPr eaLnBrk="1" hangingPunct="1"/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zakládání organizací v boji proti Němcům</a:t>
            </a: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</a:rPr>
              <a:t> tajný tisk časopisů a letáků s protifašistickými výzvy</a:t>
            </a: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</a:rPr>
              <a:t> vytváření dobrovolných ozbrojených oddílů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tx2"/>
                </a:solidFill>
              </a:rPr>
              <a:t>    </a:t>
            </a:r>
            <a:r>
              <a:rPr lang="cs-CZ" sz="2400" dirty="0" smtClean="0">
                <a:solidFill>
                  <a:srgbClr val="990000"/>
                </a:solidFill>
              </a:rPr>
              <a:t>partyzánské oddíly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→  ničení mostů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→  přepadávání německých vojenských jednotek</a:t>
            </a: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</a:rPr>
              <a:t> pomoc občanů partyzánům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733721"/>
            <a:ext cx="3995192" cy="29435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/>
          </p:nvPr>
        </p:nvSpPr>
        <p:spPr>
          <a:xfrm>
            <a:off x="539552" y="260648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dirty="0" smtClean="0"/>
              <a:t> čeští a slovenští vojáci do zahraničí</a:t>
            </a:r>
          </a:p>
          <a:p>
            <a:pPr eaLnBrk="1" hangingPunct="1">
              <a:buFontTx/>
              <a:buNone/>
            </a:pPr>
            <a:r>
              <a:rPr lang="cs-CZ" dirty="0" smtClean="0"/>
              <a:t>→ boj proti fašismu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990000"/>
                </a:solidFill>
              </a:rPr>
              <a:t>Vznik československých vojenských jednotek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V Polsku, Francii, Anglii, Sovětském Svazu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CC0000"/>
                </a:solidFill>
              </a:rPr>
              <a:t>Anglie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990000"/>
                </a:solidFill>
              </a:rPr>
              <a:t>českoslovenští letci </a:t>
            </a:r>
            <a:r>
              <a:rPr lang="cs-CZ" sz="2800" dirty="0" smtClean="0">
                <a:solidFill>
                  <a:schemeClr val="tx2"/>
                </a:solidFill>
              </a:rPr>
              <a:t>– obrana Anglie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proti německým letcům</a:t>
            </a:r>
            <a:endParaRPr lang="cs-CZ" sz="2800" dirty="0" smtClean="0">
              <a:solidFill>
                <a:srgbClr val="CC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861048"/>
            <a:ext cx="3901440" cy="25999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withGroup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07504" y="620688"/>
            <a:ext cx="9064340" cy="5851525"/>
          </a:xfrm>
        </p:spPr>
        <p:txBody>
          <a:bodyPr/>
          <a:lstStyle/>
          <a:p>
            <a:pPr marL="0" indent="0">
              <a:buNone/>
            </a:pPr>
            <a:r>
              <a:rPr lang="cs-CZ" sz="2000" u="sng" dirty="0" smtClean="0"/>
              <a:t>Materiál byl čerpán z těchto zdrojů:</a:t>
            </a:r>
          </a:p>
          <a:p>
            <a:pPr marL="0" indent="0">
              <a:buNone/>
            </a:pPr>
            <a:r>
              <a:rPr lang="cs-CZ" sz="2000" u="sng" dirty="0" smtClean="0"/>
              <a:t>Jan Opletal</a:t>
            </a:r>
          </a:p>
          <a:p>
            <a:pPr marL="0" indent="0">
              <a:buNone/>
            </a:pPr>
            <a:r>
              <a:rPr lang="cs-CZ" sz="2000" dirty="0"/>
              <a:t>h</a:t>
            </a:r>
            <a:r>
              <a:rPr lang="cs-CZ" sz="2000" dirty="0" smtClean="0"/>
              <a:t>ttp://cs.wikipedia.org/wiki/Soubor:Jan_Opletal.gif,10.3.2012</a:t>
            </a:r>
          </a:p>
          <a:p>
            <a:pPr marL="0" indent="0">
              <a:buNone/>
            </a:pPr>
            <a:r>
              <a:rPr lang="cs-CZ" sz="2000" u="sng" dirty="0" smtClean="0"/>
              <a:t>Reinhard Heydrich</a:t>
            </a:r>
          </a:p>
          <a:p>
            <a:pPr marL="0" indent="0">
              <a:buNone/>
            </a:pPr>
            <a:r>
              <a:rPr lang="cs-CZ" sz="2000" dirty="0" smtClean="0"/>
              <a:t>http://cs.wikipedia.org/wiki/Soubor:Bundesarchiv_Bild_146-1969-054-16,_Reinhard_Heydrich.jpg, licence: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, autor: </a:t>
            </a:r>
            <a:r>
              <a:rPr lang="cs-CZ" sz="2000" dirty="0" err="1" smtClean="0"/>
              <a:t>Bundesarchiv</a:t>
            </a:r>
            <a:r>
              <a:rPr lang="cs-CZ" sz="2000" dirty="0" smtClean="0"/>
              <a:t>, </a:t>
            </a:r>
            <a:r>
              <a:rPr lang="cs-CZ" sz="2000" dirty="0" err="1" smtClean="0"/>
              <a:t>Bild</a:t>
            </a:r>
            <a:r>
              <a:rPr lang="cs-CZ" sz="2000" dirty="0" smtClean="0"/>
              <a:t> 146-1969-054-16 / Hoffmann Heinrich / CC-BY-SA, 10.3.2012</a:t>
            </a:r>
          </a:p>
          <a:p>
            <a:pPr marL="0" indent="0">
              <a:buNone/>
            </a:pPr>
            <a:r>
              <a:rPr lang="cs-CZ" sz="2000" u="sng" dirty="0" smtClean="0"/>
              <a:t>Památník Lidice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http://cs.wikipedia.org/wiki/Soubor:Are%C3%A1l_lidice_pohled_na_muzeum_02.JPG, licence: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/>
              <a:t> </a:t>
            </a:r>
            <a:r>
              <a:rPr lang="cs-CZ" sz="2000" dirty="0" err="1" smtClean="0"/>
              <a:t>Attribution</a:t>
            </a:r>
            <a:r>
              <a:rPr lang="cs-CZ" sz="2000" dirty="0"/>
              <a:t> </a:t>
            </a:r>
            <a:r>
              <a:rPr lang="cs-CZ" sz="2000" dirty="0" err="1" smtClean="0"/>
              <a:t>ShareAlike</a:t>
            </a:r>
            <a:r>
              <a:rPr lang="cs-CZ" sz="2000" dirty="0" smtClean="0"/>
              <a:t> 3.0, autor: Juan de Vojníkov.10.3.2012</a:t>
            </a:r>
          </a:p>
          <a:p>
            <a:pPr marL="0" indent="0">
              <a:buNone/>
            </a:pPr>
            <a:r>
              <a:rPr lang="cs-CZ" sz="2000" u="sng" dirty="0"/>
              <a:t>č</a:t>
            </a:r>
            <a:r>
              <a:rPr lang="cs-CZ" sz="2000" u="sng" dirty="0" smtClean="0"/>
              <a:t>eskoslovenští letci</a:t>
            </a:r>
          </a:p>
          <a:p>
            <a:pPr marL="0" indent="0">
              <a:buNone/>
            </a:pPr>
            <a:r>
              <a:rPr lang="cs-CZ" sz="2000" dirty="0" smtClean="0"/>
              <a:t>http://cs.wikipedia.org/wiki/Soubor:Morane_D-3801_J-143_flying.jpg, autor: Kogo,10.3.2012</a:t>
            </a:r>
          </a:p>
          <a:p>
            <a:pPr marL="0" indent="0">
              <a:buNone/>
            </a:pPr>
            <a:r>
              <a:rPr lang="cs-CZ" sz="2000" i="1" dirty="0" smtClean="0"/>
              <a:t>Vlastivěda, Obrazy z novějších českých dějin 5. ročník, </a:t>
            </a:r>
            <a:r>
              <a:rPr lang="cs-CZ" sz="2000" dirty="0" smtClean="0"/>
              <a:t>ALTER, 1996</a:t>
            </a:r>
            <a:r>
              <a:rPr lang="cs-CZ" sz="2000" i="1" dirty="0" smtClean="0"/>
              <a:t>, </a:t>
            </a:r>
            <a:r>
              <a:rPr lang="cs-CZ" sz="2000" dirty="0" smtClean="0"/>
              <a:t>ISBN 80-7245-024-7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47733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431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Mgr. Miroslav Žalud</cp:lastModifiedBy>
  <cp:revision>99</cp:revision>
  <dcterms:created xsi:type="dcterms:W3CDTF">2012-05-07T16:43:55Z</dcterms:created>
  <dcterms:modified xsi:type="dcterms:W3CDTF">2012-10-21T17:03:19Z</dcterms:modified>
</cp:coreProperties>
</file>