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0" d="100"/>
          <a:sy n="130" d="100"/>
        </p:scale>
        <p:origin x="588" y="16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698BF-0DA7-4E02-B979-2E06141DE84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499E2-61DB-4B8C-9A7C-4EEB64742BF2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obchodn%C3%AD+rejst%C5%99%C3%ADk&amp;hl=cs&amp;biw=1366&amp;bih=523&amp;prmd=imvns&amp;source=lnms&amp;tbm=isch&amp;ei=5Nm_TtLJIO_E4gSXsJmoBA&amp;sa=X&amp;oi=mode_link&amp;ct=mode&amp;cd=2&amp;sqi=2&amp;ved=0CCMQ_AUoAQ#q=ly%C5%BEe&amp;hl=cs&amp;tbm=isch&amp;bav=on.2,or.r_gc.r_pw.,cf.osb&amp;fp=c4cff6d8a278e5ce&amp;biw=817&amp;bih=379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25638993"/>
              </p:ext>
            </p:extLst>
          </p:nvPr>
        </p:nvGraphicFramePr>
        <p:xfrm>
          <a:off x="2987824" y="620688"/>
          <a:ext cx="3744416" cy="53285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Document" r:id="rId3" imgW="6067705" imgH="9771162" progId="Word.Document.8">
                  <p:embed/>
                </p:oleObj>
              </mc:Choice>
              <mc:Fallback>
                <p:oleObj name="Document" r:id="rId3" imgW="6067705" imgH="9771162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87824" y="620688"/>
                        <a:ext cx="3744416" cy="5328592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4910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700" b="1" dirty="0" smtClean="0">
                <a:solidFill>
                  <a:srgbClr val="92D050"/>
                </a:solidFill>
                <a:latin typeface="Aharoni" pitchFamily="2" charset="-79"/>
                <a:cs typeface="Aharoni" pitchFamily="2" charset="-79"/>
              </a:rPr>
              <a:t>VYJMENOVANÁ</a:t>
            </a:r>
            <a:r>
              <a:rPr lang="cs-CZ" sz="4800" b="1" dirty="0" smtClean="0">
                <a:solidFill>
                  <a:srgbClr val="92D05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6700" b="1" dirty="0" smtClean="0">
                <a:solidFill>
                  <a:srgbClr val="92D050"/>
                </a:solidFill>
                <a:latin typeface="Aharoni" pitchFamily="2" charset="-79"/>
                <a:cs typeface="Aharoni" pitchFamily="2" charset="-79"/>
              </a:rPr>
              <a:t>SLOVA</a:t>
            </a:r>
            <a:endParaRPr lang="cs-CZ" sz="6700" b="1" dirty="0">
              <a:solidFill>
                <a:srgbClr val="92D05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9600" b="1" dirty="0">
                <a:solidFill>
                  <a:srgbClr val="92D050"/>
                </a:solidFill>
              </a:rPr>
              <a:t>p</a:t>
            </a:r>
            <a:r>
              <a:rPr lang="cs-CZ" sz="9600" b="1" dirty="0" smtClean="0">
                <a:solidFill>
                  <a:srgbClr val="92D050"/>
                </a:solidFill>
              </a:rPr>
              <a:t>o   L</a:t>
            </a:r>
            <a:endParaRPr lang="cs-CZ" sz="9600" b="1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76672"/>
            <a:ext cx="1015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slyšet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6165304"/>
            <a:ext cx="830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mlýn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869160"/>
            <a:ext cx="1638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b</a:t>
            </a:r>
            <a:r>
              <a:rPr lang="cs-CZ" sz="2400" dirty="0" smtClean="0">
                <a:solidFill>
                  <a:srgbClr val="FF0000"/>
                </a:solidFill>
              </a:rPr>
              <a:t>lýskat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2996952"/>
            <a:ext cx="1225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polykat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2348880"/>
            <a:ext cx="1223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plynout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6056" y="4869160"/>
            <a:ext cx="1189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plýtvat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1960" y="332656"/>
            <a:ext cx="1212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vzlykat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2348880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lysý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02645" y="3933056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lýtko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13860" y="5330825"/>
            <a:ext cx="758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19646" y="938336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lyže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0437" y="5980638"/>
            <a:ext cx="1260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pelyněk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8391" y="3458617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plyš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18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5" grpId="0"/>
      <p:bldP spid="6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93229" y="-141058"/>
            <a:ext cx="6629400" cy="1575048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  <a:latin typeface="Andalus" pitchFamily="18" charset="-78"/>
                <a:cs typeface="Andalus" pitchFamily="18" charset="-78"/>
              </a:rPr>
              <a:t>Z rybníčku vyber vhodná slova nebo jejich tvary , doplň i, í nebo y, ý a zapiš je do vět.</a:t>
            </a:r>
            <a:endParaRPr lang="cs-CZ" sz="2400" b="1" dirty="0">
              <a:solidFill>
                <a:srgbClr val="92D050"/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1124744"/>
            <a:ext cx="1368152" cy="1851273"/>
          </a:xfrm>
        </p:spPr>
      </p:pic>
      <p:sp>
        <p:nvSpPr>
          <p:cNvPr id="4" name="Ovál 3"/>
          <p:cNvSpPr/>
          <p:nvPr/>
        </p:nvSpPr>
        <p:spPr>
          <a:xfrm>
            <a:off x="1187624" y="1268760"/>
            <a:ext cx="6336704" cy="345638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dirty="0">
              <a:solidFill>
                <a:srgbClr val="FF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303272"/>
            <a:ext cx="1224136" cy="86695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0861" y="1590612"/>
            <a:ext cx="1409370" cy="86811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8103" y="2563475"/>
            <a:ext cx="1348911" cy="86695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538201"/>
            <a:ext cx="1299168" cy="86695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433990"/>
            <a:ext cx="1260140" cy="8692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498726"/>
            <a:ext cx="1297213" cy="86695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951" y="3573016"/>
            <a:ext cx="1245280" cy="86695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468725"/>
            <a:ext cx="1350150" cy="866954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3148395" y="2207185"/>
            <a:ext cx="6783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err="1">
                <a:solidFill>
                  <a:schemeClr val="bg1"/>
                </a:solidFill>
              </a:rPr>
              <a:t>l</a:t>
            </a:r>
            <a:r>
              <a:rPr lang="cs-CZ" sz="1400" b="1" dirty="0" err="1" smtClean="0">
                <a:solidFill>
                  <a:schemeClr val="bg1"/>
                </a:solidFill>
              </a:rPr>
              <a:t>_sina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2053297"/>
            <a:ext cx="8242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err="1">
                <a:solidFill>
                  <a:schemeClr val="bg1"/>
                </a:solidFill>
              </a:rPr>
              <a:t>l</a:t>
            </a:r>
            <a:r>
              <a:rPr lang="cs-CZ" sz="1400" b="1" dirty="0" err="1" smtClean="0">
                <a:solidFill>
                  <a:schemeClr val="bg1"/>
                </a:solidFill>
              </a:rPr>
              <a:t>_žařka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40309" y="3087448"/>
            <a:ext cx="6238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err="1">
                <a:solidFill>
                  <a:schemeClr val="bg1"/>
                </a:solidFill>
              </a:rPr>
              <a:t>u</a:t>
            </a:r>
            <a:r>
              <a:rPr lang="cs-CZ" sz="1400" b="1" dirty="0" err="1" smtClean="0">
                <a:solidFill>
                  <a:schemeClr val="bg1"/>
                </a:solidFill>
              </a:rPr>
              <a:t>l_ta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75856" y="3170226"/>
            <a:ext cx="8435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err="1">
                <a:solidFill>
                  <a:schemeClr val="bg1"/>
                </a:solidFill>
              </a:rPr>
              <a:t>l</a:t>
            </a:r>
            <a:r>
              <a:rPr lang="cs-CZ" sz="1400" b="1" dirty="0" err="1" smtClean="0">
                <a:solidFill>
                  <a:schemeClr val="bg1"/>
                </a:solidFill>
              </a:rPr>
              <a:t>_bezná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38339" y="3098913"/>
            <a:ext cx="7777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err="1">
                <a:solidFill>
                  <a:schemeClr val="bg1"/>
                </a:solidFill>
              </a:rPr>
              <a:t>m</a:t>
            </a:r>
            <a:r>
              <a:rPr lang="cs-CZ" sz="1400" b="1" dirty="0" err="1" smtClean="0">
                <a:solidFill>
                  <a:schemeClr val="bg1"/>
                </a:solidFill>
              </a:rPr>
              <a:t>l_nek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23335" y="2932203"/>
            <a:ext cx="898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err="1">
                <a:solidFill>
                  <a:schemeClr val="bg1"/>
                </a:solidFill>
              </a:rPr>
              <a:t>l</a:t>
            </a:r>
            <a:r>
              <a:rPr lang="cs-CZ" sz="1400" b="1" dirty="0" err="1" smtClean="0">
                <a:solidFill>
                  <a:schemeClr val="bg1"/>
                </a:solidFill>
              </a:rPr>
              <a:t>_stnatý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48395" y="4201203"/>
            <a:ext cx="8018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err="1" smtClean="0">
                <a:solidFill>
                  <a:schemeClr val="bg1"/>
                </a:solidFill>
              </a:rPr>
              <a:t>spl_vat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801088" y="4132193"/>
            <a:ext cx="8082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err="1">
                <a:solidFill>
                  <a:schemeClr val="bg1"/>
                </a:solidFill>
              </a:rPr>
              <a:t>l</a:t>
            </a:r>
            <a:r>
              <a:rPr lang="cs-CZ" sz="1400" b="1" dirty="0" err="1" smtClean="0">
                <a:solidFill>
                  <a:schemeClr val="bg1"/>
                </a:solidFill>
              </a:rPr>
              <a:t>_tková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8913" y="4653135"/>
            <a:ext cx="4358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Vítězný kůň měl bílou  ___________ .</a:t>
            </a:r>
          </a:p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79" y="992171"/>
            <a:ext cx="4439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Babička používá starý  ______ na kávu.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616116" y="4586289"/>
            <a:ext cx="368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Z okna zněla ________ melodie.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202745" y="4976300"/>
            <a:ext cx="4179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trávě ležela hlemýždí _________ 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700861" y="5616062"/>
            <a:ext cx="3889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Závodník si zlomil ________ kost.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275856" y="5877272"/>
            <a:ext cx="3461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Petra je výborná _________ .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569301" y="6234264"/>
            <a:ext cx="5458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plaveckém kurzu jsme se naučili _________ .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17116" y="5278787"/>
            <a:ext cx="4669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Na podzim _______ stromy hýří barvami.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09950" y="2207185"/>
            <a:ext cx="2776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y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24780" y="2053297"/>
            <a:ext cx="2776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y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909145" y="3085955"/>
            <a:ext cx="2343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i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374287" y="3170225"/>
            <a:ext cx="2343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í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038319" y="3107769"/>
            <a:ext cx="2776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ý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298574" y="2932203"/>
            <a:ext cx="2343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i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378041" y="4201936"/>
            <a:ext cx="2776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ý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847226" y="4152790"/>
            <a:ext cx="2776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ý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758073" y="4606968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FF0000"/>
                </a:solidFill>
              </a:rPr>
              <a:t>ysinu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058416" y="4955094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ulita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03224" y="5274251"/>
            <a:ext cx="100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listnaté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801088" y="5613851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lýtkovou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267130" y="5864932"/>
            <a:ext cx="9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lyžařka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620648" y="6210697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splývat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161734" y="4549186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líbezná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513453" y="977199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mlýnek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437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4" fill="hold">
                      <p:stCondLst>
                        <p:cond delay="indefinite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0" fill="hold">
                      <p:stCondLst>
                        <p:cond delay="indefinite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6" fill="hold">
                      <p:stCondLst>
                        <p:cond delay="indefinite"/>
                      </p:stCondLst>
                      <p:childTnLst>
                        <p:par>
                          <p:cTn id="407" fill="hold">
                            <p:stCondLst>
                              <p:cond delay="0"/>
                            </p:stCondLst>
                            <p:childTnLst>
                              <p:par>
                                <p:cTn id="4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4" fill="hold">
                      <p:stCondLst>
                        <p:cond delay="indefinite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>
                      <p:stCondLst>
                        <p:cond delay="indefinite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8" fill="hold">
                      <p:stCondLst>
                        <p:cond delay="indefinite"/>
                      </p:stCondLst>
                      <p:childTnLst>
                        <p:par>
                          <p:cTn id="439" fill="hold">
                            <p:stCondLst>
                              <p:cond delay="0"/>
                            </p:stCondLst>
                            <p:childTnLst>
                              <p:par>
                                <p:cTn id="4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5" fill="hold">
                      <p:stCondLst>
                        <p:cond delay="indefinite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2" fill="hold">
                      <p:stCondLst>
                        <p:cond delay="indefinite"/>
                      </p:stCondLst>
                      <p:childTnLst>
                        <p:par>
                          <p:cTn id="453" fill="hold">
                            <p:stCondLst>
                              <p:cond delay="0"/>
                            </p:stCondLst>
                            <p:childTnLst>
                              <p:par>
                                <p:cTn id="4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9" fill="hold">
                      <p:stCondLst>
                        <p:cond delay="indefinite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6" fill="hold">
                      <p:stCondLst>
                        <p:cond delay="indefinite"/>
                      </p:stCondLst>
                      <p:childTnLst>
                        <p:par>
                          <p:cTn id="467" fill="hold">
                            <p:stCondLst>
                              <p:cond delay="0"/>
                            </p:stCondLst>
                            <p:childTnLst>
                              <p:par>
                                <p:cTn id="4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3" fill="hold">
                      <p:stCondLst>
                        <p:cond delay="indefinite"/>
                      </p:stCondLst>
                      <p:childTnLst>
                        <p:par>
                          <p:cTn id="474" fill="hold">
                            <p:stCondLst>
                              <p:cond delay="0"/>
                            </p:stCondLst>
                            <p:childTnLst>
                              <p:par>
                                <p:cTn id="4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38" grpId="0"/>
      <p:bldP spid="40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0"/>
            <a:ext cx="6629400" cy="1563960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  <a:latin typeface="Andalus" pitchFamily="18" charset="-78"/>
                <a:cs typeface="Andalus" pitchFamily="18" charset="-78"/>
              </a:rPr>
              <a:t>Ve větách nejdi schovaná vyjmenovaná slova po L a napiš je do rámečku za větu.</a:t>
            </a:r>
            <a:endParaRPr lang="cs-CZ" sz="2400" b="1" dirty="0">
              <a:solidFill>
                <a:srgbClr val="92D050"/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2542" y="1352643"/>
            <a:ext cx="6629400" cy="42245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18012" y="2194160"/>
            <a:ext cx="1800200" cy="4572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67312" y="2834043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Děti mamince rozbily žehlící prkno.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060713" y="2780447"/>
            <a:ext cx="1944216" cy="4413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88823" y="3469650"/>
            <a:ext cx="5950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Jen abychom do nového roku nevyšláply špatnou nohou!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418212" y="3449110"/>
            <a:ext cx="1898204" cy="47269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104941"/>
            <a:ext cx="6335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oslavě kamarádkám velice chutnaly sýrové jednohubky.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43215" y="2194160"/>
            <a:ext cx="3241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ohradě se pásl malý koník.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057043" y="4104941"/>
            <a:ext cx="1981028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7440" y="4653136"/>
            <a:ext cx="1698815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20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 animBg="1"/>
      <p:bldP spid="7" grpId="0"/>
      <p:bldP spid="8" grpId="0" animBg="1"/>
      <p:bldP spid="9" grpId="0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03847" y="-29099"/>
            <a:ext cx="6629400" cy="1491952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latin typeface="Andalus" pitchFamily="18" charset="-78"/>
                <a:cs typeface="Andalus" pitchFamily="18" charset="-78"/>
              </a:rPr>
              <a:t>Do obrázků vepiš vyjmenované slovo od kterého bylo dané slovo odvozeno.</a:t>
            </a:r>
            <a:endParaRPr lang="cs-CZ" sz="2400" b="1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662834"/>
            <a:ext cx="1706728" cy="1647825"/>
          </a:xfrm>
        </p:spPr>
      </p:pic>
      <p:sp>
        <p:nvSpPr>
          <p:cNvPr id="12" name="Výbuch 2 11"/>
          <p:cNvSpPr/>
          <p:nvPr/>
        </p:nvSpPr>
        <p:spPr>
          <a:xfrm rot="1056780">
            <a:off x="492313" y="1874678"/>
            <a:ext cx="1610475" cy="1747453"/>
          </a:xfrm>
          <a:prstGeom prst="irregularSeal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0181970">
            <a:off x="637362" y="2691145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neslyšící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Výbuch 2 13"/>
          <p:cNvSpPr/>
          <p:nvPr/>
        </p:nvSpPr>
        <p:spPr>
          <a:xfrm>
            <a:off x="1204474" y="1556792"/>
            <a:ext cx="1351302" cy="1005895"/>
          </a:xfrm>
          <a:prstGeom prst="irregularSeal2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buch 2 14"/>
          <p:cNvSpPr/>
          <p:nvPr/>
        </p:nvSpPr>
        <p:spPr>
          <a:xfrm rot="4065646">
            <a:off x="4797648" y="1401023"/>
            <a:ext cx="1707527" cy="1792778"/>
          </a:xfrm>
          <a:prstGeom prst="irregularSeal2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 rot="1948660">
            <a:off x="5098214" y="2136217"/>
            <a:ext cx="1106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plynárna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Výbuch 2 16"/>
          <p:cNvSpPr/>
          <p:nvPr/>
        </p:nvSpPr>
        <p:spPr>
          <a:xfrm rot="3911683">
            <a:off x="4745743" y="870899"/>
            <a:ext cx="1163263" cy="1288444"/>
          </a:xfrm>
          <a:prstGeom prst="irregularSeal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buch 2 17"/>
          <p:cNvSpPr/>
          <p:nvPr/>
        </p:nvSpPr>
        <p:spPr>
          <a:xfrm rot="3872243">
            <a:off x="7217395" y="2769934"/>
            <a:ext cx="1725498" cy="1736039"/>
          </a:xfrm>
          <a:prstGeom prst="irregularSeal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 rot="1645173">
            <a:off x="7586259" y="3472486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mlýnice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Výbuch 2 19"/>
          <p:cNvSpPr/>
          <p:nvPr/>
        </p:nvSpPr>
        <p:spPr>
          <a:xfrm rot="4425524">
            <a:off x="7115839" y="2247997"/>
            <a:ext cx="1154163" cy="1262367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buch 2 20"/>
          <p:cNvSpPr/>
          <p:nvPr/>
        </p:nvSpPr>
        <p:spPr>
          <a:xfrm rot="1955259">
            <a:off x="1810705" y="3097421"/>
            <a:ext cx="1778176" cy="164942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84675" y="3779747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polykač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Výbuch 2 22"/>
          <p:cNvSpPr/>
          <p:nvPr/>
        </p:nvSpPr>
        <p:spPr>
          <a:xfrm rot="1664739">
            <a:off x="2630393" y="2865037"/>
            <a:ext cx="1262804" cy="1168668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buch 2 23"/>
          <p:cNvSpPr/>
          <p:nvPr/>
        </p:nvSpPr>
        <p:spPr>
          <a:xfrm rot="4163262">
            <a:off x="375208" y="4594810"/>
            <a:ext cx="1365001" cy="1764450"/>
          </a:xfrm>
          <a:prstGeom prst="irregularSeal2">
            <a:avLst/>
          </a:prstGeom>
          <a:solidFill>
            <a:schemeClr val="bg1">
              <a:lumMod val="10000"/>
              <a:lumOff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 rot="1192545">
            <a:off x="305422" y="5292370"/>
            <a:ext cx="1199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lýkožrout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Výbuch 2 25"/>
          <p:cNvSpPr/>
          <p:nvPr/>
        </p:nvSpPr>
        <p:spPr>
          <a:xfrm rot="3589165">
            <a:off x="1208585" y="4619218"/>
            <a:ext cx="1216975" cy="1334535"/>
          </a:xfrm>
          <a:prstGeom prst="irregularSeal2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buch 2 26"/>
          <p:cNvSpPr/>
          <p:nvPr/>
        </p:nvSpPr>
        <p:spPr>
          <a:xfrm>
            <a:off x="3522718" y="5099489"/>
            <a:ext cx="1562855" cy="1476160"/>
          </a:xfrm>
          <a:prstGeom prst="irregularSeal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 rot="19715612">
            <a:off x="3710784" y="5814300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splývání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Výbuch 2 28"/>
          <p:cNvSpPr/>
          <p:nvPr/>
        </p:nvSpPr>
        <p:spPr>
          <a:xfrm>
            <a:off x="4041372" y="4635125"/>
            <a:ext cx="1286002" cy="1135963"/>
          </a:xfrm>
          <a:prstGeom prst="irregularSeal2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buch 2 29"/>
          <p:cNvSpPr/>
          <p:nvPr/>
        </p:nvSpPr>
        <p:spPr>
          <a:xfrm rot="1752711">
            <a:off x="6075860" y="5040381"/>
            <a:ext cx="1699332" cy="1263527"/>
          </a:xfrm>
          <a:prstGeom prst="irregularSeal2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6462899" y="5571458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lysinka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Výbuch 2 31"/>
          <p:cNvSpPr/>
          <p:nvPr/>
        </p:nvSpPr>
        <p:spPr>
          <a:xfrm rot="1962132">
            <a:off x="6546868" y="4784870"/>
            <a:ext cx="1577860" cy="1003228"/>
          </a:xfrm>
          <a:prstGeom prst="irregularSeal2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buch 2 32"/>
          <p:cNvSpPr/>
          <p:nvPr/>
        </p:nvSpPr>
        <p:spPr>
          <a:xfrm rot="1385317">
            <a:off x="4674462" y="3441462"/>
            <a:ext cx="1687246" cy="1228465"/>
          </a:xfrm>
          <a:prstGeom prst="irregularSeal2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4813681" y="3891136"/>
            <a:ext cx="1301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blýskavice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Výbuch 2 34"/>
          <p:cNvSpPr/>
          <p:nvPr/>
        </p:nvSpPr>
        <p:spPr>
          <a:xfrm rot="3038459">
            <a:off x="5649570" y="2936375"/>
            <a:ext cx="1215462" cy="1346776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buch 2 2"/>
          <p:cNvSpPr/>
          <p:nvPr/>
        </p:nvSpPr>
        <p:spPr>
          <a:xfrm rot="3883504">
            <a:off x="7817772" y="-23855"/>
            <a:ext cx="1229724" cy="1278105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791339" y="1928080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lyžař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3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/>
      <p:bldP spid="14" grpId="0" animBg="1"/>
      <p:bldP spid="15" grpId="0" animBg="1"/>
      <p:bldP spid="16" grpId="0"/>
      <p:bldP spid="17" grpId="0" animBg="1"/>
      <p:bldP spid="18" grpId="0" animBg="1"/>
      <p:bldP spid="19" grpId="0"/>
      <p:bldP spid="20" grpId="0" animBg="1"/>
      <p:bldP spid="21" grpId="0" animBg="1"/>
      <p:bldP spid="22" grpId="0"/>
      <p:bldP spid="23" grpId="0" animBg="1"/>
      <p:bldP spid="24" grpId="0" animBg="1"/>
      <p:bldP spid="25" grpId="0"/>
      <p:bldP spid="26" grpId="0" animBg="1"/>
      <p:bldP spid="27" grpId="0" animBg="1"/>
      <p:bldP spid="28" grpId="0"/>
      <p:bldP spid="30" grpId="0" animBg="1"/>
      <p:bldP spid="31" grpId="0"/>
      <p:bldP spid="32" grpId="0" animBg="1"/>
      <p:bldP spid="33" grpId="0" animBg="1"/>
      <p:bldP spid="34" grpId="0"/>
      <p:bldP spid="35" grpId="0" animBg="1"/>
      <p:bldP spid="3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09600"/>
            <a:ext cx="7825680" cy="371128"/>
          </a:xfrm>
        </p:spPr>
        <p:txBody>
          <a:bodyPr>
            <a:noAutofit/>
          </a:bodyPr>
          <a:lstStyle/>
          <a:p>
            <a:r>
              <a:rPr lang="cs-CZ" sz="2000" u="sng" dirty="0" smtClean="0"/>
              <a:t>Použité zdroje</a:t>
            </a:r>
            <a:endParaRPr lang="cs-CZ" sz="2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96552" y="908720"/>
            <a:ext cx="9289032" cy="4224528"/>
          </a:xfrm>
        </p:spPr>
        <p:txBody>
          <a:bodyPr>
            <a:normAutofit/>
          </a:bodyPr>
          <a:lstStyle/>
          <a:p>
            <a:r>
              <a:rPr lang="cs-CZ" sz="1600" u="sng" dirty="0" smtClean="0">
                <a:effectLst/>
                <a:hlinkClick r:id="rId2"/>
              </a:rPr>
              <a:t>http://www.google.cz/search?q=obchodn%C3%AD+rejst%C5%99%C3%ADk&amp;hl=cs&amp;biw=1366&amp;bih=523&amp;prmd=imvns&amp;source=lnms&amp;tbm=isch&amp;ei=5Nm_TtLJIO_E4gSXsJmoBA&amp;sa=X&amp;oi=mode_link&amp;ct=mode&amp;cd=2&amp;sqi=2&amp;ved=0CCMQ_AUoAQ#q=ly%C5%BEe&amp;hl=cs&amp;tbm=isch&amp;bav=on.2,or.r_gc.r_pw.,cf.osb&amp;fp=c4cff6d8a278e5ce&amp;biw=817&amp;bih=379</a:t>
            </a: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163092" y="3212976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http://www.mc-toy.com/gallery/products/foto_title_161.html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31640" y="3859307"/>
            <a:ext cx="7128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q=obr%C3%A1zky+%C4%8D%C3%A1p&amp;hl=cs&amp;sa=X&amp;biw=1366&amp;bih=523&amp;tbm=isch&amp;prmd=imvns&amp;tbnid=WzQ3D1ig4yvWsM:&amp;imgrefurl=http://www.nasiptaci.cz/dat/brodi.htm&amp;docid=aunK8oBmgdCgrM&amp;imgurl=http://www.nasiptaci.cz/dat/obr/capbily.gif&amp;w=153&amp;h=187&amp;ei=zwTVTvLqOszT4QSmponTAQ&amp;zoom=1&amp;iact=rc&amp;dur=0&amp;sig=114264502479598340262&amp;page=1&amp;tbnh=149&amp;tbnw=122&amp;start=0&amp;ndsp=13&amp;ved=1t:429,r:6,s:0&amp;tx=48&amp;ty=58</a:t>
            </a:r>
          </a:p>
        </p:txBody>
      </p:sp>
    </p:spTree>
    <p:extLst>
      <p:ext uri="{BB962C8B-B14F-4D97-AF65-F5344CB8AC3E}">
        <p14:creationId xmlns:p14="http://schemas.microsoft.com/office/powerpoint/2010/main" val="2080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404664"/>
            <a:ext cx="82809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q=obr%C3%A1zky+p%C3%ADsmeno+L&amp;hl=cs&amp;biw=1366&amp;bih=523&amp;tbm=isch&amp;tbnid=HVHY4sUJoR-gpM:&amp;imgrefurl=http://nikusankuv.blog.cz/0803/jmena-od-k-l&amp;docid=riK1YyORFuIvMM&amp;imgurl=http://nd01.jxs.cz/225/982/ecff86185e_21816225_o2.gif&amp;w=138&amp;h=180&amp;ei=9gXVTs_jNOvP4QSG2YmiAQ&amp;zoom=1&amp;iact=hc&amp;vpx=754&amp;vpy=258&amp;dur=593&amp;hovh=144&amp;hovw=110&amp;tx=64&amp;ty=151&amp;sig=114264502479598340262&amp;page=1&amp;tbnh=144&amp;tbnw=110&amp;start=0&amp;ndsp=13&amp;ved=1t:429,r:10,s:0</a:t>
            </a:r>
          </a:p>
        </p:txBody>
      </p:sp>
    </p:spTree>
    <p:extLst>
      <p:ext uri="{BB962C8B-B14F-4D97-AF65-F5344CB8AC3E}">
        <p14:creationId xmlns:p14="http://schemas.microsoft.com/office/powerpoint/2010/main" val="297657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230</TotalTime>
  <Words>214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</vt:lpstr>
      <vt:lpstr>Dokument aplikace Microsoft Word 97–2003</vt:lpstr>
      <vt:lpstr>   </vt:lpstr>
      <vt:lpstr>VYJMENOVANÁ  SLOVA</vt:lpstr>
      <vt:lpstr>Z rybníčku vyber vhodná slova nebo jejich tvary , doplň i, í nebo y, ý a zapiš je do vět.</vt:lpstr>
      <vt:lpstr>Ve větách nejdi schovaná vyjmenovaná slova po L a napiš je do rámečku za větu.</vt:lpstr>
      <vt:lpstr>Do obrázků vepiš vyjmenované slovo od kterého bylo dané slovo odvozeno.</vt:lpstr>
      <vt:lpstr>Použité zdroje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07Z2</dc:creator>
  <cp:lastModifiedBy>07Z2</cp:lastModifiedBy>
  <cp:revision>28</cp:revision>
  <dcterms:created xsi:type="dcterms:W3CDTF">2011-11-13T15:03:14Z</dcterms:created>
  <dcterms:modified xsi:type="dcterms:W3CDTF">2011-11-30T11:31:26Z</dcterms:modified>
</cp:coreProperties>
</file>