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9900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6477BF-CF67-4617-9A67-BF22E769D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422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6811A8-2F0A-4F7B-BEA4-FD32F5FB0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644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3B0AF1-82B4-4425-97F8-96B97360DF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216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CE8279-4EE0-4915-84F0-565FC736E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218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AC7AC3-B2CE-4FDB-88A7-197623EC58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913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B4B9E-4887-4DBF-8B00-F03A9AB05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430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AA2B2D-5A61-4521-9BB5-41892B833E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822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D49AAE-C8C7-4459-95AD-1B3A170074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00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079611-ABDC-4AEB-A023-BF986D40BC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37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AD32FC-E98B-42DA-B403-07B9C74783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495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82847A-6F17-4420-B057-DFB67A6B5C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2853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CEE9A5-C3C8-4A2A-8E69-015BF174A7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379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90033"/>
            </a:gs>
            <a:gs pos="100000">
              <a:srgbClr val="470018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DAC3D8F-B536-43DA-8EF7-333085A84F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/>
          </p:nvPr>
        </p:nvSpPr>
        <p:spPr>
          <a:xfrm>
            <a:off x="395288" y="260350"/>
            <a:ext cx="8424862" cy="63373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Název materiálu: VY_22_INOVACE_34_Rok_1945_konec_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                       2._světové_války_nové_Československo_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                       komunistická_vláda_ib1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Číslo projektu: CZ1.07/1.4.00/21.3355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Datum tvorby: 6.7.2012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Vzdělávací oblast/obor: Člověk a jeho </a:t>
            </a:r>
            <a:r>
              <a:rPr lang="cs-CZ" sz="2000" dirty="0" err="1" smtClean="0">
                <a:solidFill>
                  <a:schemeClr val="bg1"/>
                </a:solidFill>
              </a:rPr>
              <a:t>svět_Vlastivěda_Dějiny</a:t>
            </a:r>
            <a:endParaRPr lang="cs-CZ" sz="2000" dirty="0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Klíčové slovo: kapitulace Německa, osvobození, demise, 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                 cenzura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Anotace: Prezentace je určena pro žáky 5. ročníku.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         Slouží k prezentaci nové látky učitelem, procvičování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         a opakování učiva žáky.</a:t>
            </a:r>
          </a:p>
        </p:txBody>
      </p:sp>
      <p:sp>
        <p:nvSpPr>
          <p:cNvPr id="2051" name="Text Box 5"/>
          <p:cNvSpPr txBox="1">
            <a:spLocks noChangeArrowheads="1"/>
          </p:cNvSpPr>
          <p:nvPr/>
        </p:nvSpPr>
        <p:spPr bwMode="auto">
          <a:xfrm>
            <a:off x="323850" y="5732463"/>
            <a:ext cx="552926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sz="1200" b="1" i="1">
                <a:solidFill>
                  <a:schemeClr val="bg1"/>
                </a:solidFill>
              </a:rPr>
              <a:t>Autorem materiálu a všech jeho částí, není-li uvedeno jinak, je </a:t>
            </a:r>
          </a:p>
          <a:p>
            <a:r>
              <a:rPr lang="cs-CZ" sz="1200" b="1" i="1">
                <a:solidFill>
                  <a:schemeClr val="bg1"/>
                </a:solidFill>
              </a:rPr>
              <a:t>Mgr. Ivana Benešová.</a:t>
            </a:r>
          </a:p>
          <a:p>
            <a:r>
              <a:rPr lang="cs-CZ" sz="1200" b="1" i="1">
                <a:solidFill>
                  <a:schemeClr val="bg1"/>
                </a:solidFill>
              </a:rPr>
              <a:t>Financováno z ESF a státního rozpočtu ČR. </a:t>
            </a:r>
          </a:p>
          <a:p>
            <a:pPr eaLnBrk="1" hangingPunct="1"/>
            <a:endParaRPr lang="cs-CZ" sz="1200" b="1" i="1">
              <a:solidFill>
                <a:schemeClr val="bg1"/>
              </a:solidFill>
            </a:endParaRPr>
          </a:p>
        </p:txBody>
      </p:sp>
      <p:sp>
        <p:nvSpPr>
          <p:cNvPr id="2052" name="Text Box 6"/>
          <p:cNvSpPr txBox="1">
            <a:spLocks noChangeArrowheads="1"/>
          </p:cNvSpPr>
          <p:nvPr/>
        </p:nvSpPr>
        <p:spPr bwMode="auto">
          <a:xfrm>
            <a:off x="5919788" y="632936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5805488"/>
            <a:ext cx="2735262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z="3600" smtClean="0">
                <a:solidFill>
                  <a:srgbClr val="FF9900"/>
                </a:solidFill>
              </a:rPr>
              <a:t>  Rok 1945 – konec 2. světové války</a:t>
            </a:r>
          </a:p>
          <a:p>
            <a:pPr eaLnBrk="1" hangingPunct="1">
              <a:buFontTx/>
              <a:buNone/>
            </a:pPr>
            <a:r>
              <a:rPr lang="cs-CZ" sz="3600" smtClean="0">
                <a:solidFill>
                  <a:srgbClr val="FF9900"/>
                </a:solidFill>
              </a:rPr>
              <a:t>             Nové Československo</a:t>
            </a:r>
          </a:p>
          <a:p>
            <a:pPr eaLnBrk="1" hangingPunct="1">
              <a:buFontTx/>
              <a:buNone/>
            </a:pPr>
            <a:r>
              <a:rPr lang="cs-CZ" sz="3600" smtClean="0">
                <a:solidFill>
                  <a:srgbClr val="FF9900"/>
                </a:solidFill>
              </a:rPr>
              <a:t>                Komunistická vláda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3000"/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3000"/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z="4000" b="1" smtClean="0">
                <a:solidFill>
                  <a:srgbClr val="FF3300"/>
                </a:solidFill>
              </a:rPr>
              <a:t>             </a:t>
            </a:r>
            <a:r>
              <a:rPr lang="cs-CZ" sz="4400" b="1" smtClean="0">
                <a:solidFill>
                  <a:srgbClr val="FF3300"/>
                </a:solidFill>
              </a:rPr>
              <a:t>2. světová válka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/>
          </p:nvPr>
        </p:nvSpPr>
        <p:spPr>
          <a:xfrm>
            <a:off x="457199" y="274638"/>
            <a:ext cx="8435975" cy="625070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FF9900"/>
                </a:solidFill>
              </a:rPr>
              <a:t>   </a:t>
            </a:r>
            <a:r>
              <a:rPr lang="cs-CZ" u="sng" dirty="0" smtClean="0">
                <a:solidFill>
                  <a:srgbClr val="FF9900"/>
                </a:solidFill>
              </a:rPr>
              <a:t>1944</a:t>
            </a:r>
            <a:endParaRPr lang="cs-CZ" dirty="0" smtClean="0">
              <a:solidFill>
                <a:srgbClr val="FF9900"/>
              </a:solidFill>
            </a:endParaRPr>
          </a:p>
          <a:p>
            <a:pPr eaLnBrk="1" hangingPunct="1">
              <a:buClr>
                <a:srgbClr val="FFC000"/>
              </a:buCl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osvobozování Československa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    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- od V -  sovětská vojska -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                                                 osvobozování Moravy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  - od Z -  americká armáda –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                                                 osvobozování Plzně</a:t>
            </a:r>
          </a:p>
          <a:p>
            <a:pPr eaLnBrk="1" hangingPunct="1">
              <a:buClr>
                <a:srgbClr val="FF9900"/>
              </a:buCl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česká města – </a:t>
            </a:r>
            <a:r>
              <a:rPr lang="cs-CZ" sz="2400" b="1" dirty="0" err="1" smtClean="0">
                <a:solidFill>
                  <a:schemeClr val="bg1">
                    <a:lumMod val="95000"/>
                  </a:schemeClr>
                </a:solidFill>
              </a:rPr>
              <a:t>samoobrana</a:t>
            </a:r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– </a:t>
            </a:r>
            <a:r>
              <a:rPr lang="cs-CZ" sz="2400" b="1" dirty="0" smtClean="0">
                <a:solidFill>
                  <a:srgbClr val="FF9900"/>
                </a:solidFill>
              </a:rPr>
              <a:t>povstání</a:t>
            </a:r>
          </a:p>
          <a:p>
            <a:pPr eaLnBrk="1" hangingPunct="1">
              <a:buClr>
                <a:srgbClr val="FF9900"/>
              </a:buClr>
              <a:buFont typeface="Wingdings" pitchFamily="2" charset="2"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Clr>
                <a:srgbClr val="FF9900"/>
              </a:buClr>
              <a:buFont typeface="Wingdings" pitchFamily="2" charset="2"/>
              <a:buNone/>
            </a:pPr>
            <a:r>
              <a:rPr lang="cs-CZ" sz="2400" dirty="0" smtClean="0">
                <a:solidFill>
                  <a:srgbClr val="FF9900"/>
                </a:solidFill>
              </a:rPr>
              <a:t>    </a:t>
            </a:r>
            <a:r>
              <a:rPr lang="cs-CZ" sz="2400" u="sng" dirty="0" smtClean="0">
                <a:solidFill>
                  <a:srgbClr val="FF9900"/>
                </a:solidFill>
              </a:rPr>
              <a:t>5.květen 1945</a:t>
            </a:r>
          </a:p>
          <a:p>
            <a:pPr eaLnBrk="1" hangingPunct="1">
              <a:buClr>
                <a:srgbClr val="FF9900"/>
              </a:buClr>
              <a:buFont typeface="Wingdings" pitchFamily="2" charset="2"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Praha</a:t>
            </a:r>
          </a:p>
          <a:p>
            <a:pPr eaLnBrk="1" hangingPunct="1">
              <a:buClr>
                <a:srgbClr val="FF9900"/>
              </a:buClr>
              <a:buFont typeface="Wingdings" pitchFamily="2" charset="2"/>
              <a:buNone/>
            </a:pP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-  barikády proti německým tankům</a:t>
            </a:r>
          </a:p>
          <a:p>
            <a:pPr eaLnBrk="1" hangingPunct="1">
              <a:buClr>
                <a:srgbClr val="FF9900"/>
              </a:buClr>
              <a:buFont typeface="Wingdings" pitchFamily="2" charset="2"/>
              <a:buNone/>
            </a:pP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-  pražský rozhlas – volání o pomoc</a:t>
            </a:r>
          </a:p>
          <a:p>
            <a:pPr eaLnBrk="1" hangingPunct="1">
              <a:buClr>
                <a:srgbClr val="FF9900"/>
              </a:buClr>
              <a:buFont typeface="Wingdings" pitchFamily="2" charset="2"/>
              <a:buNone/>
            </a:pPr>
            <a:endParaRPr lang="cs-CZ" sz="24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sz="2800" dirty="0" smtClean="0"/>
              <a:t>   </a:t>
            </a:r>
            <a:r>
              <a:rPr lang="cs-CZ" sz="2800" u="sng" dirty="0" smtClean="0">
                <a:solidFill>
                  <a:srgbClr val="FF9900"/>
                </a:solidFill>
              </a:rPr>
              <a:t>8. květen 1945</a:t>
            </a:r>
            <a:endParaRPr lang="cs-CZ" sz="28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   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kapitulace Německa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= ukončení boje, války, kdy jedna z válčících stran uzná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   marnost dalšího boje, „složení zbraně“ a vydá se na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   milost (nebo nemilost) vítězné straně. Obvykle bývá   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   kapitulace potvrzena </a:t>
            </a:r>
            <a:r>
              <a:rPr lang="cs-CZ" sz="2400" b="1" u="sng" dirty="0" smtClean="0">
                <a:solidFill>
                  <a:schemeClr val="bg1">
                    <a:lumMod val="95000"/>
                  </a:schemeClr>
                </a:solidFill>
              </a:rPr>
              <a:t>písemnou dohodou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. </a:t>
            </a:r>
            <a:endParaRPr lang="cs-CZ" sz="2400" u="sng" dirty="0" smtClean="0">
              <a:solidFill>
                <a:schemeClr val="bg1">
                  <a:lumMod val="95000"/>
                </a:schemeClr>
              </a:solidFill>
            </a:endParaRP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     v Praze ještě boje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FF9900"/>
                </a:solidFill>
              </a:rPr>
              <a:t>   </a:t>
            </a:r>
            <a:r>
              <a:rPr lang="cs-CZ" sz="2800" u="sng" dirty="0" smtClean="0">
                <a:solidFill>
                  <a:srgbClr val="FF9900"/>
                </a:solidFill>
              </a:rPr>
              <a:t>9. květen 1945</a:t>
            </a:r>
            <a:endParaRPr lang="cs-CZ" sz="2800" u="sng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   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sovětské tanky – ukončení bojů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   osvobození </a:t>
            </a:r>
            <a:endParaRPr lang="cs-CZ" sz="2400" dirty="0" smtClean="0">
              <a:solidFill>
                <a:schemeClr val="bg1">
                  <a:lumMod val="95000"/>
                </a:schemeClr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 = když kapituluje vojenská jednotka na určitém území,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      to je pak místem dočasného tzv. </a:t>
            </a:r>
            <a:r>
              <a:rPr lang="cs-CZ" sz="2400" u="sng" dirty="0" smtClean="0">
                <a:solidFill>
                  <a:schemeClr val="bg1">
                    <a:lumMod val="95000"/>
                  </a:schemeClr>
                </a:solidFill>
              </a:rPr>
              <a:t>dílčího osvobození.</a:t>
            </a:r>
            <a:endParaRPr lang="cs-CZ" sz="28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1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002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7003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501"/>
                            </p:stCondLst>
                            <p:childTnLst>
                              <p:par>
                                <p:cTn id="46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1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/>
          </p:nvPr>
        </p:nvSpPr>
        <p:spPr>
          <a:xfrm>
            <a:off x="1475656" y="404664"/>
            <a:ext cx="612068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u="sng" dirty="0" smtClean="0">
                <a:solidFill>
                  <a:srgbClr val="FF9900"/>
                </a:solidFill>
              </a:rPr>
              <a:t>    Oběti 2. světové války</a:t>
            </a:r>
          </a:p>
          <a:p>
            <a:pPr eaLnBrk="1" hangingPunct="1">
              <a:buClr>
                <a:schemeClr val="bg1">
                  <a:lumMod val="85000"/>
                </a:schemeClr>
              </a:buCl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accent3">
                    <a:lumMod val="85000"/>
                  </a:schemeClr>
                </a:solidFill>
              </a:rPr>
              <a:t>20 miliónů vojáků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3">
                    <a:lumMod val="85000"/>
                  </a:schemeClr>
                </a:solidFill>
              </a:rPr>
              <a:t> 35 miliónů civilních obyvatel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solidFill>
                  <a:schemeClr val="accent3">
                    <a:lumMod val="85000"/>
                  </a:schemeClr>
                </a:solidFill>
              </a:rPr>
              <a:t>    - z toho 6 miliónů Židů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0" fill="hold"/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0"/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0"/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sz="3600" dirty="0" smtClean="0">
                <a:solidFill>
                  <a:srgbClr val="FF3300"/>
                </a:solidFill>
              </a:rPr>
              <a:t>             </a:t>
            </a:r>
          </a:p>
          <a:p>
            <a:pPr eaLnBrk="1" hangingPunct="1">
              <a:buFontTx/>
              <a:buNone/>
            </a:pPr>
            <a:r>
              <a:rPr lang="cs-CZ" sz="3600" dirty="0">
                <a:solidFill>
                  <a:srgbClr val="FF3300"/>
                </a:solidFill>
              </a:rPr>
              <a:t> </a:t>
            </a:r>
            <a:r>
              <a:rPr lang="cs-CZ" sz="3600" dirty="0" smtClean="0">
                <a:solidFill>
                  <a:srgbClr val="FF3300"/>
                </a:solidFill>
              </a:rPr>
              <a:t>             Nové Československo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62642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Prezident – opět 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</a:t>
            </a:r>
            <a:r>
              <a:rPr lang="cs-CZ" dirty="0" smtClean="0">
                <a:solidFill>
                  <a:srgbClr val="FF3300"/>
                </a:solidFill>
              </a:rPr>
              <a:t>Edvard Beneš</a:t>
            </a:r>
          </a:p>
          <a:p>
            <a:pPr eaLnBrk="1" hangingPunct="1">
              <a:buFontTx/>
              <a:buNone/>
            </a:pPr>
            <a:endParaRPr lang="cs-CZ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                                          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obnovení základních demokratických práv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Podkarpatská Rus – součástí Sovětského svazu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znárodnění bank, dolů, velkých výrobních podniků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</a:t>
            </a: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→</a:t>
            </a: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rgbClr val="FF9900"/>
                </a:solidFill>
              </a:rPr>
              <a:t>převedení do vlastnictví státu</a:t>
            </a:r>
          </a:p>
          <a:p>
            <a:pPr eaLnBrk="1" hangingPunct="1">
              <a:buClr>
                <a:schemeClr val="bg2">
                  <a:lumMod val="40000"/>
                  <a:lumOff val="60000"/>
                </a:schemeClr>
              </a:buClr>
              <a:buFont typeface="Wingdings" pitchFamily="2" charset="2"/>
              <a:buChar char="§"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pozemková reforma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(vyvlastnění a zestátnění či přerozdělení pozemků a majetku Němců)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9082" y="116632"/>
            <a:ext cx="2575406" cy="35283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63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63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63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63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63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3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63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63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63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63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63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63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sz="3600" dirty="0" smtClean="0">
                <a:solidFill>
                  <a:srgbClr val="FF3300"/>
                </a:solidFill>
              </a:rPr>
              <a:t>               </a:t>
            </a:r>
          </a:p>
          <a:p>
            <a:pPr eaLnBrk="1" hangingPunct="1">
              <a:buFontTx/>
              <a:buNone/>
            </a:pPr>
            <a:r>
              <a:rPr lang="cs-CZ" sz="3600" dirty="0">
                <a:solidFill>
                  <a:srgbClr val="FF3300"/>
                </a:solidFill>
              </a:rPr>
              <a:t> </a:t>
            </a:r>
            <a:r>
              <a:rPr lang="cs-CZ" sz="3600" dirty="0" smtClean="0">
                <a:solidFill>
                  <a:srgbClr val="FF3300"/>
                </a:solidFill>
              </a:rPr>
              <a:t>              Komunistická vláda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8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Nástup moci komunistů</a:t>
            </a:r>
          </a:p>
          <a:p>
            <a:pPr eaLnBrk="1" hangingPunct="1">
              <a:buFontTx/>
              <a:buChar char="-"/>
            </a:pP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Nejsilnější politická strana</a:t>
            </a:r>
          </a:p>
          <a:p>
            <a:pPr eaLnBrk="1" hangingPunct="1">
              <a:buFontTx/>
              <a:buChar char="-"/>
            </a:pP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Předseda 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FF3300"/>
                </a:solidFill>
              </a:rPr>
              <a:t>                    Klement Gottwald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FF3300"/>
                </a:solidFill>
              </a:rPr>
              <a:t>                    </a:t>
            </a:r>
            <a:r>
              <a:rPr lang="cs-CZ" sz="2800" dirty="0" smtClean="0">
                <a:solidFill>
                  <a:srgbClr val="FF9900"/>
                </a:solidFill>
              </a:rPr>
              <a:t>- předseda vlády   </a:t>
            </a:r>
          </a:p>
          <a:p>
            <a:pPr eaLnBrk="1" hangingPunct="1">
              <a:buFontTx/>
              <a:buNone/>
            </a:pPr>
            <a:endParaRPr lang="cs-CZ" sz="2800" dirty="0" smtClean="0">
              <a:solidFill>
                <a:srgbClr val="FF9900"/>
              </a:solidFill>
            </a:endParaRPr>
          </a:p>
          <a:p>
            <a:pPr eaLnBrk="1" hangingPunct="1">
              <a:buFontTx/>
              <a:buChar char="-"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Char char="-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Uplatňování zájmů a vlivu Sovětského svazu</a:t>
            </a:r>
          </a:p>
          <a:p>
            <a:pPr eaLnBrk="1" hangingPunct="1">
              <a:buFontTx/>
              <a:buChar char="-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Potlačování demokracie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692696"/>
            <a:ext cx="2376264" cy="33843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04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4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4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48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48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048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048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048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048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/>
          </p:nvPr>
        </p:nvSpPr>
        <p:spPr>
          <a:xfrm>
            <a:off x="323528" y="503237"/>
            <a:ext cx="8675688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u="sng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Odsun německých obyvatel z Československa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Chápán jako: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        krok k posílení bezpečnosti státu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        spravedlivá odplata za válku a okupaci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Postih i nevinných Němců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                            zanechání majetku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                            pouze 30-50kg zavazadel na osobu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                            násilné činy – vězení, zastřelení</a:t>
            </a:r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endParaRPr lang="cs-CZ" sz="2400" dirty="0" smtClean="0"/>
          </a:p>
        </p:txBody>
      </p:sp>
      <p:pic>
        <p:nvPicPr>
          <p:cNvPr id="22533" name="Picture 5" descr="odsun Němců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12976"/>
            <a:ext cx="3024187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25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25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25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20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/>
          </p:nvPr>
        </p:nvSpPr>
        <p:spPr>
          <a:xfrm>
            <a:off x="467544" y="1484784"/>
            <a:ext cx="8229600" cy="4987429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Roste závislost na Sovětském svazu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Slábnou vztahy se západními státy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FF9900"/>
                </a:solidFill>
              </a:rPr>
              <a:t>Československo =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FF9900"/>
                </a:solidFill>
              </a:rPr>
              <a:t>                         </a:t>
            </a:r>
            <a:r>
              <a:rPr lang="cs-CZ" dirty="0" smtClean="0">
                <a:solidFill>
                  <a:srgbClr val="FF3300"/>
                </a:solidFill>
              </a:rPr>
              <a:t>spojenec Sovětského svazu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FF3300"/>
                </a:solidFill>
              </a:rPr>
              <a:t>                         součást východního (sovětského) bloku</a:t>
            </a:r>
          </a:p>
          <a:p>
            <a:pPr eaLnBrk="1" hangingPunct="1">
              <a:buFontTx/>
              <a:buNone/>
            </a:pPr>
            <a:endParaRPr lang="cs-CZ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endParaRPr lang="cs-CZ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endParaRPr lang="cs-CZ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endParaRPr lang="cs-CZ" sz="1000" dirty="0" smtClean="0">
              <a:solidFill>
                <a:srgbClr val="FF9900"/>
              </a:solidFill>
            </a:endParaRPr>
          </a:p>
          <a:p>
            <a:pPr eaLnBrk="1" hangingPunct="1">
              <a:buFontTx/>
              <a:buNone/>
            </a:pPr>
            <a:endParaRPr lang="cs-CZ" sz="1000" dirty="0" smtClean="0">
              <a:solidFill>
                <a:srgbClr val="FF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4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4"/>
          <p:cNvSpPr>
            <a:spLocks noGrp="1" noChangeArrowheads="1"/>
          </p:cNvSpPr>
          <p:nvPr>
            <p:ph/>
          </p:nvPr>
        </p:nvSpPr>
        <p:spPr>
          <a:xfrm>
            <a:off x="395536" y="260648"/>
            <a:ext cx="8229600" cy="640844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FF9900"/>
                </a:solidFill>
              </a:rPr>
              <a:t>Komunistická strana</a:t>
            </a:r>
          </a:p>
          <a:p>
            <a:pPr eaLnBrk="1" hangingPunct="1">
              <a:buClr>
                <a:schemeClr val="bg2">
                  <a:lumMod val="20000"/>
                  <a:lumOff val="80000"/>
                </a:schemeClr>
              </a:buClr>
              <a:buSzPct val="100000"/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omezování svobody občanů</a:t>
            </a:r>
          </a:p>
          <a:p>
            <a:pPr eaLnBrk="1" hangingPunct="1">
              <a:buSzPct val="100000"/>
              <a:buFont typeface="Wingdings" pitchFamily="2" charset="2"/>
              <a:buChar char="v"/>
            </a:pP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odchod nekomunistických ministrů z vlády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rgbClr val="FF9900"/>
                </a:solidFill>
              </a:rPr>
              <a:t>                                                   demise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rgbClr val="FF9900"/>
                </a:solidFill>
              </a:rPr>
              <a:t>                                                               </a:t>
            </a:r>
            <a:r>
              <a:rPr lang="cs-CZ" sz="2400" dirty="0" smtClean="0">
                <a:solidFill>
                  <a:srgbClr val="FF3300"/>
                </a:solidFill>
              </a:rPr>
              <a:t>25.února 1948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Nastolení nedemokratické –</a:t>
            </a: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                                 </a:t>
            </a:r>
            <a:r>
              <a:rPr lang="cs-CZ" sz="2400" dirty="0" smtClean="0">
                <a:solidFill>
                  <a:srgbClr val="FF3300"/>
                </a:solidFill>
              </a:rPr>
              <a:t>totalitní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                                             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- moci komunistické strany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útěk lidí do ciziny</a:t>
            </a:r>
          </a:p>
          <a:p>
            <a:pPr eaLnBrk="1" hangingPunct="1">
              <a:buClr>
                <a:schemeClr val="bg2">
                  <a:lumMod val="20000"/>
                  <a:lumOff val="80000"/>
                </a:schemeClr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rgbClr val="FF9900"/>
                </a:solidFill>
              </a:rPr>
              <a:t>září 1948 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úmrtí Edvarda Beneše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prezidentem</a:t>
            </a: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400" dirty="0" smtClean="0">
                <a:solidFill>
                  <a:srgbClr val="FF3300"/>
                </a:solidFill>
              </a:rPr>
              <a:t>Klement Gottwald</a:t>
            </a:r>
          </a:p>
          <a:p>
            <a:pPr eaLnBrk="1" hangingPunct="1">
              <a:buClr>
                <a:schemeClr val="bg2">
                  <a:lumMod val="20000"/>
                  <a:lumOff val="80000"/>
                </a:schemeClr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zatýkání, věznění, popravy lidí s nesouhlasem s vládou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násilné uplatňování sov. vzoru – opět znárodňování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                                  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likvidace soukromého</a:t>
            </a: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vlastnictví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266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266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66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66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66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66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66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66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66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66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66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3000" fill="hold"/>
                                        <p:tgtEl>
                                          <p:spTgt spid="2662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2662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3000"/>
                                        <p:tgtEl>
                                          <p:spTgt spid="2662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66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66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66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2662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662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662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662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662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662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662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662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662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u="sng" dirty="0" smtClean="0">
                <a:solidFill>
                  <a:srgbClr val="FF9900"/>
                </a:solidFill>
              </a:rPr>
              <a:t>Hospodářství</a:t>
            </a:r>
            <a:endParaRPr lang="cs-CZ" sz="2400" dirty="0" smtClean="0">
              <a:solidFill>
                <a:srgbClr val="FF9900"/>
              </a:solidFill>
            </a:endParaRPr>
          </a:p>
          <a:p>
            <a:pPr eaLnBrk="1" hangingPunct="1">
              <a:buClr>
                <a:schemeClr val="bg2">
                  <a:lumMod val="20000"/>
                  <a:lumOff val="80000"/>
                </a:schemeClr>
              </a:buClr>
            </a:pP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pětileté plány</a:t>
            </a:r>
          </a:p>
          <a:p>
            <a:pPr eaLnBrk="1" hangingPunct="1"/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zrušení soukromých obchodů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u="sng" dirty="0" smtClean="0">
                <a:solidFill>
                  <a:srgbClr val="FF9900"/>
                </a:solidFill>
              </a:rPr>
              <a:t>Zemědělství</a:t>
            </a:r>
            <a:endParaRPr lang="cs-CZ" sz="2800" dirty="0" smtClean="0">
              <a:solidFill>
                <a:schemeClr val="tx2"/>
              </a:solidFill>
            </a:endParaRPr>
          </a:p>
          <a:p>
            <a:pPr eaLnBrk="1" hangingPunct="1">
              <a:buClr>
                <a:schemeClr val="bg2">
                  <a:lumMod val="20000"/>
                  <a:lumOff val="80000"/>
                </a:schemeClr>
              </a:buClr>
            </a:pP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rolníci zbaveni půdy</a:t>
            </a:r>
          </a:p>
          <a:p>
            <a:pPr eaLnBrk="1" hangingPunct="1"/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násilný vstup do společných zemědělských družstev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 eaLnBrk="1" hangingPunct="1">
              <a:buFontTx/>
              <a:buNone/>
            </a:pPr>
            <a:r>
              <a:rPr lang="cs-CZ" sz="2800" u="sng" dirty="0" smtClean="0">
                <a:solidFill>
                  <a:srgbClr val="FF3300"/>
                </a:solidFill>
              </a:rPr>
              <a:t>Cenzura</a:t>
            </a:r>
            <a:endParaRPr lang="cs-CZ" sz="2800" u="sng" dirty="0" smtClean="0">
              <a:solidFill>
                <a:schemeClr val="tx2"/>
              </a:solidFill>
            </a:endParaRPr>
          </a:p>
          <a:p>
            <a:pPr eaLnBrk="1" hangingPunct="1">
              <a:buClr>
                <a:schemeClr val="bg2">
                  <a:lumMod val="20000"/>
                  <a:lumOff val="80000"/>
                </a:schemeClr>
              </a:buClr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učení ve školách podle nařízených předpisů</a:t>
            </a:r>
          </a:p>
          <a:p>
            <a:pPr eaLnBrk="1" hangingPunct="1">
              <a:buClr>
                <a:schemeClr val="bg2">
                  <a:lumMod val="20000"/>
                  <a:lumOff val="80000"/>
                </a:schemeClr>
              </a:buClr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omezeny hodiny náboženství</a:t>
            </a:r>
          </a:p>
          <a:p>
            <a:pPr eaLnBrk="1" hangingPunct="1">
              <a:buClr>
                <a:schemeClr val="bg2">
                  <a:lumMod val="20000"/>
                  <a:lumOff val="80000"/>
                </a:schemeClr>
              </a:buClr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rozhodování, co se bude psát, tisknout, hrát v divadlech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FF3300"/>
                </a:solidFill>
              </a:rPr>
              <a:t>→ zákazy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8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86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286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286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86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86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86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286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286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286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286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286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286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86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86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86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2867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2867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2867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286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286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286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2867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2867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3000"/>
                                        <p:tgtEl>
                                          <p:spTgt spid="2867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867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867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2867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 noChangeArrowheads="1"/>
          </p:cNvSpPr>
          <p:nvPr>
            <p:ph/>
          </p:nvPr>
        </p:nvSpPr>
        <p:spPr>
          <a:xfrm>
            <a:off x="395536" y="188640"/>
            <a:ext cx="8496300" cy="666936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FF9900"/>
                </a:solidFill>
              </a:rPr>
              <a:t>→ sliby </a:t>
            </a:r>
            <a:r>
              <a:rPr lang="cs-CZ" dirty="0" smtClean="0">
                <a:solidFill>
                  <a:srgbClr val="FF3300"/>
                </a:solidFill>
              </a:rPr>
              <a:t>„ ráj na zemi</a:t>
            </a:r>
            <a:r>
              <a:rPr lang="en-US" dirty="0" smtClean="0">
                <a:solidFill>
                  <a:srgbClr val="FF3300"/>
                </a:solidFill>
              </a:rPr>
              <a:t> “</a:t>
            </a:r>
            <a:endParaRPr lang="cs-CZ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                → </a:t>
            </a:r>
            <a:r>
              <a:rPr lang="cs-CZ" dirty="0" smtClean="0">
                <a:solidFill>
                  <a:srgbClr val="FF3300"/>
                </a:solidFill>
              </a:rPr>
              <a:t>„ budování socialismu</a:t>
            </a:r>
            <a:r>
              <a:rPr lang="en-US" dirty="0" smtClean="0">
                <a:solidFill>
                  <a:srgbClr val="FF3300"/>
                </a:solidFill>
              </a:rPr>
              <a:t> “</a:t>
            </a:r>
            <a:endParaRPr lang="cs-CZ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nespokojenost občanů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strach z věznění, nucených prací v uranových dolech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procesy – odsouzení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                   </a:t>
            </a:r>
            <a:r>
              <a:rPr lang="cs-CZ" sz="2400" dirty="0" smtClean="0">
                <a:solidFill>
                  <a:srgbClr val="FF3300"/>
                </a:solidFill>
              </a:rPr>
              <a:t>Dr. Milada Horáková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FF3300"/>
                </a:solidFill>
              </a:rPr>
              <a:t>                          </a:t>
            </a:r>
            <a:r>
              <a:rPr lang="cs-CZ" sz="2400" dirty="0" smtClean="0">
                <a:solidFill>
                  <a:schemeClr val="tx2"/>
                </a:solidFill>
              </a:rPr>
              <a:t>         </a:t>
            </a:r>
            <a:r>
              <a:rPr lang="cs-CZ" sz="2400" dirty="0" smtClean="0">
                <a:solidFill>
                  <a:srgbClr val="FF3300"/>
                </a:solidFill>
              </a:rPr>
              <a:t>rok 1950 </a:t>
            </a: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odsouzena a popravena za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                    záškodnické spiknutí proti republice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                    a velezradu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→ přetvářka a rozdílné vyjadřování a myšlení občanů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FF3300"/>
                </a:solidFill>
              </a:rPr>
              <a:t>    </a:t>
            </a:r>
            <a:endParaRPr lang="cs-CZ" sz="2400" dirty="0" smtClean="0">
              <a:solidFill>
                <a:schemeClr val="tx2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810" y="2708920"/>
            <a:ext cx="2715766" cy="34563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0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307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30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0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07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307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307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307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07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07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07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07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07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07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07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07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07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072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072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072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07504" y="274638"/>
            <a:ext cx="9036496" cy="5851525"/>
          </a:xfrm>
        </p:spPr>
        <p:txBody>
          <a:bodyPr/>
          <a:lstStyle/>
          <a:p>
            <a:pPr marL="0" indent="0">
              <a:buNone/>
            </a:pPr>
            <a:r>
              <a:rPr lang="cs-CZ" sz="2000" u="sng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Materiál byl čerpán z těchto zdrojů:</a:t>
            </a:r>
          </a:p>
          <a:p>
            <a:pPr marL="0" indent="0">
              <a:buNone/>
            </a:pPr>
            <a:r>
              <a:rPr lang="cs-CZ" sz="2000" u="sng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Odsun Němců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http://cs.wikipedia.org/wiki/Soubor:Vertreibung.jpg,lisence</a:t>
            </a:r>
            <a:r>
              <a:rPr lang="cs-CZ" sz="20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: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Creative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Commons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, autor: </a:t>
            </a: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Forrás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: </a:t>
            </a: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Sudetendeutsche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Stiftung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, 6.7.2012</a:t>
            </a:r>
          </a:p>
          <a:p>
            <a:pPr marL="0" indent="0">
              <a:buNone/>
            </a:pPr>
            <a:r>
              <a:rPr lang="cs-CZ" sz="2000" u="sng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Edvard Beneš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http://cs.wikipedia.org/wiki/Soubor:Edvard_Bene%C5%A1.jpg zdroj: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Prints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and </a:t>
            </a: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Photegraphs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division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– americká Knihovna Kongresu, ID fsa.8e00866, 6.7.2012</a:t>
            </a:r>
          </a:p>
          <a:p>
            <a:pPr marL="0" indent="0">
              <a:buNone/>
            </a:pPr>
            <a:r>
              <a:rPr lang="cs-CZ" sz="2000" u="sng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Klement Gottwald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http://cs.wikipedia.org/wiki/Soubor:Gottwald_from_Bundesarchiv_Bild_183-R90009,_Budapest,_II._Weltfestspiele,_Festumzug,_tschechische_Delegatio.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jpg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, autor: </a:t>
            </a: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Bundesarchiv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, </a:t>
            </a: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Bild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183-R90009/CC-BY-SA, 6.7.2012</a:t>
            </a:r>
          </a:p>
          <a:p>
            <a:pPr marL="0" indent="0">
              <a:buNone/>
            </a:pPr>
            <a:r>
              <a:rPr lang="cs-CZ" sz="2000" u="sng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Milada Horáková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http://cs.wikipedia.org/wiki/Soubor:Vy%C5%A1ehradsk%C3%BD_h%C5%99bitov_-_Milada_Hor%C3%A1kov%C3%A1_(politi%C4%8Dka).</a:t>
            </a: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jpg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, autor: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Matěj </a:t>
            </a:r>
            <a:r>
              <a:rPr lang="cs-CZ" sz="20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Baťha</a:t>
            </a:r>
            <a:r>
              <a:rPr lang="cs-CZ" sz="2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, 6.7.2012</a:t>
            </a:r>
          </a:p>
          <a:p>
            <a:pPr marL="0" indent="0">
              <a:buNone/>
            </a:pPr>
            <a:endParaRPr lang="cs-CZ" sz="20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1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685</Words>
  <Application>Microsoft Office PowerPoint</Application>
  <PresentationFormat>Předvádění na obrazovce (4:3)</PresentationFormat>
  <Paragraphs>168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Mgr. Miroslav Žalud</cp:lastModifiedBy>
  <cp:revision>141</cp:revision>
  <dcterms:created xsi:type="dcterms:W3CDTF">2012-07-22T12:33:44Z</dcterms:created>
  <dcterms:modified xsi:type="dcterms:W3CDTF">2012-10-21T17:05:14Z</dcterms:modified>
</cp:coreProperties>
</file>