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FF9933"/>
    <a:srgbClr val="0099FF"/>
    <a:srgbClr val="FFFF66"/>
    <a:srgbClr val="0000CC"/>
    <a:srgbClr val="0066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E0C2CD-38D7-4108-8391-FBAFF26BDE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050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ECBD9-792B-46B4-9BA1-30E8A95C3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371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19DF1-930A-46DC-9823-8CB9F5A5FC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424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D20EA-E97C-41BE-8429-338CCD6F0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829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B810C-C17E-4BBD-AA3B-CA0B00DDE2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500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691B6-34F5-4E47-A55C-AE1A6A1D85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405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A81DB-5315-4BB5-AFEA-E762656B4A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63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0A492-F1F9-4083-9A98-91571A8122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18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230A5-008B-4896-BE03-C1A9F7833D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5931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A2A79D-CEB4-4FC3-9958-95C45C6896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7453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A93E6-1A31-4D5F-9AE9-E912EF5E7E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37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B8E54-EAF7-4EE6-9C91-2F632BEA52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187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54545"/>
            </a:gs>
            <a:gs pos="50000">
              <a:srgbClr val="969696"/>
            </a:gs>
            <a:gs pos="100000">
              <a:srgbClr val="45454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1709CFF-43B2-4601-B1AA-3245B7461D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63373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r>
              <a:rPr lang="cs-CZ" sz="2000" dirty="0" smtClean="0"/>
              <a:t>Název školy: Základní škola Chomutov, Písečná 5144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Název materiálu: VY_52_INOVACE_35_rok_1968_ib1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Číslo projektu: CZ1.07/1.4.00/21.3355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Autor: Mgr. Ivana Benešová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Datum tvorby: 15.7.2012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Cílový ročník: pátý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Vzdělávací oblast/obor: Člověk a jeho </a:t>
            </a:r>
            <a:r>
              <a:rPr lang="cs-CZ" sz="2000" dirty="0" err="1" smtClean="0"/>
              <a:t>svět_Vlastivěda_Dějiny</a:t>
            </a:r>
            <a:endParaRPr lang="cs-CZ" sz="2000" dirty="0" smtClean="0"/>
          </a:p>
          <a:p>
            <a:pPr eaLnBrk="1" hangingPunct="1">
              <a:buFontTx/>
              <a:buNone/>
            </a:pPr>
            <a:r>
              <a:rPr lang="cs-CZ" sz="2000" dirty="0" smtClean="0"/>
              <a:t>Klíčové slovo: socialismus s lidskou tváří, okupace, 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                        normalizace, CHARTA 77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Anotace: Prezentace je určena pro žáky 5. ročníku.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               Slouží k prezentaci učiva učitelem a procvičování </a:t>
            </a:r>
          </a:p>
          <a:p>
            <a:pPr eaLnBrk="1" hangingPunct="1">
              <a:buFontTx/>
              <a:buNone/>
            </a:pPr>
            <a:r>
              <a:rPr lang="cs-CZ" sz="2000" dirty="0" smtClean="0"/>
              <a:t>               a opakování učiva žáky.</a:t>
            </a:r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468313" y="5732463"/>
            <a:ext cx="477202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b="1" i="1"/>
              <a:t>Autorem materiálu a všech jeho částí, není-li uvedeno jinak, je </a:t>
            </a:r>
          </a:p>
          <a:p>
            <a:pPr eaLnBrk="1" hangingPunct="1"/>
            <a:r>
              <a:rPr lang="cs-CZ" sz="1200" b="1" i="1"/>
              <a:t>Mgr. Ivana Benešová.</a:t>
            </a:r>
          </a:p>
          <a:p>
            <a:pPr eaLnBrk="1" hangingPunct="1"/>
            <a:r>
              <a:rPr lang="cs-CZ" sz="1200" b="1" i="1"/>
              <a:t>Financováno z ESF a státního rozpočtu ČR. </a:t>
            </a:r>
          </a:p>
          <a:p>
            <a:pPr eaLnBrk="1" hangingPunct="1"/>
            <a:endParaRPr lang="cs-CZ" sz="1000" b="1" i="1"/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6280150" y="6088063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5805488"/>
            <a:ext cx="2735262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5851525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mtClean="0"/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>
              <a:buFontTx/>
              <a:buNone/>
            </a:pPr>
            <a:r>
              <a:rPr lang="cs-CZ" smtClean="0">
                <a:solidFill>
                  <a:srgbClr val="0066FF"/>
                </a:solidFill>
              </a:rPr>
              <a:t>                          </a:t>
            </a:r>
            <a:r>
              <a:rPr lang="cs-CZ" sz="4000" smtClean="0">
                <a:solidFill>
                  <a:srgbClr val="0066FF"/>
                </a:solidFill>
              </a:rPr>
              <a:t>Rok 1968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675687" cy="5851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Část komunistů – prosazuje návrh na uvolnění a změny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→ </a:t>
            </a:r>
            <a:r>
              <a:rPr lang="cs-CZ" sz="2400" dirty="0" smtClean="0">
                <a:solidFill>
                  <a:srgbClr val="FF9933"/>
                </a:solidFill>
              </a:rPr>
              <a:t>socialismus s lidskou tváří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Hlavní osobnost, první muž KSČ:</a:t>
            </a:r>
          </a:p>
          <a:p>
            <a:pPr eaLnBrk="1" hangingPunct="1">
              <a:buFontTx/>
              <a:buNone/>
            </a:pPr>
            <a:r>
              <a:rPr lang="cs-CZ" sz="2400" u="sng" dirty="0" smtClean="0">
                <a:solidFill>
                  <a:srgbClr val="0000CC"/>
                </a:solidFill>
              </a:rPr>
              <a:t>Alexander Dubček</a:t>
            </a:r>
            <a:r>
              <a:rPr lang="cs-CZ" sz="2400" dirty="0" smtClean="0">
                <a:solidFill>
                  <a:srgbClr val="0000CC"/>
                </a:solidFill>
              </a:rPr>
              <a:t>  </a:t>
            </a:r>
            <a:endParaRPr lang="cs-CZ" sz="2400" dirty="0" smtClean="0">
              <a:solidFill>
                <a:srgbClr val="0099FF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- snaha přesvědčit Sověty o uznání socialismu s lidskou tváří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00"/>
                </a:solidFill>
              </a:rPr>
              <a:t>Jaro 1968</a:t>
            </a:r>
            <a:r>
              <a:rPr lang="cs-CZ" sz="2400" dirty="0" smtClean="0">
                <a:solidFill>
                  <a:srgbClr val="0099FF"/>
                </a:solidFill>
              </a:rPr>
              <a:t> </a:t>
            </a:r>
            <a:r>
              <a:rPr lang="cs-CZ" sz="2400" dirty="0" smtClean="0">
                <a:solidFill>
                  <a:srgbClr val="0000CC"/>
                </a:solidFill>
              </a:rPr>
              <a:t>reformy </a:t>
            </a:r>
          </a:p>
          <a:p>
            <a:pPr eaLnBrk="1" hangingPunct="1"/>
            <a:r>
              <a:rPr lang="cs-CZ" sz="2400" dirty="0" smtClean="0">
                <a:solidFill>
                  <a:srgbClr val="FFFF66"/>
                </a:solidFill>
              </a:rPr>
              <a:t> zrušení cenzury</a:t>
            </a:r>
          </a:p>
          <a:p>
            <a:pPr eaLnBrk="1" hangingPunct="1"/>
            <a:r>
              <a:rPr lang="cs-CZ" sz="2400" dirty="0" smtClean="0">
                <a:solidFill>
                  <a:srgbClr val="FFFF66"/>
                </a:solidFill>
              </a:rPr>
              <a:t> volné cestování do zahraničí</a:t>
            </a:r>
          </a:p>
          <a:p>
            <a:pPr eaLnBrk="1" hangingPunct="1"/>
            <a:r>
              <a:rPr lang="cs-CZ" sz="2400" dirty="0" smtClean="0">
                <a:solidFill>
                  <a:srgbClr val="FFFF66"/>
                </a:solidFill>
              </a:rPr>
              <a:t> mládež – </a:t>
            </a:r>
            <a:r>
              <a:rPr lang="cs-CZ" sz="2400" dirty="0" smtClean="0">
                <a:solidFill>
                  <a:srgbClr val="FF9933"/>
                </a:solidFill>
              </a:rPr>
              <a:t>Sokol, Junák</a:t>
            </a: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FF66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Doba je označována jako 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 </a:t>
            </a:r>
            <a:r>
              <a:rPr lang="cs-CZ" sz="2400" dirty="0" smtClean="0">
                <a:solidFill>
                  <a:srgbClr val="0000CC"/>
                </a:solidFill>
              </a:rPr>
              <a:t>„ Pražské jaro </a:t>
            </a:r>
            <a:r>
              <a:rPr lang="en-US" sz="2400" dirty="0" smtClean="0">
                <a:solidFill>
                  <a:srgbClr val="0000CC"/>
                </a:solidFill>
              </a:rPr>
              <a:t>“</a:t>
            </a:r>
            <a:endParaRPr lang="cs-CZ" sz="2400" dirty="0" smtClean="0">
              <a:solidFill>
                <a:srgbClr val="0000CC"/>
              </a:solidFill>
            </a:endParaRPr>
          </a:p>
          <a:p>
            <a:pPr eaLnBrk="1" hangingPunct="1">
              <a:buFontTx/>
              <a:buNone/>
            </a:pPr>
            <a:endParaRPr lang="cs-CZ" sz="10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                              </a:t>
            </a:r>
            <a:r>
              <a:rPr lang="cs-CZ" sz="2000" dirty="0" smtClean="0">
                <a:solidFill>
                  <a:srgbClr val="FFFF66"/>
                </a:solidFill>
              </a:rPr>
              <a:t>hudební festivaly „Pražské jaro</a:t>
            </a:r>
            <a:r>
              <a:rPr lang="en-US" sz="2000" dirty="0" smtClean="0">
                <a:solidFill>
                  <a:srgbClr val="FFFF66"/>
                </a:solidFill>
              </a:rPr>
              <a:t>”</a:t>
            </a: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FF66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788" y="2434608"/>
            <a:ext cx="2268612" cy="30557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1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1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1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1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614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61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1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14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61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1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14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/>
          </p:nvPr>
        </p:nvSpPr>
        <p:spPr>
          <a:xfrm>
            <a:off x="467544" y="404664"/>
            <a:ext cx="8229600" cy="6453336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800" u="sng" dirty="0" smtClean="0">
                <a:solidFill>
                  <a:srgbClr val="FFFF66"/>
                </a:solidFill>
              </a:rPr>
              <a:t>Zásah Sovětského svazu</a:t>
            </a:r>
            <a:endParaRPr lang="cs-CZ" sz="2800" dirty="0" smtClean="0">
              <a:solidFill>
                <a:srgbClr val="FFFF66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0000CC"/>
                </a:solidFill>
              </a:rPr>
              <a:t>21.srpna 1968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33"/>
                </a:solidFill>
              </a:rPr>
              <a:t>okupace Československa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33"/>
                </a:solidFill>
              </a:rPr>
              <a:t> </a:t>
            </a:r>
            <a:r>
              <a:rPr lang="cs-CZ" sz="2400" dirty="0" smtClean="0">
                <a:solidFill>
                  <a:srgbClr val="FFFF66"/>
                </a:solidFill>
              </a:rPr>
              <a:t>- sovětské vojsko s armádami 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       Maďarska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       Polska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       Bulharska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       Německé demokratické </a:t>
            </a:r>
            <a:r>
              <a:rPr lang="cs-CZ" sz="2400" dirty="0" err="1" smtClean="0">
                <a:solidFill>
                  <a:srgbClr val="FFFF66"/>
                </a:solidFill>
              </a:rPr>
              <a:t>rep</a:t>
            </a:r>
            <a:r>
              <a:rPr lang="cs-CZ" sz="2400" dirty="0" smtClean="0">
                <a:solidFill>
                  <a:srgbClr val="FFFF66"/>
                </a:solidFill>
              </a:rPr>
              <a:t>.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33"/>
                </a:solidFill>
              </a:rPr>
              <a:t>Vojska Varšavské smlouvy – spojenecká vojska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rgbClr val="FFFF66"/>
                </a:solidFill>
              </a:rPr>
              <a:t>tanky s ozbrojenými vojáky</a:t>
            </a: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FF66"/>
              </a:solidFill>
            </a:endParaRP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rgbClr val="FFFF66"/>
                </a:solidFill>
              </a:rPr>
              <a:t>protest občanů – střety s vojskem</a:t>
            </a: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FF66"/>
              </a:solidFill>
            </a:endParaRPr>
          </a:p>
          <a:p>
            <a:pPr eaLnBrk="1" hangingPunct="1">
              <a:buFontTx/>
              <a:buNone/>
            </a:pPr>
            <a:endParaRPr lang="cs-CZ" sz="120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1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81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819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/>
          </p:nvPr>
        </p:nvSpPr>
        <p:spPr>
          <a:xfrm>
            <a:off x="468313" y="0"/>
            <a:ext cx="8229600" cy="6858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u="sng" dirty="0" smtClean="0">
                <a:solidFill>
                  <a:srgbClr val="FF9933"/>
                </a:solidFill>
              </a:rPr>
              <a:t>Obnovení totalitní vlády</a:t>
            </a:r>
            <a:endParaRPr lang="cs-CZ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33"/>
                </a:solidFill>
              </a:rPr>
              <a:t>1969 – </a:t>
            </a:r>
            <a:r>
              <a:rPr lang="cs-CZ" sz="2400" dirty="0" smtClean="0">
                <a:solidFill>
                  <a:srgbClr val="FFFF66"/>
                </a:solidFill>
              </a:rPr>
              <a:t>Dubček nahrazen 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                                          </a:t>
            </a:r>
            <a:r>
              <a:rPr lang="cs-CZ" sz="2400" dirty="0" smtClean="0">
                <a:solidFill>
                  <a:srgbClr val="FF9933"/>
                </a:solidFill>
              </a:rPr>
              <a:t>Gustávem Husákem</a:t>
            </a: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9933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9933"/>
                </a:solidFill>
              </a:rPr>
              <a:t>Období </a:t>
            </a:r>
            <a:r>
              <a:rPr lang="cs-CZ" sz="2400" u="sng" dirty="0" smtClean="0">
                <a:solidFill>
                  <a:srgbClr val="FF6600"/>
                </a:solidFill>
              </a:rPr>
              <a:t>normalizace    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FFFF66"/>
                </a:solidFill>
              </a:rPr>
              <a:t> uzavření hranic 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FFFF66"/>
                </a:solidFill>
              </a:rPr>
              <a:t> pronásledování občanů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FFFF66"/>
                </a:solidFill>
              </a:rPr>
              <a:t> nucené propouštění ze zaměstnání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z="2400" dirty="0" smtClean="0">
                <a:solidFill>
                  <a:srgbClr val="FFFF66"/>
                </a:solidFill>
              </a:rPr>
              <a:t> nedobrovolné smíření většiny národa</a:t>
            </a: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solidFill>
                <a:schemeClr val="tx2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556792"/>
            <a:ext cx="2304256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2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2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2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2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/>
          </p:nvPr>
        </p:nvSpPr>
        <p:spPr>
          <a:xfrm>
            <a:off x="611560" y="692696"/>
            <a:ext cx="8229600" cy="5851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u="sng" dirty="0" smtClean="0">
                <a:solidFill>
                  <a:srgbClr val="FF9933"/>
                </a:solidFill>
              </a:rPr>
              <a:t>Protest</a:t>
            </a:r>
            <a:endParaRPr lang="cs-CZ" dirty="0" smtClean="0">
              <a:solidFill>
                <a:srgbClr val="FFFF66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6600"/>
                </a:solidFill>
              </a:rPr>
              <a:t>Leden 1977 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6600"/>
                </a:solidFill>
              </a:rPr>
              <a:t>                    Václav Havel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6600"/>
                </a:solidFill>
              </a:rPr>
              <a:t> </a:t>
            </a: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6600"/>
              </a:solidFill>
            </a:endParaRPr>
          </a:p>
          <a:p>
            <a:pPr eaLnBrk="1" hangingPunct="1">
              <a:buFontTx/>
              <a:buNone/>
            </a:pPr>
            <a:endParaRPr lang="cs-CZ" sz="2400" dirty="0" smtClean="0">
              <a:solidFill>
                <a:srgbClr val="FF6600"/>
              </a:solidFill>
            </a:endParaRPr>
          </a:p>
          <a:p>
            <a:pPr eaLnBrk="1" hangingPunct="1">
              <a:buNone/>
            </a:pPr>
            <a:endParaRPr lang="cs-CZ" sz="2400" dirty="0" smtClean="0">
              <a:solidFill>
                <a:srgbClr val="FF6600"/>
              </a:solidFill>
            </a:endParaRPr>
          </a:p>
          <a:p>
            <a:pPr eaLnBrk="1" hangingPunct="1">
              <a:buNone/>
            </a:pPr>
            <a:r>
              <a:rPr lang="cs-CZ" sz="2400" dirty="0" smtClean="0">
                <a:solidFill>
                  <a:srgbClr val="FF6600"/>
                </a:solidFill>
              </a:rPr>
              <a:t>CHARTA 77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FF66"/>
                </a:solidFill>
              </a:rPr>
              <a:t>= neformální otevřené společenství lidí různých profesí 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rgbClr val="FFFF66"/>
                </a:solidFill>
              </a:rPr>
              <a:t>požadavky na demokratické změny</a:t>
            </a:r>
          </a:p>
          <a:p>
            <a:pPr eaLnBrk="1" hangingPunct="1">
              <a:buFontTx/>
              <a:buChar char="-"/>
            </a:pPr>
            <a:r>
              <a:rPr lang="cs-CZ" sz="2400" dirty="0" smtClean="0">
                <a:solidFill>
                  <a:srgbClr val="FFFF66"/>
                </a:solidFill>
              </a:rPr>
              <a:t>podpis prohlášení listiny – trestání</a:t>
            </a:r>
          </a:p>
          <a:p>
            <a:pPr eaLnBrk="1" hangingPunct="1">
              <a:buFontTx/>
              <a:buNone/>
            </a:pPr>
            <a:r>
              <a:rPr lang="cs-CZ" sz="2400" dirty="0" smtClean="0">
                <a:solidFill>
                  <a:srgbClr val="FF6600"/>
                </a:solidFill>
              </a:rPr>
              <a:t>Demonstrace – </a:t>
            </a:r>
            <a:r>
              <a:rPr lang="cs-CZ" sz="2400" dirty="0" smtClean="0">
                <a:solidFill>
                  <a:srgbClr val="FFFF66"/>
                </a:solidFill>
              </a:rPr>
              <a:t>policie s obušky a vodními děly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196752"/>
            <a:ext cx="2376264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2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2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2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2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2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29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29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29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229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/>
          </p:nvPr>
        </p:nvSpPr>
        <p:spPr>
          <a:xfrm>
            <a:off x="395288" y="549275"/>
            <a:ext cx="8229600" cy="5851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dirty="0" smtClean="0">
                <a:solidFill>
                  <a:srgbClr val="FF9933"/>
                </a:solidFill>
              </a:rPr>
              <a:t>20 let totalitní vlády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FF66"/>
                </a:solidFill>
              </a:rPr>
              <a:t> nedostatek zboží – fronty před obchodem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FF66"/>
                </a:solidFill>
              </a:rPr>
              <a:t> zdevastované životní prostředí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FF66"/>
                </a:solidFill>
              </a:rPr>
              <a:t> nesvoboda a nemožnost podnikání, cestování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FF66"/>
                </a:solidFill>
              </a:rPr>
              <a:t> omezování informací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FFFF66"/>
                </a:solidFill>
              </a:rPr>
              <a:t> pokles rozvoje techniky, průmyslu i zemědělství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2800" dirty="0" smtClean="0">
              <a:solidFill>
                <a:srgbClr val="FFFF66"/>
              </a:solidFill>
            </a:endParaRPr>
          </a:p>
          <a:p>
            <a:pPr marL="0" indent="0" eaLnBrk="1" hangingPunct="1">
              <a:buNone/>
            </a:pPr>
            <a:endParaRPr lang="cs-CZ" sz="2800" dirty="0" smtClean="0">
              <a:solidFill>
                <a:srgbClr val="FFFF66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789040"/>
            <a:ext cx="4430266" cy="286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107504" y="260648"/>
            <a:ext cx="9036496" cy="5851525"/>
          </a:xfrm>
        </p:spPr>
        <p:txBody>
          <a:bodyPr/>
          <a:lstStyle/>
          <a:p>
            <a:pPr marL="0" indent="0">
              <a:buNone/>
            </a:pPr>
            <a:r>
              <a:rPr lang="cs-CZ" sz="2000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Materiál byl čerpán z těchto zdrojů:</a:t>
            </a:r>
          </a:p>
          <a:p>
            <a:pPr marL="0" indent="0">
              <a:buNone/>
            </a:pPr>
            <a:r>
              <a:rPr lang="cs-CZ" sz="2000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Alexander Dubček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http://cs.wikipedia.org/wiki/Soubor:Alexander_Dubcek.jpg,licence: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Creative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Commons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, autor: Bodajozef,15.7.2012</a:t>
            </a:r>
          </a:p>
          <a:p>
            <a:pPr marL="0" indent="0">
              <a:buNone/>
            </a:pPr>
            <a:r>
              <a:rPr lang="cs-CZ" sz="2000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Gustáv Husák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http://cs.wikipedia.org/wiki/Soubor:Husak.jpg</a:t>
            </a:r>
            <a:r>
              <a:rPr lang="cs-CZ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licence: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Creative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Commons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,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Autor: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Bundes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archiv_Bild_183-KO614-0006-003,_Berlin,_VIII._SED-Parteitag,_Honecker,_Husak,_Ulbricht.jpg: </a:t>
            </a:r>
            <a:r>
              <a:rPr lang="cs-CZ" sz="2000" dirty="0" err="1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Thieme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, Wolfgang, 15.7.2012</a:t>
            </a:r>
          </a:p>
          <a:p>
            <a:pPr marL="0" indent="0">
              <a:buNone/>
            </a:pPr>
            <a:r>
              <a:rPr lang="cs-CZ" sz="2000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Václav Havel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http://cs.wikipedia.org/wiki/Soubor:V%C3%A1clav_Havel_cut_out.jpg,</a:t>
            </a:r>
          </a:p>
          <a:p>
            <a:pPr marL="0" indent="0">
              <a:buNone/>
            </a:pPr>
            <a:r>
              <a:rPr lang="cs-CZ" sz="20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a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utor: Ondřej Sláma, 15.7.2012</a:t>
            </a:r>
          </a:p>
          <a:p>
            <a:pPr marL="0" indent="0">
              <a:buNone/>
            </a:pPr>
            <a:r>
              <a:rPr lang="cs-CZ" sz="2000" u="sng" dirty="0">
                <a:solidFill>
                  <a:schemeClr val="bg2">
                    <a:lumMod val="20000"/>
                    <a:lumOff val="80000"/>
                  </a:schemeClr>
                </a:solidFill>
              </a:rPr>
              <a:t>h</a:t>
            </a:r>
            <a:r>
              <a:rPr lang="cs-CZ" sz="2000" u="sng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raniční pásmo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http://cs.wikipedia.org/wiki/Soubor:Hrani%C4%8Dn%C3%AD_p%C3%A1smo.JPG, 15.7.2012</a:t>
            </a:r>
          </a:p>
          <a:p>
            <a:pPr marL="0" indent="0">
              <a:buNone/>
            </a:pPr>
            <a:r>
              <a:rPr lang="cs-CZ" sz="2000" i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Vlastivěda, Obrazy z novějších českých dějin 5. ročník, 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ALTER, 1996</a:t>
            </a:r>
            <a:r>
              <a:rPr lang="cs-CZ" sz="2000" i="1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, </a:t>
            </a:r>
            <a:r>
              <a:rPr lang="cs-CZ" sz="20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ISBN 80-7245-024-7</a:t>
            </a:r>
          </a:p>
          <a:p>
            <a:pPr marL="0" indent="0">
              <a:buNone/>
            </a:pPr>
            <a:endParaRPr lang="cs-CZ" sz="2000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29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387</Words>
  <Application>Microsoft Office PowerPoint</Application>
  <PresentationFormat>Předvádění na obrazovce (4:3)</PresentationFormat>
  <Paragraphs>90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Mgr. Miroslav Žalud</cp:lastModifiedBy>
  <cp:revision>104</cp:revision>
  <dcterms:created xsi:type="dcterms:W3CDTF">2012-07-22T17:50:12Z</dcterms:created>
  <dcterms:modified xsi:type="dcterms:W3CDTF">2012-10-21T17:06:33Z</dcterms:modified>
</cp:coreProperties>
</file>