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FF"/>
    <a:srgbClr val="FF5050"/>
    <a:srgbClr val="CC0066"/>
    <a:srgbClr val="FF0000"/>
    <a:srgbClr val="4D4D4D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08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92717A-7C6A-42AA-8BEA-C5A415020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195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87C896-92F3-4CFB-A345-D21E9C9D8F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091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6AFCD3-CD10-4BE7-B724-0A8CBB1FB4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112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7D9B88-9690-451F-9D15-5B02F345F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484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A59D66-9233-452C-AE9C-D81C880FC2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982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B5270F-AF4A-47EE-BFD5-961B087EE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636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6837E8-0B28-49F4-859B-00DB2E845D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485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F460E3-73AB-4933-9E66-B6A65BBE0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19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0E381C-BB30-47B4-B52B-1B6D248664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706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18FCCF-4B65-4EEA-850D-C03639544F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649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942E78-45DF-45EF-9CDB-D40B9F8832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693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5EEDD9-02E2-4D88-B835-090CA462B2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337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2F4776"/>
            </a:gs>
            <a:gs pos="100000">
              <a:srgbClr val="6699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9D103F5-9519-4E6A-A99C-E682821F6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323850" y="260350"/>
            <a:ext cx="8496300" cy="626427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smtClean="0"/>
          </a:p>
          <a:p>
            <a:pPr eaLnBrk="1" hangingPunct="1">
              <a:buFontTx/>
              <a:buNone/>
            </a:pPr>
            <a:r>
              <a:rPr lang="cs-CZ" sz="2000" smtClean="0"/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smtClean="0"/>
              <a:t>Název materiálu: VY_52_INOVACE_36_Návrat_k_demokracii_ib1</a:t>
            </a:r>
          </a:p>
          <a:p>
            <a:pPr eaLnBrk="1" hangingPunct="1">
              <a:buFontTx/>
              <a:buNone/>
            </a:pPr>
            <a:r>
              <a:rPr lang="cs-CZ" sz="2000" smtClean="0"/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smtClean="0"/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smtClean="0"/>
              <a:t>Datum tvorby: 20.7.2012</a:t>
            </a:r>
          </a:p>
          <a:p>
            <a:pPr eaLnBrk="1" hangingPunct="1">
              <a:buFontTx/>
              <a:buNone/>
            </a:pPr>
            <a:r>
              <a:rPr lang="cs-CZ" sz="2000" smtClean="0"/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smtClean="0"/>
              <a:t>Vzdělávací oblast/obor: Člověk a jeho svět_Vlastivěda_Dějiny</a:t>
            </a:r>
          </a:p>
          <a:p>
            <a:pPr eaLnBrk="1" hangingPunct="1">
              <a:buFontTx/>
              <a:buNone/>
            </a:pPr>
            <a:r>
              <a:rPr lang="cs-CZ" sz="2000" smtClean="0"/>
              <a:t>Klíčové slovo: občanské fórum, sametová revoluce, svobodné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                       volby, privatizace</a:t>
            </a:r>
          </a:p>
          <a:p>
            <a:pPr eaLnBrk="1" hangingPunct="1">
              <a:buFontTx/>
              <a:buNone/>
            </a:pPr>
            <a:r>
              <a:rPr lang="cs-CZ" sz="2000" smtClean="0"/>
              <a:t>Anotace: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              Slouží k prezentaci učiva učitelem a opakování a 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              procvičování učiva žáky.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468313" y="5661025"/>
            <a:ext cx="47720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i="1"/>
              <a:t>Autorem materiálu a všech jeho částí, není-li uvedeno jinak, je </a:t>
            </a:r>
          </a:p>
          <a:p>
            <a:pPr eaLnBrk="1" hangingPunct="1"/>
            <a:r>
              <a:rPr lang="cs-CZ" sz="1200" b="1" i="1"/>
              <a:t>Mgr. Ivana Benešová.</a:t>
            </a:r>
          </a:p>
          <a:p>
            <a:pPr eaLnBrk="1" hangingPunct="1"/>
            <a:r>
              <a:rPr lang="cs-CZ" sz="1200" b="1" i="1"/>
              <a:t>Financováno z ESF a státního rozpočtu ČR. </a:t>
            </a:r>
          </a:p>
          <a:p>
            <a:pPr eaLnBrk="1" hangingPunct="1"/>
            <a:endParaRPr lang="cs-CZ" sz="1000" b="1" i="1"/>
          </a:p>
        </p:txBody>
      </p:sp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5775325" y="59690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5732463"/>
            <a:ext cx="2735262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z="3600" smtClean="0">
                <a:solidFill>
                  <a:srgbClr val="990000"/>
                </a:solidFill>
              </a:rPr>
              <a:t>              </a:t>
            </a:r>
            <a:r>
              <a:rPr lang="cs-CZ" sz="3600" b="1" smtClean="0">
                <a:solidFill>
                  <a:srgbClr val="990000"/>
                </a:solidFill>
              </a:rPr>
              <a:t>Návrat k demokracii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6264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990000"/>
                </a:solidFill>
              </a:rPr>
              <a:t>Rok 1989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990000"/>
                </a:solidFill>
              </a:rPr>
              <a:t>  </a:t>
            </a:r>
            <a:r>
              <a:rPr lang="cs-CZ" sz="2400" dirty="0" smtClean="0">
                <a:solidFill>
                  <a:srgbClr val="4D4D4D"/>
                </a:solidFill>
              </a:rPr>
              <a:t>sílí odpor proti komunistickému režimu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4D4D4D"/>
                </a:solidFill>
              </a:rPr>
              <a:t>  </a:t>
            </a: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4D4D4D"/>
                </a:solidFill>
              </a:rPr>
              <a:t> </a:t>
            </a:r>
            <a:r>
              <a:rPr lang="cs-CZ" sz="2400" u="sng" dirty="0" smtClean="0">
                <a:solidFill>
                  <a:srgbClr val="FF0000"/>
                </a:solidFill>
              </a:rPr>
              <a:t>17.listopadu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</a:t>
            </a:r>
            <a:r>
              <a:rPr lang="cs-CZ" sz="2400" dirty="0" smtClean="0">
                <a:solidFill>
                  <a:srgbClr val="4D4D4D"/>
                </a:solidFill>
              </a:rPr>
              <a:t>Praha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4D4D4D"/>
                </a:solidFill>
              </a:rPr>
              <a:t>    vzpomínkové shromáždění studentů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4D4D4D"/>
                </a:solidFill>
              </a:rPr>
              <a:t>    ( </a:t>
            </a:r>
            <a:r>
              <a:rPr lang="cs-CZ" sz="2400" dirty="0" smtClean="0">
                <a:solidFill>
                  <a:srgbClr val="CC0066"/>
                </a:solidFill>
              </a:rPr>
              <a:t>1939 </a:t>
            </a:r>
            <a:r>
              <a:rPr lang="cs-CZ" sz="2400" dirty="0" smtClean="0">
                <a:solidFill>
                  <a:srgbClr val="4D4D4D"/>
                </a:solidFill>
              </a:rPr>
              <a:t>uzavření vysokých škol německými okupanty)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4D4D4D"/>
                </a:solidFill>
              </a:rPr>
              <a:t>   - pokojný průvod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4D4D4D"/>
                </a:solidFill>
              </a:rPr>
              <a:t>   </a:t>
            </a:r>
            <a:r>
              <a:rPr lang="cs-CZ" sz="2400" dirty="0" smtClean="0">
                <a:solidFill>
                  <a:srgbClr val="FF0000"/>
                </a:solidFill>
              </a:rPr>
              <a:t>→ </a:t>
            </a:r>
            <a:r>
              <a:rPr lang="cs-CZ" sz="2400" dirty="0" smtClean="0">
                <a:solidFill>
                  <a:srgbClr val="4D4D4D"/>
                </a:solidFill>
              </a:rPr>
              <a:t>napadení policií – zranění studentů</a:t>
            </a:r>
          </a:p>
          <a:p>
            <a:pPr eaLnBrk="1" hangingPunct="1">
              <a:buFontTx/>
              <a:buNone/>
            </a:pPr>
            <a:endParaRPr lang="cs-CZ" sz="12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endParaRPr lang="cs-CZ" sz="1200" dirty="0" smtClean="0">
              <a:solidFill>
                <a:schemeClr val="tx2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5276" y="476672"/>
            <a:ext cx="2859211" cy="200404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6627" y="3789040"/>
            <a:ext cx="3057846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/>
          </p:nvPr>
        </p:nvSpPr>
        <p:spPr>
          <a:xfrm>
            <a:off x="539552" y="908720"/>
            <a:ext cx="8229600" cy="477110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990000"/>
                </a:solidFill>
              </a:rPr>
              <a:t>Protest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4D4D4D"/>
                </a:solidFill>
              </a:rPr>
              <a:t>vyhlášení stávky studentů a herců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4D4D4D"/>
                </a:solidFill>
              </a:rPr>
              <a:t>stávka po celé republice – v Praze na </a:t>
            </a:r>
            <a:r>
              <a:rPr lang="cs-CZ" sz="2400" dirty="0" smtClean="0">
                <a:solidFill>
                  <a:srgbClr val="4D4D4D"/>
                </a:solidFill>
              </a:rPr>
              <a:t>Letné</a:t>
            </a: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FF0000"/>
                </a:solidFill>
              </a:rPr>
              <a:t>Občanská fóra </a:t>
            </a:r>
            <a:r>
              <a:rPr lang="cs-CZ" sz="2400" dirty="0" smtClean="0">
                <a:solidFill>
                  <a:srgbClr val="4D4D4D"/>
                </a:solidFill>
              </a:rPr>
              <a:t>– organizace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4D4D4D"/>
                </a:solidFill>
              </a:rPr>
              <a:t>žádost o odstoupení komunistické vlády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→ </a:t>
            </a:r>
            <a:r>
              <a:rPr lang="cs-CZ" sz="2400" dirty="0" smtClean="0">
                <a:solidFill>
                  <a:srgbClr val="4D4D4D"/>
                </a:solidFill>
              </a:rPr>
              <a:t>zhroucení komunistické vlády – vítězství revoluce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rgbClr val="4D4D4D"/>
                </a:solidFill>
              </a:rPr>
              <a:t>     </a:t>
            </a:r>
            <a:r>
              <a:rPr lang="cs-CZ" sz="2400" dirty="0" smtClean="0">
                <a:solidFill>
                  <a:srgbClr val="FF0000"/>
                </a:solidFill>
              </a:rPr>
              <a:t>„ sametová revoluce</a:t>
            </a:r>
            <a:r>
              <a:rPr lang="en-US" sz="2400" dirty="0" smtClean="0">
                <a:solidFill>
                  <a:srgbClr val="FF0000"/>
                </a:solidFill>
              </a:rPr>
              <a:t>”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                        </a:t>
            </a:r>
            <a:r>
              <a:rPr lang="cs-CZ" sz="2400" dirty="0" smtClean="0">
                <a:solidFill>
                  <a:srgbClr val="4D4D4D"/>
                </a:solidFill>
              </a:rPr>
              <a:t>( bez krve)</a:t>
            </a:r>
          </a:p>
          <a:p>
            <a:pPr eaLnBrk="1" hangingPunct="1">
              <a:buFont typeface="Wingdings" pitchFamily="2" charset="2"/>
              <a:buNone/>
            </a:pP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rgbClr val="4D4D4D"/>
                </a:solidFill>
              </a:rPr>
              <a:t>                                               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221088"/>
            <a:ext cx="3528392" cy="24208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/>
          </p:nvPr>
        </p:nvSpPr>
        <p:spPr>
          <a:xfrm>
            <a:off x="683568" y="54868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prezidentem 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                    </a:t>
            </a:r>
            <a:r>
              <a:rPr lang="cs-CZ" i="1" dirty="0" smtClean="0">
                <a:solidFill>
                  <a:srgbClr val="990000"/>
                </a:solidFill>
              </a:rPr>
              <a:t>Václav Havel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4D4D4D"/>
                </a:solidFill>
              </a:rPr>
              <a:t>Zásadní změny:</a:t>
            </a:r>
          </a:p>
          <a:p>
            <a:pPr eaLnBrk="1" hangingPunct="1"/>
            <a:r>
              <a:rPr lang="cs-CZ" sz="2400" dirty="0" smtClean="0">
                <a:solidFill>
                  <a:srgbClr val="4D4D4D"/>
                </a:solidFill>
              </a:rPr>
              <a:t>svoboda a demokracie</a:t>
            </a:r>
          </a:p>
          <a:p>
            <a:pPr eaLnBrk="1" hangingPunct="1"/>
            <a:r>
              <a:rPr lang="cs-CZ" sz="2400" dirty="0" smtClean="0">
                <a:solidFill>
                  <a:srgbClr val="4D4D4D"/>
                </a:solidFill>
              </a:rPr>
              <a:t>volné podnikání</a:t>
            </a:r>
          </a:p>
          <a:p>
            <a:pPr eaLnBrk="1" hangingPunct="1"/>
            <a:r>
              <a:rPr lang="cs-CZ" sz="2400" dirty="0" smtClean="0">
                <a:solidFill>
                  <a:srgbClr val="4D4D4D"/>
                </a:solidFill>
              </a:rPr>
              <a:t>tržní ekonomika – nové obchody</a:t>
            </a:r>
          </a:p>
          <a:p>
            <a:pPr eaLnBrk="1" hangingPunct="1"/>
            <a:r>
              <a:rPr lang="cs-CZ" sz="2400" dirty="0" smtClean="0">
                <a:solidFill>
                  <a:srgbClr val="4D4D4D"/>
                </a:solidFill>
              </a:rPr>
              <a:t>rolníci – vlastní půda</a:t>
            </a:r>
          </a:p>
          <a:p>
            <a:pPr eaLnBrk="1" hangingPunct="1"/>
            <a:r>
              <a:rPr lang="cs-CZ" sz="2400" dirty="0" smtClean="0">
                <a:solidFill>
                  <a:srgbClr val="4D4D4D"/>
                </a:solidFill>
              </a:rPr>
              <a:t>návrat zabraného majetku</a:t>
            </a:r>
          </a:p>
          <a:p>
            <a:pPr eaLnBrk="1" hangingPunct="1"/>
            <a:r>
              <a:rPr lang="cs-CZ" sz="2400" dirty="0" smtClean="0">
                <a:solidFill>
                  <a:srgbClr val="4D4D4D"/>
                </a:solidFill>
              </a:rPr>
              <a:t>volné cestování</a:t>
            </a:r>
          </a:p>
          <a:p>
            <a:pPr eaLnBrk="1" hangingPunct="1"/>
            <a:r>
              <a:rPr lang="cs-CZ" sz="2400" dirty="0" smtClean="0">
                <a:solidFill>
                  <a:srgbClr val="4D4D4D"/>
                </a:solidFill>
              </a:rPr>
              <a:t>soukromé i církevní školy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/>
            <a:endParaRPr lang="cs-CZ" sz="2400" dirty="0" smtClean="0">
              <a:solidFill>
                <a:srgbClr val="4D4D4D"/>
              </a:solidFill>
            </a:endParaRPr>
          </a:p>
          <a:p>
            <a:pPr eaLnBrk="1" hangingPunct="1"/>
            <a:endParaRPr lang="cs-CZ" sz="2400" dirty="0" smtClean="0">
              <a:solidFill>
                <a:srgbClr val="4D4D4D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3463" y="1988840"/>
            <a:ext cx="3401636" cy="4536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3000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3000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3000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/>
          </p:nvPr>
        </p:nvSpPr>
        <p:spPr>
          <a:xfrm>
            <a:off x="468313" y="404813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dirty="0" smtClean="0"/>
              <a:t>Obnovení zakázaných politických stran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► </a:t>
            </a:r>
            <a:r>
              <a:rPr lang="cs-CZ" sz="2800" dirty="0" smtClean="0">
                <a:solidFill>
                  <a:srgbClr val="FF0000"/>
                </a:solidFill>
              </a:rPr>
              <a:t>svobodné volby</a:t>
            </a:r>
          </a:p>
          <a:p>
            <a:pPr eaLnBrk="1" hangingPunct="1">
              <a:buFontTx/>
              <a:buNone/>
            </a:pPr>
            <a:endParaRPr lang="cs-CZ" sz="28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4D4D4D"/>
                </a:solidFill>
              </a:rPr>
              <a:t>Stažení sovětských vojsk z území Československa</a:t>
            </a:r>
          </a:p>
          <a:p>
            <a:pPr eaLnBrk="1" hangingPunct="1">
              <a:buFontTx/>
              <a:buNone/>
            </a:pPr>
            <a:endParaRPr lang="cs-CZ" sz="28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► Československo =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sz="2800" dirty="0" smtClean="0">
                <a:solidFill>
                  <a:srgbClr val="4D4D4D"/>
                </a:solidFill>
              </a:rPr>
              <a:t>svobodná a nezávislá republika</a:t>
            </a:r>
          </a:p>
          <a:p>
            <a:pPr eaLnBrk="1" hangingPunct="1">
              <a:buFontTx/>
              <a:buNone/>
            </a:pPr>
            <a:endParaRPr lang="cs-CZ" sz="28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endParaRPr lang="cs-CZ" sz="28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endParaRPr lang="cs-CZ" sz="28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                              </a:t>
            </a:r>
            <a:endParaRPr lang="cs-CZ" sz="2800" dirty="0" smtClean="0">
              <a:solidFill>
                <a:srgbClr val="4D4D4D"/>
              </a:solidFill>
            </a:endParaRPr>
          </a:p>
        </p:txBody>
      </p:sp>
      <p:pic>
        <p:nvPicPr>
          <p:cNvPr id="12293" name="Picture 5" descr="standarta-vlaj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860800"/>
            <a:ext cx="2001837" cy="197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2" dur="5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rgbClr val="FF0000"/>
                </a:solidFill>
              </a:rPr>
              <a:t>  Slováci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4D4D4D"/>
                </a:solidFill>
              </a:rPr>
              <a:t>   úsilí o vytvoření samostatného státu</a:t>
            </a:r>
          </a:p>
          <a:p>
            <a:pPr eaLnBrk="1" hangingPunct="1">
              <a:buFontTx/>
              <a:buNone/>
            </a:pPr>
            <a:endParaRPr lang="cs-CZ" sz="2800" dirty="0" smtClean="0">
              <a:solidFill>
                <a:srgbClr val="4D4D4D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4D4D4D"/>
                </a:solidFill>
              </a:rPr>
              <a:t>   </a:t>
            </a:r>
            <a:r>
              <a:rPr lang="cs-CZ" sz="2800" u="sng" dirty="0" smtClean="0">
                <a:solidFill>
                  <a:srgbClr val="FF0000"/>
                </a:solidFill>
              </a:rPr>
              <a:t>1. ledna 1993</a:t>
            </a:r>
          </a:p>
          <a:p>
            <a:pPr eaLnBrk="1" hangingPunct="1">
              <a:buFontTx/>
              <a:buNone/>
            </a:pPr>
            <a:r>
              <a:rPr lang="cs-CZ" sz="2800" u="sng" dirty="0" smtClean="0">
                <a:solidFill>
                  <a:srgbClr val="FF0000"/>
                </a:solidFill>
              </a:rPr>
              <a:t>   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4D4D4D"/>
                </a:solidFill>
              </a:rPr>
              <a:t>    rozpad Československa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4D4D4D"/>
                </a:solidFill>
              </a:rPr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→  Česká republika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→  Slovenská republika</a:t>
            </a:r>
          </a:p>
          <a:p>
            <a:pPr eaLnBrk="1" hangingPunct="1">
              <a:buFontTx/>
              <a:buNone/>
            </a:pPr>
            <a:endParaRPr lang="cs-CZ" sz="2800" dirty="0" smtClean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329836"/>
            <a:ext cx="3096344" cy="183854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509120"/>
            <a:ext cx="3120538" cy="1800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3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43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43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43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/>
          </p:nvPr>
        </p:nvSpPr>
        <p:spPr>
          <a:xfrm>
            <a:off x="468312" y="260350"/>
            <a:ext cx="8645353" cy="65976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České hospodářství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dirty="0" smtClean="0"/>
              <a:t> volná soutěž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dirty="0" smtClean="0"/>
              <a:t> konkurence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dirty="0" smtClean="0"/>
              <a:t> výroba kvalitních výrobků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rgbClr val="FF0000"/>
                </a:solidFill>
              </a:rPr>
              <a:t>privatizace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- </a:t>
            </a:r>
            <a:r>
              <a:rPr lang="cs-CZ" sz="2400" dirty="0" smtClean="0">
                <a:solidFill>
                  <a:schemeClr val="tx2"/>
                </a:solidFill>
              </a:rPr>
              <a:t>přesun státního do soukromého vlastnictví</a:t>
            </a:r>
          </a:p>
          <a:p>
            <a:pPr eaLnBrk="1" hangingPunct="1">
              <a:buFont typeface="Wingdings" pitchFamily="2" charset="2"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ČR – právní stát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- státní moc s demokratickými orgány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- svobodné </a:t>
            </a:r>
            <a:r>
              <a:rPr lang="cs-CZ" sz="2400" dirty="0" smtClean="0">
                <a:solidFill>
                  <a:schemeClr val="tx2"/>
                </a:solidFill>
              </a:rPr>
              <a:t>volby</a:t>
            </a:r>
            <a:endParaRPr lang="cs-CZ" sz="2400" dirty="0" smtClean="0">
              <a:solidFill>
                <a:schemeClr val="tx2"/>
              </a:solidFill>
            </a:endParaRPr>
          </a:p>
        </p:txBody>
      </p:sp>
      <p:pic>
        <p:nvPicPr>
          <p:cNvPr id="16389" name="Picture 5" descr="kup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244" y="3861047"/>
            <a:ext cx="3295650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389437"/>
            <a:ext cx="2699792" cy="2160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6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9" dur="3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3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163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163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163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163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/>
          </p:nvPr>
        </p:nvSpPr>
        <p:spPr>
          <a:xfrm>
            <a:off x="468313" y="0"/>
            <a:ext cx="8229600" cy="61118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Moc ve státě: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0000"/>
                </a:solidFill>
              </a:rPr>
              <a:t>zákonodárná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0000"/>
                </a:solidFill>
              </a:rPr>
              <a:t>                     </a:t>
            </a:r>
            <a:r>
              <a:rPr lang="cs-CZ" sz="2000" smtClean="0">
                <a:solidFill>
                  <a:srgbClr val="4D4D4D"/>
                </a:solidFill>
              </a:rPr>
              <a:t>= parlament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4D4D4D"/>
                </a:solidFill>
              </a:rPr>
              <a:t>                        </a:t>
            </a:r>
            <a:r>
              <a:rPr lang="cs-CZ" sz="2000" smtClean="0">
                <a:solidFill>
                  <a:srgbClr val="FF5050"/>
                </a:solidFill>
              </a:rPr>
              <a:t>Poslanecká sněmovna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5050"/>
                </a:solidFill>
              </a:rPr>
              <a:t>                        Senát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0000"/>
                </a:solidFill>
              </a:rPr>
              <a:t>výkonná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0000"/>
                </a:solidFill>
              </a:rPr>
              <a:t>               </a:t>
            </a:r>
            <a:r>
              <a:rPr lang="cs-CZ" sz="2000" smtClean="0">
                <a:solidFill>
                  <a:srgbClr val="4D4D4D"/>
                </a:solidFill>
              </a:rPr>
              <a:t>= prezident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4D4D4D"/>
                </a:solidFill>
              </a:rPr>
              <a:t>                  vláda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4D4D4D"/>
                </a:solidFill>
              </a:rPr>
              <a:t>                  premiér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0000"/>
                </a:solidFill>
              </a:rPr>
              <a:t>soudní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0000"/>
                </a:solidFill>
              </a:rPr>
              <a:t>              </a:t>
            </a:r>
            <a:r>
              <a:rPr lang="cs-CZ" sz="2000" smtClean="0">
                <a:solidFill>
                  <a:srgbClr val="4D4D4D"/>
                </a:solidFill>
              </a:rPr>
              <a:t>= nezávislé soudy</a:t>
            </a:r>
            <a:endParaRPr lang="cs-CZ" sz="2000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0000"/>
                </a:solidFill>
              </a:rPr>
              <a:t> </a:t>
            </a:r>
            <a:r>
              <a:rPr lang="cs-CZ" sz="2000" smtClean="0">
                <a:solidFill>
                  <a:srgbClr val="990000"/>
                </a:solidFill>
              </a:rPr>
              <a:t>ČR – </a:t>
            </a:r>
            <a:r>
              <a:rPr lang="cs-CZ" sz="2000" smtClean="0">
                <a:solidFill>
                  <a:schemeClr val="tx2"/>
                </a:solidFill>
              </a:rPr>
              <a:t>člen významných mezinárodních demokratických organizací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 </a:t>
            </a:r>
            <a:r>
              <a:rPr lang="cs-CZ" sz="2000" smtClean="0">
                <a:solidFill>
                  <a:srgbClr val="990000"/>
                </a:solidFill>
              </a:rPr>
              <a:t>Základní zákon ČR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990000"/>
                </a:solidFill>
              </a:rPr>
              <a:t>              </a:t>
            </a:r>
            <a:r>
              <a:rPr lang="cs-CZ" sz="2000" smtClean="0">
                <a:solidFill>
                  <a:srgbClr val="FF0000"/>
                </a:solidFill>
              </a:rPr>
              <a:t>= Ústava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FF0000"/>
                </a:solidFill>
              </a:rPr>
              <a:t>                            </a:t>
            </a:r>
            <a:r>
              <a:rPr lang="cs-CZ" sz="2000" smtClean="0">
                <a:solidFill>
                  <a:srgbClr val="4D4D4D"/>
                </a:solidFill>
              </a:rPr>
              <a:t>= dokument, kde jsou hlavní zásady pro řízení státu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4D4D4D"/>
                </a:solidFill>
              </a:rPr>
              <a:t>                               základní lidská práva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4D4D4D"/>
                </a:solidFill>
              </a:rPr>
              <a:t>                               svoboda občanů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rgbClr val="4D4D4D"/>
                </a:solidFill>
              </a:rPr>
              <a:t>   </a:t>
            </a:r>
            <a:r>
              <a:rPr lang="cs-CZ" sz="2000" smtClean="0">
                <a:solidFill>
                  <a:schemeClr val="tx2"/>
                </a:solidFill>
              </a:rPr>
              <a:t>Zákony vychází ze zásad Ústavy ČR</a:t>
            </a:r>
            <a:endParaRPr lang="cs-CZ" sz="2000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smtClean="0">
                <a:solidFill>
                  <a:srgbClr val="FF0000"/>
                </a:solidFill>
              </a:rPr>
              <a:t>   </a:t>
            </a:r>
          </a:p>
          <a:p>
            <a:pPr eaLnBrk="1" hangingPunct="1">
              <a:buFontTx/>
              <a:buNone/>
            </a:pPr>
            <a:r>
              <a:rPr lang="cs-CZ" sz="2800" smtClean="0">
                <a:solidFill>
                  <a:srgbClr val="FF0000"/>
                </a:solidFill>
              </a:rPr>
              <a:t>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8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8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8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8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184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84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843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843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3000"/>
                                        <p:tgtEl>
                                          <p:spTgt spid="1843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843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843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843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843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3000"/>
                                        <p:tgtEl>
                                          <p:spTgt spid="1843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3000" fill="hold"/>
                                        <p:tgtEl>
                                          <p:spTgt spid="1843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000" fill="hold"/>
                                        <p:tgtEl>
                                          <p:spTgt spid="1843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843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43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43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5200"/>
                            </p:stCondLst>
                            <p:childTnLst>
                              <p:par>
                                <p:cTn id="109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843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843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843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15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843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43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843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1843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1843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1843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07504" y="0"/>
            <a:ext cx="8805664" cy="6741368"/>
          </a:xfrm>
        </p:spPr>
        <p:txBody>
          <a:bodyPr/>
          <a:lstStyle/>
          <a:p>
            <a:pPr marL="0" indent="0">
              <a:buNone/>
            </a:pPr>
            <a:r>
              <a:rPr lang="cs-CZ" sz="2000" u="sng" dirty="0" smtClean="0">
                <a:solidFill>
                  <a:schemeClr val="bg1"/>
                </a:solidFill>
              </a:rPr>
              <a:t>Materiál byl čerpán z těchto zdrojů:</a:t>
            </a:r>
          </a:p>
          <a:p>
            <a:pPr marL="0" indent="0">
              <a:buNone/>
            </a:pPr>
            <a:r>
              <a:rPr lang="cs-CZ" sz="1600" u="sng" dirty="0">
                <a:solidFill>
                  <a:schemeClr val="bg1"/>
                </a:solidFill>
              </a:rPr>
              <a:t>s</a:t>
            </a:r>
            <a:r>
              <a:rPr lang="cs-CZ" sz="1600" u="sng" dirty="0" smtClean="0">
                <a:solidFill>
                  <a:schemeClr val="bg1"/>
                </a:solidFill>
              </a:rPr>
              <a:t>ametová revoluce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http://cs.wikipedia.org/wiki/Soubor:Prague_November_1989_-_Old_Town_Square.jpg, autor: </a:t>
            </a:r>
            <a:r>
              <a:rPr lang="cs-CZ" sz="1600" dirty="0" err="1" smtClean="0">
                <a:solidFill>
                  <a:schemeClr val="bg1"/>
                </a:solidFill>
              </a:rPr>
              <a:t>en:User:Piercetp</a:t>
            </a:r>
            <a:r>
              <a:rPr lang="cs-CZ" sz="1600" dirty="0" smtClean="0">
                <a:solidFill>
                  <a:schemeClr val="bg1"/>
                </a:solidFill>
              </a:rPr>
              <a:t>, 20.7.2012</a:t>
            </a:r>
          </a:p>
          <a:p>
            <a:pPr marL="0" indent="0">
              <a:buNone/>
            </a:pPr>
            <a:r>
              <a:rPr lang="cs-CZ" sz="1600" u="sng" dirty="0">
                <a:solidFill>
                  <a:schemeClr val="bg1"/>
                </a:solidFill>
              </a:rPr>
              <a:t>d</a:t>
            </a:r>
            <a:r>
              <a:rPr lang="cs-CZ" sz="1600" u="sng" dirty="0" smtClean="0">
                <a:solidFill>
                  <a:schemeClr val="bg1"/>
                </a:solidFill>
              </a:rPr>
              <a:t>emonstrace na Václavském náměstí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http://cs.wikipedia.org/wiki/Soubor:Prague_November_1989_Old_Town_Square_Memorial.jpg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http://cs.wikipedia.org/wiki/Soubor:Prague_November89_-_Wenceslas_Square1.jpg, 20.7.2012</a:t>
            </a:r>
          </a:p>
          <a:p>
            <a:pPr marL="0" indent="0">
              <a:buNone/>
            </a:pPr>
            <a:r>
              <a:rPr lang="cs-CZ" sz="1600" u="sng" dirty="0">
                <a:solidFill>
                  <a:schemeClr val="bg1"/>
                </a:solidFill>
              </a:rPr>
              <a:t>s</a:t>
            </a:r>
            <a:r>
              <a:rPr lang="cs-CZ" sz="1600" u="sng" dirty="0" smtClean="0">
                <a:solidFill>
                  <a:schemeClr val="bg1"/>
                </a:solidFill>
              </a:rPr>
              <a:t>ametová revoluce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http://cs.wikipedia.org/wiki/Soubor:17listopadu89_pomnik_(detail).JPG, 20.7.2012</a:t>
            </a:r>
          </a:p>
          <a:p>
            <a:pPr marL="0" indent="0"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vlajka prezidenta republiky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http://cs.wikipedia.org/w/index.php?title=Soubor:Flag_of_the_president_of_the_Czech_Republic.svg&amp;page=1,20.7.2012</a:t>
            </a:r>
          </a:p>
          <a:p>
            <a:pPr marL="0" indent="0"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Čechy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http://cs.wikipedia.org/wiki/Soubor:Czech_Rep._Bohemia,_Moravia_and_Silesia_III.png, 20.7.2012</a:t>
            </a:r>
          </a:p>
          <a:p>
            <a:pPr marL="0" indent="0"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Slovensko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http://cs.wikipedia.org/w/index.php?title=Soubor:Slovakia_outline_map.svg&amp;page=1,20.7.2012</a:t>
            </a:r>
          </a:p>
          <a:p>
            <a:pPr marL="0" indent="0">
              <a:buNone/>
            </a:pPr>
            <a:r>
              <a:rPr lang="cs-CZ" sz="1600" u="sng" dirty="0">
                <a:solidFill>
                  <a:schemeClr val="bg1"/>
                </a:solidFill>
              </a:rPr>
              <a:t>k</a:t>
            </a:r>
            <a:r>
              <a:rPr lang="cs-CZ" sz="1600" u="sng" dirty="0" smtClean="0">
                <a:solidFill>
                  <a:schemeClr val="bg1"/>
                </a:solidFill>
              </a:rPr>
              <a:t>upónová knížka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http://cs.wikipedia.org/wiki/Soubor:Privatization_voucher_(Czechoslovakia).JPG, 20.7.2012</a:t>
            </a:r>
          </a:p>
          <a:p>
            <a:pPr marL="0" indent="0">
              <a:buNone/>
            </a:pPr>
            <a:r>
              <a:rPr lang="cs-CZ" sz="1600" u="sng" dirty="0">
                <a:solidFill>
                  <a:schemeClr val="bg1"/>
                </a:solidFill>
              </a:rPr>
              <a:t>v</a:t>
            </a:r>
            <a:r>
              <a:rPr lang="cs-CZ" sz="1600" u="sng" dirty="0" smtClean="0">
                <a:solidFill>
                  <a:schemeClr val="bg1"/>
                </a:solidFill>
              </a:rPr>
              <a:t>olby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http://cs.wikipedia.org/wiki/Soubor:Volby2006_volebni_mistnost.jpg, licence: </a:t>
            </a:r>
            <a:r>
              <a:rPr lang="cs-CZ" sz="1600" dirty="0" err="1" smtClean="0">
                <a:solidFill>
                  <a:schemeClr val="bg1"/>
                </a:solidFill>
              </a:rPr>
              <a:t>Creative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Commons</a:t>
            </a:r>
            <a:r>
              <a:rPr lang="cs-CZ" sz="1600" dirty="0" smtClean="0">
                <a:solidFill>
                  <a:schemeClr val="bg1"/>
                </a:solidFill>
              </a:rPr>
              <a:t>, autor: </a:t>
            </a:r>
            <a:r>
              <a:rPr lang="cs-CZ" sz="1600" dirty="0" err="1" smtClean="0">
                <a:solidFill>
                  <a:schemeClr val="bg1"/>
                </a:solidFill>
              </a:rPr>
              <a:t>Original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uploader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was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Ludek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at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cs.wikipedia</a:t>
            </a:r>
            <a:r>
              <a:rPr lang="cs-CZ" sz="1600" dirty="0" smtClean="0">
                <a:solidFill>
                  <a:schemeClr val="bg1"/>
                </a:solidFill>
              </a:rPr>
              <a:t>, 20.7.2012</a:t>
            </a:r>
          </a:p>
          <a:p>
            <a:pPr marL="0" indent="0">
              <a:buNone/>
            </a:pPr>
            <a:r>
              <a:rPr lang="cs-CZ" sz="1600" i="1" dirty="0" smtClean="0">
                <a:solidFill>
                  <a:schemeClr val="bg1"/>
                </a:solidFill>
              </a:rPr>
              <a:t>Vlastivěda, Obrazy z novějších českých dějin 5. ročník, </a:t>
            </a:r>
            <a:r>
              <a:rPr lang="cs-CZ" sz="1600" dirty="0" smtClean="0">
                <a:solidFill>
                  <a:schemeClr val="bg1"/>
                </a:solidFill>
              </a:rPr>
              <a:t>ALTER, 1996</a:t>
            </a:r>
            <a:r>
              <a:rPr lang="cs-CZ" sz="1600" i="1" dirty="0" smtClean="0">
                <a:solidFill>
                  <a:schemeClr val="bg1"/>
                </a:solidFill>
              </a:rPr>
              <a:t>, </a:t>
            </a:r>
            <a:r>
              <a:rPr lang="cs-CZ" sz="1600" dirty="0" smtClean="0">
                <a:solidFill>
                  <a:schemeClr val="bg1"/>
                </a:solidFill>
              </a:rPr>
              <a:t>ISBN 80-7245-024-7</a:t>
            </a:r>
          </a:p>
          <a:p>
            <a:pPr marL="0" indent="0">
              <a:buNone/>
            </a:pPr>
            <a:endParaRPr lang="cs-CZ" sz="1600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71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473</Words>
  <Application>Microsoft Office PowerPoint</Application>
  <PresentationFormat>Předvádění na obrazovce (4:3)</PresentationFormat>
  <Paragraphs>129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Wingdings</vt:lpstr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124</cp:revision>
  <dcterms:created xsi:type="dcterms:W3CDTF">2012-07-22T21:43:19Z</dcterms:created>
  <dcterms:modified xsi:type="dcterms:W3CDTF">2012-10-14T20:52:30Z</dcterms:modified>
</cp:coreProperties>
</file>