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Mgr. Miroslav Žalud" initials="MMŽ" lastIdx="6" clrIdx="0"/>
  <p:cmAuthor id="1" name="učitel" initials="u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3473" autoAdjust="0"/>
  </p:normalViewPr>
  <p:slideViewPr>
    <p:cSldViewPr>
      <p:cViewPr>
        <p:scale>
          <a:sx n="100" d="100"/>
          <a:sy n="100" d="100"/>
        </p:scale>
        <p:origin x="-294" y="6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199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EC0C86-76CC-4511-BE9C-6488F8D90C57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A9E8BE-61B4-475A-B5F0-E8AEBA5C4A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6252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A9E8BE-61B4-475A-B5F0-E8AEBA5C4AC8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92135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A9E8BE-61B4-475A-B5F0-E8AEBA5C4AC8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07562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A9E8BE-61B4-475A-B5F0-E8AEBA5C4AC8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03426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A9E8BE-61B4-475A-B5F0-E8AEBA5C4AC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A9E8BE-61B4-475A-B5F0-E8AEBA5C4AC8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64540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DF3B2-A3F4-4929-A31C-92C6F64F9309}" type="datetime1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 je Vendulka Kudlíková. Financováno z ESF a státního rozpočtu ČR. 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A580-B1F4-4362-9500-6B6B5F6A85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09E92-74E2-42C5-8772-18C661FD5E26}" type="datetime1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 je Vendulka Kudlíková. Financováno z ESF a státního rozpočtu ČR. 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A580-B1F4-4362-9500-6B6B5F6A85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4E59B-B329-441F-A440-C06FD1886828}" type="datetime1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 je Vendulka Kudlíková. Financováno z ESF a státního rozpočtu ČR. 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A580-B1F4-4362-9500-6B6B5F6A85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6A017-6576-4E20-AFDF-F6D34DB7B0C1}" type="datetime1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 je Vendulka Kudlíková. Financováno z ESF a státního rozpočtu ČR. 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A580-B1F4-4362-9500-6B6B5F6A85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A8A99-3DE8-4D40-9CC0-29D150C507E4}" type="datetime1">
              <a:rPr lang="cs-CZ" smtClean="0"/>
              <a:pPr/>
              <a:t>21.10.2012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 je Vendulka Kudlíková. Financováno z ESF a státního rozpočtu ČR.  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A580-B1F4-4362-9500-6B6B5F6A85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7426E-475A-4A11-9247-70DE718E6F25}" type="datetime1">
              <a:rPr lang="cs-CZ" smtClean="0"/>
              <a:pPr/>
              <a:t>21.10.2012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 je Vendulka Kudlíková. Financováno z ESF a státního rozpočtu ČR.  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A580-B1F4-4362-9500-6B6B5F6A85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7D2C6-65A5-46E2-BEA5-102630773985}" type="datetime1">
              <a:rPr lang="cs-CZ" smtClean="0"/>
              <a:pPr/>
              <a:t>21.10.2012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 je Vendulka Kudlíková. Financováno z ESF a státního rozpočtu ČR.  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A580-B1F4-4362-9500-6B6B5F6A85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B5BFD-75DD-4E58-98D2-7ED24BB234B2}" type="datetime1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 je Vendulka Kudlíková. Financováno z ESF a státního rozpočtu ČR. 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A580-B1F4-4362-9500-6B6B5F6A85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4986B-C970-47EB-AE83-61D042FECC63}" type="datetime1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 je Vendulka Kudlíková. Financováno z ESF a státního rozpočtu ČR. 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A580-B1F4-4362-9500-6B6B5F6A85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D9BB9-B8A6-4804-A2AC-2E95A878A66D}" type="datetime1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 je Vendulka Kudlíková. Financováno z ESF a státního rozpočtu ČR. 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A580-B1F4-4362-9500-6B6B5F6A85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7E138-C6CA-4883-93C9-13A7543B3AE5}" type="datetime1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 je Vendulka Kudlíková. Financováno z ESF a státního rozpočtu ČR. 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A580-B1F4-4362-9500-6B6B5F6A85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2EE12-B01D-47D0-BABA-9D402C87C04E}" type="datetime1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 je Vendulka Kudlíková. Financováno z ESF a státního rozpočtu ČR. 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F97A580-B1F4-4362-9500-6B6B5F6A852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hf sldNum="0" hd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femme-au-feminin.com/photos_articles/anorexie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hyperlink" Target="http://www.brozka-blog.estranky.cz/img/picture/135/286865_ana-carolina-reston-anorexie.jpg" TargetMode="External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hyperlink" Target="http://af.2i.cz/fotky/d/15358/anorexie-1197919889.jpg" TargetMode="External"/><Relationship Id="rId4" Type="http://schemas.openxmlformats.org/officeDocument/2006/relationships/hyperlink" Target="http://nd01.jxs.cz/397/338/13a0147f1b_7553491_o2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81" y="1124744"/>
            <a:ext cx="7175351" cy="4345460"/>
          </a:xfrm>
        </p:spPr>
        <p:txBody>
          <a:bodyPr/>
          <a:lstStyle/>
          <a:p>
            <a:pPr marL="182880" indent="0">
              <a:buNone/>
            </a:pP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>
                <a:effectLst/>
              </a:rPr>
              <a:t>Název školy:</a:t>
            </a:r>
            <a:r>
              <a:rPr lang="cs-CZ" sz="2000" b="0" dirty="0">
                <a:effectLst/>
              </a:rPr>
              <a:t> Základní škola Chomutov, Písečná 5144</a:t>
            </a: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>
                <a:effectLst/>
              </a:rPr>
              <a:t>Autor: </a:t>
            </a:r>
            <a:r>
              <a:rPr lang="cs-CZ" sz="2000" b="0" dirty="0">
                <a:effectLst/>
              </a:rPr>
              <a:t>Vendulka </a:t>
            </a:r>
            <a:r>
              <a:rPr lang="cs-CZ" sz="2000" b="0" dirty="0" smtClean="0">
                <a:effectLst/>
              </a:rPr>
              <a:t>Kudlíková</a:t>
            </a: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>
                <a:effectLst/>
              </a:rPr>
              <a:t>Název materiálu: </a:t>
            </a:r>
            <a:r>
              <a:rPr lang="cs-CZ" sz="2000" dirty="0" smtClean="0">
                <a:effectLst/>
              </a:rPr>
              <a:t>VY_52_INOVACE _</a:t>
            </a:r>
            <a:r>
              <a:rPr lang="cs-CZ" sz="2000" dirty="0">
                <a:effectLst/>
              </a:rPr>
              <a:t>05_ Poruchy příjmu potravy_vk1</a:t>
            </a:r>
            <a:br>
              <a:rPr lang="cs-CZ" sz="2000" dirty="0">
                <a:effectLst/>
              </a:rPr>
            </a:br>
            <a:r>
              <a:rPr lang="cs-CZ" sz="2000" dirty="0">
                <a:effectLst/>
              </a:rPr>
              <a:t>Číslo projektu: </a:t>
            </a:r>
            <a:r>
              <a:rPr lang="cs-CZ" sz="2000" b="0" dirty="0">
                <a:effectLst/>
              </a:rPr>
              <a:t>CZ 1.07/1.4.00/21.3355</a:t>
            </a: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>
                <a:effectLst/>
              </a:rPr>
              <a:t>Vzdělávací </a:t>
            </a:r>
            <a:r>
              <a:rPr lang="cs-CZ" sz="2000" dirty="0" smtClean="0">
                <a:effectLst/>
              </a:rPr>
              <a:t>oblast/obor/ okruh: Člověk a příroda/ BIOLOGIE</a:t>
            </a: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>
                <a:effectLst/>
              </a:rPr>
              <a:t>Datum </a:t>
            </a:r>
            <a:r>
              <a:rPr lang="cs-CZ" sz="2000" dirty="0" smtClean="0">
                <a:effectLst/>
              </a:rPr>
              <a:t>tvorby:</a:t>
            </a:r>
            <a:r>
              <a:rPr lang="cs-CZ" sz="2000" b="0" dirty="0" smtClean="0">
                <a:effectLst/>
              </a:rPr>
              <a:t>27.7.2012</a:t>
            </a: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>Klíčová slova:</a:t>
            </a:r>
            <a:r>
              <a:rPr lang="cs-CZ" sz="2000" b="0" dirty="0" smtClean="0">
                <a:effectLst/>
              </a:rPr>
              <a:t> anorexie, bulimie, zdravá výživa, přejídání</a:t>
            </a: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>
                <a:effectLst/>
              </a:rPr>
              <a:t>Anotace:</a:t>
            </a:r>
            <a:r>
              <a:rPr lang="cs-CZ" sz="2000" b="0" dirty="0">
                <a:effectLst/>
              </a:rPr>
              <a:t> Prezentace je určena pro žáky 8. – 9. ročníku, slouží k procvičování probrané látky.</a:t>
            </a:r>
            <a:r>
              <a:rPr lang="cs-CZ" sz="3200" dirty="0">
                <a:effectLst/>
              </a:rPr>
              <a:t/>
            </a:r>
            <a:br>
              <a:rPr lang="cs-CZ" sz="3200" dirty="0">
                <a:effectLst/>
              </a:rPr>
            </a:br>
            <a:endParaRPr lang="cs-CZ" sz="3200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>
          <a:xfrm>
            <a:off x="457199" y="5085184"/>
            <a:ext cx="8291265" cy="1452141"/>
          </a:xfrm>
        </p:spPr>
        <p:txBody>
          <a:bodyPr/>
          <a:lstStyle/>
          <a:p>
            <a:r>
              <a:rPr lang="cs-CZ" i="1" dirty="0" smtClean="0"/>
              <a:t>Autorem materiálu a všech jeho částí,</a:t>
            </a:r>
            <a:r>
              <a:rPr lang="cs-CZ" dirty="0" smtClean="0"/>
              <a:t> </a:t>
            </a:r>
            <a:r>
              <a:rPr lang="cs-CZ" i="1" dirty="0" smtClean="0"/>
              <a:t>není-li uvedeno jinak, </a:t>
            </a:r>
          </a:p>
          <a:p>
            <a:r>
              <a:rPr lang="cs-CZ" i="1" dirty="0" smtClean="0"/>
              <a:t>je Vendulka Kudlíková.</a:t>
            </a:r>
            <a:endParaRPr lang="cs-CZ" dirty="0" smtClean="0"/>
          </a:p>
          <a:p>
            <a:r>
              <a:rPr lang="cs-CZ" i="1" dirty="0" smtClean="0"/>
              <a:t>Financováno </a:t>
            </a:r>
            <a:r>
              <a:rPr lang="cs-CZ" i="1" dirty="0"/>
              <a:t>z ESF a státního rozpočtu ČR. </a:t>
            </a:r>
            <a:endParaRPr lang="cs-CZ" dirty="0"/>
          </a:p>
          <a:p>
            <a:endParaRPr lang="cs-CZ" dirty="0"/>
          </a:p>
        </p:txBody>
      </p:sp>
      <p:pic>
        <p:nvPicPr>
          <p:cNvPr id="16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5470204"/>
            <a:ext cx="2735580" cy="530860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xmlns="" val="2459818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7" y="4372168"/>
            <a:ext cx="7190184" cy="186514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PPP       </a:t>
            </a:r>
            <a:r>
              <a:rPr lang="cs-CZ" sz="4800" dirty="0" smtClean="0"/>
              <a:t>poruchy </a:t>
            </a:r>
            <a:r>
              <a:rPr lang="cs-CZ" sz="4800" dirty="0"/>
              <a:t>příjmu potravy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2384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PPP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3608" y="404664"/>
            <a:ext cx="6400800" cy="4104456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8000" dirty="0" smtClean="0">
                <a:solidFill>
                  <a:srgbClr val="00B050"/>
                </a:solidFill>
              </a:rPr>
              <a:t>Poruchy příjmu potravy:</a:t>
            </a:r>
          </a:p>
          <a:p>
            <a:pPr marL="45720" indent="0">
              <a:buNone/>
            </a:pPr>
            <a:r>
              <a:rPr lang="cs-CZ" sz="8000" dirty="0" smtClean="0"/>
              <a:t> </a:t>
            </a:r>
          </a:p>
          <a:p>
            <a:endParaRPr lang="cs-CZ" sz="8000" dirty="0"/>
          </a:p>
          <a:p>
            <a:r>
              <a:rPr lang="cs-CZ" sz="8000" dirty="0" smtClean="0"/>
              <a:t>člověk </a:t>
            </a:r>
            <a:r>
              <a:rPr lang="cs-CZ" sz="8000" dirty="0"/>
              <a:t>používá jídlo k řešení svých citových problémů</a:t>
            </a:r>
          </a:p>
          <a:p>
            <a:r>
              <a:rPr lang="cs-CZ" sz="8000" dirty="0"/>
              <a:t>j</a:t>
            </a:r>
            <a:r>
              <a:rPr lang="cs-CZ" sz="8000" dirty="0" smtClean="0"/>
              <a:t>ídlo pro něho </a:t>
            </a:r>
            <a:r>
              <a:rPr lang="cs-CZ" sz="8000" dirty="0"/>
              <a:t>přestává </a:t>
            </a:r>
            <a:r>
              <a:rPr lang="cs-CZ" sz="8000" dirty="0" smtClean="0"/>
              <a:t> být jednou ze součástí života </a:t>
            </a:r>
          </a:p>
          <a:p>
            <a:r>
              <a:rPr lang="cs-CZ" sz="8000" dirty="0"/>
              <a:t>m</a:t>
            </a:r>
            <a:r>
              <a:rPr lang="cs-CZ" sz="8000" dirty="0" smtClean="0"/>
              <a:t>yšlenky na jídlo, tělesnou hmotnost a dietu jsou důležitější než všechno ostatní</a:t>
            </a:r>
          </a:p>
          <a:p>
            <a:r>
              <a:rPr lang="cs-CZ" sz="8000" dirty="0"/>
              <a:t>r</a:t>
            </a:r>
            <a:r>
              <a:rPr lang="cs-CZ" sz="8000" dirty="0" smtClean="0"/>
              <a:t>odina, školní povinnosti, přátelé přestávají být důležité</a:t>
            </a:r>
          </a:p>
          <a:p>
            <a:r>
              <a:rPr lang="cs-CZ" sz="8000" dirty="0"/>
              <a:t>p</a:t>
            </a:r>
            <a:r>
              <a:rPr lang="cs-CZ" sz="8000" dirty="0" smtClean="0"/>
              <a:t>oruchami příjmu potravy trpí v daleko větší míře dívky a mladé ženy než muži</a:t>
            </a:r>
            <a:endParaRPr lang="cs-CZ" sz="8000" dirty="0"/>
          </a:p>
          <a:p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xmlns="" val="1613701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PPP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200" dirty="0" smtClean="0">
                <a:solidFill>
                  <a:srgbClr val="00B050"/>
                </a:solidFill>
              </a:rPr>
              <a:t>Mezi PPP patří:</a:t>
            </a:r>
          </a:p>
          <a:p>
            <a:r>
              <a:rPr lang="cs-CZ" sz="3200" dirty="0"/>
              <a:t>z</a:t>
            </a:r>
            <a:r>
              <a:rPr lang="cs-CZ" sz="3200" dirty="0" smtClean="0"/>
              <a:t>áchvatovité přejídání</a:t>
            </a:r>
          </a:p>
          <a:p>
            <a:r>
              <a:rPr lang="cs-CZ" sz="3200" dirty="0"/>
              <a:t>m</a:t>
            </a:r>
            <a:r>
              <a:rPr lang="cs-CZ" sz="3200" dirty="0" smtClean="0"/>
              <a:t>entální anorexie</a:t>
            </a:r>
          </a:p>
          <a:p>
            <a:r>
              <a:rPr lang="cs-CZ" sz="3200" dirty="0"/>
              <a:t>b</a:t>
            </a:r>
            <a:r>
              <a:rPr lang="cs-CZ" sz="3200" dirty="0" smtClean="0"/>
              <a:t>ulimie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295600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PPP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836712"/>
            <a:ext cx="6400800" cy="3474720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B050"/>
                </a:solidFill>
              </a:rPr>
              <a:t>Záchvatovité přejídání</a:t>
            </a:r>
          </a:p>
          <a:p>
            <a:r>
              <a:rPr lang="cs-CZ" sz="2000" dirty="0"/>
              <a:t>j</a:t>
            </a:r>
            <a:r>
              <a:rPr lang="cs-CZ" sz="2000" dirty="0" smtClean="0"/>
              <a:t>edinec jí velké množství stravy, i když právě nemá hlad</a:t>
            </a:r>
          </a:p>
          <a:p>
            <a:r>
              <a:rPr lang="cs-CZ" sz="2000" dirty="0"/>
              <a:t>j</a:t>
            </a:r>
            <a:r>
              <a:rPr lang="cs-CZ" sz="2000" dirty="0" smtClean="0"/>
              <a:t>í i takové pokrmy, </a:t>
            </a:r>
            <a:r>
              <a:rPr lang="cs-CZ" sz="2000" dirty="0" smtClean="0"/>
              <a:t>které mu </a:t>
            </a:r>
            <a:r>
              <a:rPr lang="cs-CZ" sz="2000" dirty="0" smtClean="0"/>
              <a:t>nechutnají</a:t>
            </a:r>
          </a:p>
          <a:p>
            <a:r>
              <a:rPr lang="cs-CZ" sz="2000" dirty="0"/>
              <a:t>j</a:t>
            </a:r>
            <a:r>
              <a:rPr lang="cs-CZ" sz="2000" dirty="0" smtClean="0"/>
              <a:t>e ovládnut pocitem, že musí jíst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5" name="Picture 6" descr="C:\Documents and Settings\v.kudlikova.5ZSCV\Local Settings\Temporary Internet Files\Content.IE5\1OSA8TMA\MP90042544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5491" y="3284984"/>
            <a:ext cx="3423639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Program Files\Microsoft Office\MEDIA\CAGCAT10\j0199283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940152" y="1564866"/>
            <a:ext cx="2924308" cy="2051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Documents and Settings\v.kudlikova.5ZSCV\Local Settings\Temporary Internet Files\Content.IE5\JYDM0FGY\MP90043047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615886"/>
            <a:ext cx="1440160" cy="1830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21720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4437112"/>
            <a:ext cx="6512511" cy="2016224"/>
          </a:xfrm>
        </p:spPr>
        <p:txBody>
          <a:bodyPr/>
          <a:lstStyle/>
          <a:p>
            <a:r>
              <a:rPr lang="cs-CZ" dirty="0" smtClean="0"/>
              <a:t>PPP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1250" dirty="0" smtClean="0">
                <a:hlinkClick r:id="rId2"/>
              </a:rPr>
              <a:t>http://www.</a:t>
            </a:r>
            <a:r>
              <a:rPr lang="cs-CZ" sz="1250" dirty="0" err="1" smtClean="0">
                <a:hlinkClick r:id="rId2"/>
              </a:rPr>
              <a:t>femme</a:t>
            </a:r>
            <a:r>
              <a:rPr lang="cs-CZ" sz="1250" dirty="0" smtClean="0">
                <a:hlinkClick r:id="rId2"/>
              </a:rPr>
              <a:t>-au-feminin.</a:t>
            </a:r>
            <a:r>
              <a:rPr lang="cs-CZ" sz="1250" dirty="0" err="1" smtClean="0">
                <a:hlinkClick r:id="rId2"/>
              </a:rPr>
              <a:t>com</a:t>
            </a:r>
            <a:r>
              <a:rPr lang="cs-CZ" sz="1250" dirty="0" smtClean="0">
                <a:hlinkClick r:id="rId2"/>
              </a:rPr>
              <a:t>/</a:t>
            </a:r>
            <a:r>
              <a:rPr lang="cs-CZ" sz="1250" dirty="0" err="1" smtClean="0">
                <a:hlinkClick r:id="rId2"/>
              </a:rPr>
              <a:t>photos</a:t>
            </a:r>
            <a:r>
              <a:rPr lang="cs-CZ" sz="1250" dirty="0" smtClean="0">
                <a:hlinkClick r:id="rId2"/>
              </a:rPr>
              <a:t>_</a:t>
            </a:r>
            <a:r>
              <a:rPr lang="cs-CZ" sz="1250" dirty="0" err="1" smtClean="0">
                <a:hlinkClick r:id="rId2"/>
              </a:rPr>
              <a:t>articles</a:t>
            </a:r>
            <a:r>
              <a:rPr lang="cs-CZ" sz="1250" dirty="0" smtClean="0">
                <a:hlinkClick r:id="rId2"/>
              </a:rPr>
              <a:t>/anorexie.</a:t>
            </a:r>
            <a:r>
              <a:rPr lang="cs-CZ" sz="1250" dirty="0" err="1" smtClean="0">
                <a:hlinkClick r:id="rId2"/>
              </a:rPr>
              <a:t>jpg</a:t>
            </a:r>
            <a:endParaRPr lang="cs-CZ" sz="125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47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3800" dirty="0" smtClean="0">
                <a:solidFill>
                  <a:srgbClr val="00B050"/>
                </a:solidFill>
              </a:rPr>
              <a:t>Mentální anorexie</a:t>
            </a:r>
          </a:p>
          <a:p>
            <a:r>
              <a:rPr lang="cs-CZ" sz="3800" dirty="0"/>
              <a:t>m</a:t>
            </a:r>
            <a:r>
              <a:rPr lang="cs-CZ" sz="3800" dirty="0" smtClean="0"/>
              <a:t>entální anorexií onemocní lidé, kteří drží tak přísné diety, že nakonec váží méně než 85% své normální tělesné hmotnosti</a:t>
            </a:r>
          </a:p>
          <a:p>
            <a:r>
              <a:rPr lang="cs-CZ" sz="3800" dirty="0" smtClean="0"/>
              <a:t>nikdy si nepřipadají dostatečně štíhlí </a:t>
            </a:r>
            <a:r>
              <a:rPr lang="cs-CZ" sz="3800" dirty="0" smtClean="0"/>
              <a:t>(klamná </a:t>
            </a:r>
            <a:r>
              <a:rPr lang="cs-CZ" sz="3800" dirty="0" smtClean="0"/>
              <a:t>reklama)</a:t>
            </a:r>
          </a:p>
          <a:p>
            <a:r>
              <a:rPr lang="cs-CZ" sz="3800" dirty="0" smtClean="0"/>
              <a:t>anorektička z neustálého strachu z nadváhy se snaží zmenšovat porce jídla (kombinuje různé diety se cvičením)</a:t>
            </a:r>
          </a:p>
          <a:p>
            <a:pPr marL="45720" indent="0">
              <a:buNone/>
            </a:pPr>
            <a:r>
              <a:rPr lang="cs-CZ" sz="3800" dirty="0" smtClean="0">
                <a:solidFill>
                  <a:srgbClr val="00B050"/>
                </a:solidFill>
              </a:rPr>
              <a:t>Rizika: </a:t>
            </a:r>
          </a:p>
          <a:p>
            <a:r>
              <a:rPr lang="cs-CZ" sz="3800" dirty="0" smtClean="0">
                <a:solidFill>
                  <a:srgbClr val="00B050"/>
                </a:solidFill>
              </a:rPr>
              <a:t> fyzické </a:t>
            </a:r>
            <a:r>
              <a:rPr lang="cs-CZ" sz="3800" dirty="0" smtClean="0">
                <a:solidFill>
                  <a:srgbClr val="00B050"/>
                </a:solidFill>
              </a:rPr>
              <a:t>změny - </a:t>
            </a:r>
            <a:r>
              <a:rPr lang="cs-CZ" sz="3800" dirty="0" smtClean="0"/>
              <a:t>závratě</a:t>
            </a:r>
            <a:r>
              <a:rPr lang="cs-CZ" sz="3800" dirty="0" smtClean="0"/>
              <a:t>, ztráta menstruace, podvýživa, lámavost nehtů, řídnutí vlasů</a:t>
            </a:r>
          </a:p>
          <a:p>
            <a:r>
              <a:rPr lang="cs-CZ" sz="3800" dirty="0"/>
              <a:t> </a:t>
            </a:r>
            <a:r>
              <a:rPr lang="cs-CZ" sz="3800" dirty="0" smtClean="0">
                <a:solidFill>
                  <a:srgbClr val="00B050"/>
                </a:solidFill>
              </a:rPr>
              <a:t>psychické změny-</a:t>
            </a:r>
            <a:r>
              <a:rPr lang="cs-CZ" sz="3800" dirty="0" smtClean="0"/>
              <a:t> uzavřenost, samota, </a:t>
            </a:r>
            <a:r>
              <a:rPr lang="cs-CZ" sz="3800" dirty="0" smtClean="0"/>
              <a:t>sebepoškozování</a:t>
            </a:r>
            <a:r>
              <a:rPr lang="cs-CZ" sz="3800" dirty="0" smtClean="0"/>
              <a:t>…</a:t>
            </a:r>
          </a:p>
          <a:p>
            <a:pPr marL="45720" indent="0">
              <a:buNone/>
            </a:pPr>
            <a:r>
              <a:rPr lang="cs-CZ" dirty="0" smtClean="0"/>
              <a:t>              </a:t>
            </a:r>
            <a:endParaRPr lang="cs-CZ" dirty="0"/>
          </a:p>
        </p:txBody>
      </p:sp>
      <p:pic>
        <p:nvPicPr>
          <p:cNvPr id="2050" name="Picture 2" descr="\\athena\teachers\v.kudlikova\Dokumenty\Obrázky\anorexi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179912"/>
            <a:ext cx="1800200" cy="2299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00115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PPP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3608" y="836712"/>
            <a:ext cx="6400800" cy="3474720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B050"/>
                </a:solidFill>
              </a:rPr>
              <a:t>Bulimie</a:t>
            </a:r>
          </a:p>
          <a:p>
            <a:r>
              <a:rPr lang="cs-CZ" sz="2000" dirty="0" smtClean="0"/>
              <a:t>jsou záchvaty přejídání, při nichž jedinec během velmi krátké doby sní velké množství jídla a vzápětí se ho snaží zbavit zvracením  (pomocí projímadel, prstu…)</a:t>
            </a:r>
          </a:p>
          <a:p>
            <a:r>
              <a:rPr lang="cs-CZ" sz="2000" dirty="0" smtClean="0"/>
              <a:t>nemá zásadní vliv na tělesnou hmotnost (proto je obtížnější její rozpoznání)</a:t>
            </a:r>
          </a:p>
          <a:p>
            <a:pPr marL="45720" indent="0"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Rizika:</a:t>
            </a:r>
          </a:p>
          <a:p>
            <a:r>
              <a:rPr lang="cs-CZ" sz="2000" dirty="0" smtClean="0">
                <a:solidFill>
                  <a:srgbClr val="00B050"/>
                </a:solidFill>
              </a:rPr>
              <a:t> fyzické změny - </a:t>
            </a:r>
            <a:r>
              <a:rPr lang="cs-CZ" sz="2000" dirty="0" smtClean="0"/>
              <a:t>porucha </a:t>
            </a:r>
            <a:r>
              <a:rPr lang="cs-CZ" sz="2000" dirty="0" smtClean="0"/>
              <a:t>růstu, </a:t>
            </a:r>
            <a:r>
              <a:rPr lang="cs-CZ" sz="2000" dirty="0" smtClean="0"/>
              <a:t>onemocnění jater, bolesti v krku, kazivost zubů… </a:t>
            </a:r>
          </a:p>
          <a:p>
            <a:r>
              <a:rPr lang="cs-CZ" sz="2000" dirty="0" smtClean="0">
                <a:solidFill>
                  <a:srgbClr val="00B050"/>
                </a:solidFill>
              </a:rPr>
              <a:t> psychické změny - </a:t>
            </a:r>
            <a:r>
              <a:rPr lang="cs-CZ" sz="2000" dirty="0" smtClean="0"/>
              <a:t>deprese, smutek…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5645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1" y="5373216"/>
            <a:ext cx="6974160" cy="1008112"/>
          </a:xfrm>
        </p:spPr>
        <p:txBody>
          <a:bodyPr/>
          <a:lstStyle/>
          <a:p>
            <a:r>
              <a:rPr lang="cs-CZ" dirty="0" smtClean="0"/>
              <a:t>PPP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449768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lvl="1"/>
            <a:r>
              <a:rPr lang="cs-CZ" sz="1250" dirty="0" smtClean="0">
                <a:hlinkClick r:id="rId3"/>
              </a:rPr>
              <a:t>http://www.</a:t>
            </a:r>
            <a:r>
              <a:rPr lang="cs-CZ" sz="1250" dirty="0" err="1" smtClean="0">
                <a:hlinkClick r:id="rId3"/>
              </a:rPr>
              <a:t>brozka</a:t>
            </a:r>
            <a:r>
              <a:rPr lang="cs-CZ" sz="1250" dirty="0" smtClean="0">
                <a:hlinkClick r:id="rId3"/>
              </a:rPr>
              <a:t>-blog.</a:t>
            </a:r>
            <a:r>
              <a:rPr lang="cs-CZ" sz="1250" dirty="0" err="1" smtClean="0">
                <a:hlinkClick r:id="rId3"/>
              </a:rPr>
              <a:t>estranky.cz</a:t>
            </a:r>
            <a:r>
              <a:rPr lang="cs-CZ" sz="1250" dirty="0" smtClean="0">
                <a:hlinkClick r:id="rId3"/>
              </a:rPr>
              <a:t>/</a:t>
            </a:r>
            <a:r>
              <a:rPr lang="cs-CZ" sz="1250" dirty="0" err="1" smtClean="0">
                <a:hlinkClick r:id="rId3"/>
              </a:rPr>
              <a:t>img</a:t>
            </a:r>
            <a:r>
              <a:rPr lang="cs-CZ" sz="1250" dirty="0" smtClean="0">
                <a:hlinkClick r:id="rId3"/>
              </a:rPr>
              <a:t>/</a:t>
            </a:r>
            <a:r>
              <a:rPr lang="cs-CZ" sz="1250" dirty="0" err="1" smtClean="0">
                <a:hlinkClick r:id="rId3"/>
              </a:rPr>
              <a:t>picture</a:t>
            </a:r>
            <a:r>
              <a:rPr lang="cs-CZ" sz="1250" dirty="0" smtClean="0">
                <a:hlinkClick r:id="rId3"/>
              </a:rPr>
              <a:t>/135/286865_</a:t>
            </a:r>
            <a:r>
              <a:rPr lang="cs-CZ" sz="1250" dirty="0" err="1" smtClean="0">
                <a:hlinkClick r:id="rId3"/>
              </a:rPr>
              <a:t>ana</a:t>
            </a:r>
            <a:r>
              <a:rPr lang="cs-CZ" sz="1250" dirty="0" smtClean="0">
                <a:hlinkClick r:id="rId3"/>
              </a:rPr>
              <a:t>-</a:t>
            </a:r>
            <a:r>
              <a:rPr lang="cs-CZ" sz="1250" dirty="0" err="1" smtClean="0">
                <a:hlinkClick r:id="rId3"/>
              </a:rPr>
              <a:t>carolina</a:t>
            </a:r>
            <a:r>
              <a:rPr lang="cs-CZ" sz="1250" dirty="0" smtClean="0">
                <a:hlinkClick r:id="rId3"/>
              </a:rPr>
              <a:t>-</a:t>
            </a:r>
            <a:r>
              <a:rPr lang="cs-CZ" sz="1250" dirty="0" err="1" smtClean="0">
                <a:hlinkClick r:id="rId3"/>
              </a:rPr>
              <a:t>reston</a:t>
            </a:r>
            <a:r>
              <a:rPr lang="cs-CZ" sz="1250" dirty="0" smtClean="0">
                <a:hlinkClick r:id="rId3"/>
              </a:rPr>
              <a:t>-anorexie.</a:t>
            </a:r>
            <a:r>
              <a:rPr lang="cs-CZ" sz="1250" dirty="0" err="1" smtClean="0">
                <a:hlinkClick r:id="rId3"/>
              </a:rPr>
              <a:t>jpg</a:t>
            </a:r>
            <a:endParaRPr lang="cs-CZ" sz="1250" dirty="0" smtClean="0">
              <a:hlinkClick r:id="rId4"/>
            </a:endParaRPr>
          </a:p>
          <a:p>
            <a:pPr lvl="1"/>
            <a:r>
              <a:rPr lang="cs-CZ" sz="1250" dirty="0" smtClean="0">
                <a:hlinkClick r:id="rId4"/>
              </a:rPr>
              <a:t>http://nd01.jxs.cz/397/338/13a0147f1b_7553491_o2.jpg</a:t>
            </a:r>
            <a:endParaRPr lang="cs-CZ" sz="1250" dirty="0" smtClean="0"/>
          </a:p>
          <a:p>
            <a:pPr lvl="1"/>
            <a:r>
              <a:rPr lang="cs-CZ" sz="1250" dirty="0" smtClean="0">
                <a:hlinkClick r:id="rId5"/>
              </a:rPr>
              <a:t>http://af.2i.cz/fotky/d/15358/anorexie-1197919889.jpg</a:t>
            </a:r>
            <a:endParaRPr lang="cs-CZ" sz="1250" dirty="0" smtClean="0"/>
          </a:p>
          <a:p>
            <a:r>
              <a:rPr lang="cs-CZ" dirty="0" smtClean="0"/>
              <a:t>Mnoho modelek skončí úplným vyčerpáním svého organismu a hospitalizací v nemocnici.</a:t>
            </a:r>
            <a:endParaRPr lang="cs-CZ" dirty="0"/>
          </a:p>
        </p:txBody>
      </p:sp>
      <p:pic>
        <p:nvPicPr>
          <p:cNvPr id="1026" name="Picture 2" descr="\\athena\teachers\v.kudlikova\Dokumenty\Obrázky\anorexie 3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03242" y="459160"/>
            <a:ext cx="180778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\\athena\teachers\v.kudlikova\Dokumenty\Obrázky\anorexie-4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78490" y="1191756"/>
            <a:ext cx="1630472" cy="2075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http://af.2i.cz/fotky/6208/anorexie!!!-4.5343156067367E+17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347864" y="764705"/>
            <a:ext cx="1645594" cy="25202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631377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PPP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Léčba a doporučení :</a:t>
            </a:r>
          </a:p>
          <a:p>
            <a:r>
              <a:rPr lang="cs-CZ" dirty="0">
                <a:solidFill>
                  <a:srgbClr val="00B050"/>
                </a:solidFill>
              </a:rPr>
              <a:t>a</a:t>
            </a:r>
            <a:r>
              <a:rPr lang="cs-CZ" dirty="0" smtClean="0">
                <a:solidFill>
                  <a:srgbClr val="00B050"/>
                </a:solidFill>
              </a:rPr>
              <a:t>mbulantní léčba</a:t>
            </a:r>
          </a:p>
          <a:p>
            <a:r>
              <a:rPr lang="cs-CZ" dirty="0">
                <a:solidFill>
                  <a:srgbClr val="00B050"/>
                </a:solidFill>
              </a:rPr>
              <a:t>h</a:t>
            </a:r>
            <a:r>
              <a:rPr lang="cs-CZ" dirty="0" smtClean="0">
                <a:solidFill>
                  <a:srgbClr val="00B050"/>
                </a:solidFill>
              </a:rPr>
              <a:t>ospitalizace v nemocnici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naučit se  správným návykům ve vztahu k jídlu</a:t>
            </a:r>
          </a:p>
          <a:p>
            <a:r>
              <a:rPr lang="cs-CZ" dirty="0">
                <a:solidFill>
                  <a:srgbClr val="00B050"/>
                </a:solidFill>
              </a:rPr>
              <a:t>d</a:t>
            </a:r>
            <a:r>
              <a:rPr lang="cs-CZ" dirty="0" smtClean="0">
                <a:solidFill>
                  <a:srgbClr val="00B050"/>
                </a:solidFill>
              </a:rPr>
              <a:t>ůležitá je opora ze strany rodičů a přátel</a:t>
            </a:r>
          </a:p>
          <a:p>
            <a:r>
              <a:rPr lang="cs-CZ" dirty="0">
                <a:solidFill>
                  <a:srgbClr val="00B050"/>
                </a:solidFill>
              </a:rPr>
              <a:t>včas </a:t>
            </a:r>
            <a:r>
              <a:rPr lang="cs-CZ" dirty="0" smtClean="0">
                <a:solidFill>
                  <a:srgbClr val="00B050"/>
                </a:solidFill>
              </a:rPr>
              <a:t>brát v úvahu důsledky těchto nemocí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5145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PPP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332656"/>
            <a:ext cx="6400800" cy="387358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000" b="1" dirty="0" smtClean="0"/>
              <a:t>Zdroj:</a:t>
            </a:r>
          </a:p>
          <a:p>
            <a:pPr algn="just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  </a:t>
            </a:r>
            <a:r>
              <a:rPr lang="cs-CZ" sz="2000" dirty="0" smtClean="0">
                <a:solidFill>
                  <a:schemeClr val="tx1"/>
                </a:solidFill>
              </a:rPr>
              <a:t>www.office.</a:t>
            </a:r>
            <a:r>
              <a:rPr lang="cs-CZ" sz="2000" dirty="0" err="1" smtClean="0">
                <a:solidFill>
                  <a:schemeClr val="tx1"/>
                </a:solidFill>
              </a:rPr>
              <a:t>microsoft.com</a:t>
            </a:r>
            <a:endParaRPr lang="cs-CZ" b="1" dirty="0" smtClean="0">
              <a:solidFill>
                <a:schemeClr val="tx1"/>
              </a:solidFill>
            </a:endParaRPr>
          </a:p>
          <a:p>
            <a:pPr lvl="1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563265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391</TotalTime>
  <Words>334</Words>
  <Application>Microsoft Office PowerPoint</Application>
  <PresentationFormat>Předvádění na obrazovce (4:3)</PresentationFormat>
  <Paragraphs>66</Paragraphs>
  <Slides>10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  Název školy: Základní škola Chomutov, Písečná 5144 Autor: Vendulka Kudlíková Název materiálu: VY_52_INOVACE _05_ Poruchy příjmu potravy_vk1 Číslo projektu: CZ 1.07/1.4.00/21.3355 Vzdělávací oblast/obor/ okruh: Člověk a příroda/ BIOLOGIE Datum tvorby:27.7.2012 Klíčová slova: anorexie, bulimie, zdravá výživa, přejídání Anotace: Prezentace je určena pro žáky 8. – 9. ročníku, slouží k procvičování probrané látky. </vt:lpstr>
      <vt:lpstr>PPP       poruchy příjmu potravy </vt:lpstr>
      <vt:lpstr>PPP</vt:lpstr>
      <vt:lpstr>PPP</vt:lpstr>
      <vt:lpstr>PPP</vt:lpstr>
      <vt:lpstr>PPP  http://www.femme-au-feminin.com/photos_articles/anorexie.jpg</vt:lpstr>
      <vt:lpstr>PPP</vt:lpstr>
      <vt:lpstr>PPP</vt:lpstr>
      <vt:lpstr>PPP</vt:lpstr>
      <vt:lpstr>PPP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PPP p oruchy příjmu potravy</dc:title>
  <dc:creator>učitel</dc:creator>
  <cp:lastModifiedBy>Dum</cp:lastModifiedBy>
  <cp:revision>46</cp:revision>
  <dcterms:created xsi:type="dcterms:W3CDTF">2012-02-21T08:27:51Z</dcterms:created>
  <dcterms:modified xsi:type="dcterms:W3CDTF">2012-10-21T17:25:56Z</dcterms:modified>
</cp:coreProperties>
</file>