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1"/>
  </p:notesMasterIdLst>
  <p:sldIdLst>
    <p:sldId id="258" r:id="rId2"/>
    <p:sldId id="275" r:id="rId3"/>
    <p:sldId id="274" r:id="rId4"/>
    <p:sldId id="272" r:id="rId5"/>
    <p:sldId id="276" r:id="rId6"/>
    <p:sldId id="266" r:id="rId7"/>
    <p:sldId id="264" r:id="rId8"/>
    <p:sldId id="269" r:id="rId9"/>
    <p:sldId id="259" r:id="rId10"/>
    <p:sldId id="268" r:id="rId11"/>
    <p:sldId id="263" r:id="rId12"/>
    <p:sldId id="273" r:id="rId13"/>
    <p:sldId id="262" r:id="rId14"/>
    <p:sldId id="267" r:id="rId15"/>
    <p:sldId id="265" r:id="rId16"/>
    <p:sldId id="270" r:id="rId17"/>
    <p:sldId id="278" r:id="rId18"/>
    <p:sldId id="277" r:id="rId19"/>
    <p:sldId id="261" r:id="rId2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B4B98B0-60AC-42C2-AFA5-B58CD77FA1E5}" styleName="Světlý styl 1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C89EF96-8CEA-46FF-86C4-4CE0E7609802}" styleName="Světlý styl 3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24763" autoAdjust="0"/>
    <p:restoredTop sz="81849" autoAdjust="0"/>
  </p:normalViewPr>
  <p:slideViewPr>
    <p:cSldViewPr>
      <p:cViewPr varScale="1">
        <p:scale>
          <a:sx n="52" d="100"/>
          <a:sy n="52" d="100"/>
        </p:scale>
        <p:origin x="-68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30" y="759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294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941D7F-4603-46A7-9313-1657F747A7EC}" type="datetimeFigureOut">
              <a:rPr lang="cs-CZ" smtClean="0"/>
              <a:t>16.10.2012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00B744-0D48-41E6-B01F-A083566C07F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2137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Tato prezentace je určena</a:t>
            </a:r>
            <a:r>
              <a:rPr lang="cs-CZ" baseline="0" dirty="0" smtClean="0"/>
              <a:t> k zopakování pojmů témat učení a paměť. </a:t>
            </a:r>
            <a:r>
              <a:rPr lang="cs-CZ" baseline="0" dirty="0" smtClean="0"/>
              <a:t>Opakuje se </a:t>
            </a:r>
            <a:r>
              <a:rPr lang="cs-CZ" baseline="0" dirty="0" smtClean="0"/>
              <a:t>formou hry a důraz je kladen na zvládnutí pojmů – žáci jsou vedeni k vysvětlování, vyžaduje se tak, aby opravdu pojem chápali a byli schopni ho vysvětlit svým spolužákům odpovídajícím způsobem.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00B744-0D48-41E6-B01F-A083566C07F3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5201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b="0" baseline="0" dirty="0" smtClean="0"/>
              <a:t>Rozdělovací aktivita: 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baseline="0" dirty="0" smtClean="0"/>
              <a:t>V první fázi se žáci rozdělí do dvou skupin, např. pomocí lístků s vypsanými vnějšími a vnitřními podmínkami učení, kdy si každý žák vylosuje jednu podmínku a podle toho vytvoří skupinu s ostatními. Následující </a:t>
            </a:r>
            <a:r>
              <a:rPr lang="cs-CZ" baseline="0" dirty="0" err="1" smtClean="0"/>
              <a:t>slide</a:t>
            </a:r>
            <a:r>
              <a:rPr lang="cs-CZ" baseline="0" dirty="0" smtClean="0"/>
              <a:t> slouží ke kontrole rozdělení skupin.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00B744-0D48-41E6-B01F-A083566C07F3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23948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Kontrola</a:t>
            </a:r>
            <a:r>
              <a:rPr lang="cs-CZ" baseline="0" dirty="0" smtClean="0"/>
              <a:t> rozdělení skupin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00B744-0D48-41E6-B01F-A083566C07F3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13266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Aktivita:</a:t>
            </a:r>
            <a:r>
              <a:rPr lang="cs-CZ" baseline="0" dirty="0" smtClean="0"/>
              <a:t> </a:t>
            </a:r>
          </a:p>
          <a:p>
            <a:r>
              <a:rPr lang="cs-CZ" baseline="0" dirty="0" smtClean="0"/>
              <a:t>Žáci se v rámci dvou velkých skupin rozdělí do čtveřic nebo pětic a jejich úkolem je připomenout si jednotlivé pojmy, které jsou promítnuty na </a:t>
            </a:r>
            <a:r>
              <a:rPr lang="cs-CZ" baseline="0" dirty="0" err="1" smtClean="0"/>
              <a:t>slidu</a:t>
            </a:r>
            <a:r>
              <a:rPr lang="cs-CZ" baseline="0" dirty="0" smtClean="0"/>
              <a:t>. Žáci smí používat své poznámky i učebnici, cílem je připomenutí si pojmů a souvislostí. </a:t>
            </a:r>
          </a:p>
          <a:p>
            <a:r>
              <a:rPr lang="cs-CZ" baseline="0" dirty="0" smtClean="0"/>
              <a:t>Důležité je, aby žáci nevěděli, jaká aktivita bude následovat, aby si nemohli předem připravit hesla nebo signály pro jednotlivé pojmy, hra by tak ztratila smysl. 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00B744-0D48-41E6-B01F-A083566C07F3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61106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Hra:</a:t>
            </a:r>
            <a:r>
              <a:rPr lang="cs-CZ" baseline="0" dirty="0" smtClean="0"/>
              <a:t> </a:t>
            </a:r>
          </a:p>
          <a:p>
            <a:r>
              <a:rPr lang="cs-CZ" baseline="0" dirty="0" smtClean="0"/>
              <a:t>Z každé skupiny si žáci určí jednoho nebo dva zástupce, kteří se posadí zády k tabuli (aby neviděli, co se promítá). </a:t>
            </a:r>
          </a:p>
          <a:p>
            <a:r>
              <a:rPr lang="cs-CZ" baseline="0" dirty="0" smtClean="0"/>
              <a:t>Skupiny se střídají. V první skupině vysvětlují žáci pojem tak, aby ten (ti) zády k tabuli mohli uhodnout, o jaký pojem se jedná. Nepodaří-li se jim to do 30 s, na </a:t>
            </a:r>
            <a:r>
              <a:rPr lang="cs-CZ" baseline="0" dirty="0" err="1" smtClean="0"/>
              <a:t>slidu</a:t>
            </a:r>
            <a:r>
              <a:rPr lang="cs-CZ" baseline="0" dirty="0" smtClean="0"/>
              <a:t> se objeví definice, žáci ji smí přečíst. Pokud ani poté žák pojem neuhodne, smí hádat soutěžící z druhého družstva (který po celou dobu poslouchá). </a:t>
            </a:r>
          </a:p>
          <a:p>
            <a:r>
              <a:rPr lang="cs-CZ" baseline="0" dirty="0" smtClean="0"/>
              <a:t>Potom vysvětluje a hádá druhé družstvo. </a:t>
            </a:r>
          </a:p>
          <a:p>
            <a:r>
              <a:rPr lang="cs-CZ" baseline="0" dirty="0" smtClean="0"/>
              <a:t>Vítězí družstvo s nejvyšším počtem bodů. </a:t>
            </a:r>
          </a:p>
          <a:p>
            <a:r>
              <a:rPr lang="cs-CZ" baseline="0" dirty="0" smtClean="0"/>
              <a:t>Bodování:</a:t>
            </a:r>
          </a:p>
          <a:p>
            <a:r>
              <a:rPr lang="cs-CZ" baseline="0" dirty="0" smtClean="0"/>
              <a:t>Do 30 s – 3 body</a:t>
            </a:r>
          </a:p>
          <a:p>
            <a:r>
              <a:rPr lang="cs-CZ" baseline="0" dirty="0" smtClean="0"/>
              <a:t>S definicí na </a:t>
            </a:r>
            <a:r>
              <a:rPr lang="cs-CZ" baseline="0" dirty="0" err="1" smtClean="0"/>
              <a:t>slidu</a:t>
            </a:r>
            <a:r>
              <a:rPr lang="cs-CZ" baseline="0" dirty="0" smtClean="0"/>
              <a:t> – 1 bod</a:t>
            </a:r>
          </a:p>
          <a:p>
            <a:r>
              <a:rPr lang="cs-CZ" baseline="0" dirty="0" smtClean="0"/>
              <a:t>Soupeřův pojem – 2 body</a:t>
            </a:r>
          </a:p>
          <a:p>
            <a:endParaRPr lang="cs-CZ" baseline="0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00B744-0D48-41E6-B01F-A083566C07F3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11130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baseline="0" dirty="0" smtClean="0"/>
              <a:t>Na závěr je možné znovu jednotlivé </a:t>
            </a:r>
            <a:r>
              <a:rPr lang="cs-CZ" baseline="0" smtClean="0"/>
              <a:t>pojmy připomenout. </a:t>
            </a:r>
            <a:endParaRPr lang="cs-CZ" baseline="0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00B744-0D48-41E6-B01F-A083566C07F3}" type="slidenum">
              <a:rPr lang="cs-CZ" smtClean="0"/>
              <a:t>18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61106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6AC36-F358-4712-A14A-076E7AC389F6}" type="datetimeFigureOut">
              <a:rPr lang="cs-CZ" smtClean="0">
                <a:solidFill>
                  <a:srgbClr val="D4D4D6">
                    <a:shade val="90000"/>
                  </a:srgbClr>
                </a:solidFill>
              </a:rPr>
              <a:pPr/>
              <a:t>16.10.2012</a:t>
            </a:fld>
            <a:endParaRPr lang="cs-CZ">
              <a:solidFill>
                <a:srgbClr val="D4D4D6">
                  <a:shade val="90000"/>
                </a:srgbClr>
              </a:solidFill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4D4D6">
                  <a:shade val="90000"/>
                </a:srgbClr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2D944-EB7F-4BF4-92C2-0E093028A9F2}" type="slidenum">
              <a:rPr lang="cs-CZ" smtClean="0">
                <a:solidFill>
                  <a:srgbClr val="D4D4D6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D4D4D6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637124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6AC36-F358-4712-A14A-076E7AC389F6}" type="datetimeFigureOut">
              <a:rPr lang="cs-CZ" smtClean="0">
                <a:solidFill>
                  <a:srgbClr val="5A6378">
                    <a:shade val="90000"/>
                  </a:srgbClr>
                </a:solidFill>
              </a:rPr>
              <a:pPr/>
              <a:t>16.10.2012</a:t>
            </a:fld>
            <a:endParaRPr lang="cs-CZ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2D944-EB7F-4BF4-92C2-0E093028A9F2}" type="slidenum">
              <a:rPr lang="cs-CZ" smtClean="0">
                <a:solidFill>
                  <a:srgbClr val="5A6378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5A6378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1001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6AC36-F358-4712-A14A-076E7AC389F6}" type="datetimeFigureOut">
              <a:rPr lang="cs-CZ" smtClean="0">
                <a:solidFill>
                  <a:srgbClr val="D4D4D6">
                    <a:shade val="90000"/>
                  </a:srgbClr>
                </a:solidFill>
              </a:rPr>
              <a:pPr/>
              <a:t>16.10.2012</a:t>
            </a:fld>
            <a:endParaRPr lang="cs-CZ">
              <a:solidFill>
                <a:srgbClr val="D4D4D6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4D4D6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2D944-EB7F-4BF4-92C2-0E093028A9F2}" type="slidenum">
              <a:rPr lang="cs-CZ" smtClean="0">
                <a:solidFill>
                  <a:srgbClr val="D4D4D6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D4D4D6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948337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6AC36-F358-4712-A14A-076E7AC389F6}" type="datetimeFigureOut">
              <a:rPr lang="cs-CZ" smtClean="0">
                <a:solidFill>
                  <a:srgbClr val="5A6378">
                    <a:shade val="90000"/>
                  </a:srgbClr>
                </a:solidFill>
              </a:rPr>
              <a:pPr/>
              <a:t>16.10.2012</a:t>
            </a:fld>
            <a:endParaRPr lang="cs-CZ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2D944-EB7F-4BF4-92C2-0E093028A9F2}" type="slidenum">
              <a:rPr lang="cs-CZ" smtClean="0">
                <a:solidFill>
                  <a:srgbClr val="5A6378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5A6378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42383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6AC36-F358-4712-A14A-076E7AC389F6}" type="datetimeFigureOut">
              <a:rPr lang="cs-CZ" smtClean="0">
                <a:solidFill>
                  <a:srgbClr val="5A6378">
                    <a:shade val="90000"/>
                  </a:srgbClr>
                </a:solidFill>
              </a:rPr>
              <a:pPr/>
              <a:t>16.10.2012</a:t>
            </a:fld>
            <a:endParaRPr lang="cs-CZ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2D944-EB7F-4BF4-92C2-0E093028A9F2}" type="slidenum">
              <a:rPr lang="cs-CZ" smtClean="0">
                <a:solidFill>
                  <a:srgbClr val="5A6378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5A6378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12684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6AC36-F358-4712-A14A-076E7AC389F6}" type="datetimeFigureOut">
              <a:rPr lang="cs-CZ" smtClean="0">
                <a:solidFill>
                  <a:srgbClr val="5A6378">
                    <a:shade val="90000"/>
                  </a:srgbClr>
                </a:solidFill>
              </a:rPr>
              <a:pPr/>
              <a:t>16.10.2012</a:t>
            </a:fld>
            <a:endParaRPr lang="cs-CZ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2D944-EB7F-4BF4-92C2-0E093028A9F2}" type="slidenum">
              <a:rPr lang="cs-CZ" smtClean="0">
                <a:solidFill>
                  <a:srgbClr val="5A6378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5A6378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4700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6AC36-F358-4712-A14A-076E7AC389F6}" type="datetimeFigureOut">
              <a:rPr lang="cs-CZ" smtClean="0">
                <a:solidFill>
                  <a:srgbClr val="5A6378">
                    <a:shade val="90000"/>
                  </a:srgbClr>
                </a:solidFill>
              </a:rPr>
              <a:pPr/>
              <a:t>16.10.2012</a:t>
            </a:fld>
            <a:endParaRPr lang="cs-CZ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2D944-EB7F-4BF4-92C2-0E093028A9F2}" type="slidenum">
              <a:rPr lang="cs-CZ" smtClean="0">
                <a:solidFill>
                  <a:srgbClr val="5A6378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5A6378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22852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6AC36-F358-4712-A14A-076E7AC389F6}" type="datetimeFigureOut">
              <a:rPr lang="cs-CZ" smtClean="0">
                <a:solidFill>
                  <a:srgbClr val="5A6378">
                    <a:shade val="90000"/>
                  </a:srgbClr>
                </a:solidFill>
              </a:rPr>
              <a:pPr/>
              <a:t>16.10.2012</a:t>
            </a:fld>
            <a:endParaRPr lang="cs-CZ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2D944-EB7F-4BF4-92C2-0E093028A9F2}" type="slidenum">
              <a:rPr lang="cs-CZ" smtClean="0">
                <a:solidFill>
                  <a:srgbClr val="5A6378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5A6378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29998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6AC36-F358-4712-A14A-076E7AC389F6}" type="datetimeFigureOut">
              <a:rPr lang="cs-CZ" smtClean="0">
                <a:solidFill>
                  <a:srgbClr val="5A6378">
                    <a:shade val="90000"/>
                  </a:srgbClr>
                </a:solidFill>
              </a:rPr>
              <a:pPr/>
              <a:t>16.10.2012</a:t>
            </a:fld>
            <a:endParaRPr lang="cs-CZ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0342D944-EB7F-4BF4-92C2-0E093028A9F2}" type="slidenum">
              <a:rPr lang="cs-CZ" smtClean="0">
                <a:solidFill>
                  <a:srgbClr val="5A6378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43906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6AC36-F358-4712-A14A-076E7AC389F6}" type="datetimeFigureOut">
              <a:rPr lang="cs-CZ" smtClean="0">
                <a:solidFill>
                  <a:srgbClr val="5A6378">
                    <a:shade val="90000"/>
                  </a:srgbClr>
                </a:solidFill>
              </a:rPr>
              <a:pPr/>
              <a:t>16.10.2012</a:t>
            </a:fld>
            <a:endParaRPr lang="cs-CZ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2D944-EB7F-4BF4-92C2-0E093028A9F2}" type="slidenum">
              <a:rPr lang="cs-CZ" smtClean="0">
                <a:solidFill>
                  <a:srgbClr val="5A6378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5A6378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92786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6AC36-F358-4712-A14A-076E7AC389F6}" type="datetimeFigureOut">
              <a:rPr lang="cs-CZ" smtClean="0">
                <a:solidFill>
                  <a:srgbClr val="5A6378">
                    <a:shade val="90000"/>
                  </a:srgbClr>
                </a:solidFill>
              </a:rPr>
              <a:pPr/>
              <a:t>16.10.2012</a:t>
            </a:fld>
            <a:endParaRPr lang="cs-CZ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2D944-EB7F-4BF4-92C2-0E093028A9F2}" type="slidenum">
              <a:rPr lang="cs-CZ" smtClean="0">
                <a:solidFill>
                  <a:srgbClr val="5A6378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5A6378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40958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38C6AC36-F358-4712-A14A-076E7AC389F6}" type="datetimeFigureOut">
              <a:rPr lang="cs-CZ" smtClean="0">
                <a:solidFill>
                  <a:srgbClr val="5A6378">
                    <a:shade val="90000"/>
                  </a:srgbClr>
                </a:solidFill>
              </a:rPr>
              <a:pPr/>
              <a:t>16.10.2012</a:t>
            </a:fld>
            <a:endParaRPr lang="cs-CZ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342D944-EB7F-4BF4-92C2-0E093028A9F2}" type="slidenum">
              <a:rPr lang="cs-CZ" smtClean="0">
                <a:solidFill>
                  <a:srgbClr val="5A6378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5A6378">
                  <a:shade val="90000"/>
                </a:srgbClr>
              </a:solidFill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57442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Učení a paměť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OPAKOVÁNÍ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22887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968552"/>
          </a:xfrm>
        </p:spPr>
        <p:txBody>
          <a:bodyPr numCol="2">
            <a:normAutofit fontScale="92500" lnSpcReduction="10000"/>
          </a:bodyPr>
          <a:lstStyle/>
          <a:p>
            <a:pPr fontAlgn="t"/>
            <a:r>
              <a:rPr lang="cs-CZ" dirty="0" smtClean="0"/>
              <a:t>Přetopená </a:t>
            </a:r>
            <a:r>
              <a:rPr lang="cs-CZ" dirty="0"/>
              <a:t>místnost</a:t>
            </a:r>
          </a:p>
          <a:p>
            <a:pPr fontAlgn="t"/>
            <a:r>
              <a:rPr lang="cs-CZ" dirty="0"/>
              <a:t>Přehledné poznámky</a:t>
            </a:r>
          </a:p>
          <a:p>
            <a:pPr fontAlgn="t"/>
            <a:r>
              <a:rPr lang="cs-CZ" dirty="0" smtClean="0"/>
              <a:t>Příliš </a:t>
            </a:r>
            <a:r>
              <a:rPr lang="cs-CZ" dirty="0"/>
              <a:t>velká večeře</a:t>
            </a:r>
          </a:p>
          <a:p>
            <a:pPr fontAlgn="t"/>
            <a:r>
              <a:rPr lang="cs-CZ" dirty="0" smtClean="0"/>
              <a:t>Talent na jazyky</a:t>
            </a:r>
          </a:p>
          <a:p>
            <a:pPr fontAlgn="t"/>
            <a:r>
              <a:rPr lang="cs-CZ" dirty="0"/>
              <a:t>Spolupráce se spolužáky</a:t>
            </a:r>
          </a:p>
          <a:p>
            <a:pPr fontAlgn="t"/>
            <a:r>
              <a:rPr lang="cs-CZ" dirty="0" smtClean="0"/>
              <a:t>Zábavné </a:t>
            </a:r>
            <a:r>
              <a:rPr lang="cs-CZ" dirty="0"/>
              <a:t>příklady</a:t>
            </a:r>
          </a:p>
          <a:p>
            <a:pPr fontAlgn="t"/>
            <a:r>
              <a:rPr lang="cs-CZ" dirty="0" smtClean="0"/>
              <a:t>Bolest </a:t>
            </a:r>
            <a:r>
              <a:rPr lang="cs-CZ" dirty="0"/>
              <a:t>hlavy</a:t>
            </a:r>
          </a:p>
          <a:p>
            <a:pPr fontAlgn="t"/>
            <a:r>
              <a:rPr lang="cs-CZ" dirty="0"/>
              <a:t>Lehké učivo</a:t>
            </a:r>
          </a:p>
          <a:p>
            <a:pPr fontAlgn="t"/>
            <a:r>
              <a:rPr lang="cs-CZ" dirty="0"/>
              <a:t>Strach ze špatné známky</a:t>
            </a:r>
          </a:p>
          <a:p>
            <a:pPr fontAlgn="t"/>
            <a:r>
              <a:rPr lang="cs-CZ" dirty="0" smtClean="0"/>
              <a:t>Adolescence</a:t>
            </a:r>
            <a:endParaRPr lang="cs-CZ" dirty="0"/>
          </a:p>
          <a:p>
            <a:pPr fontAlgn="t"/>
            <a:r>
              <a:rPr lang="cs-CZ" dirty="0" smtClean="0"/>
              <a:t>Příliš </a:t>
            </a:r>
            <a:r>
              <a:rPr lang="cs-CZ" dirty="0"/>
              <a:t>přísný učitel</a:t>
            </a:r>
          </a:p>
          <a:p>
            <a:pPr fontAlgn="t"/>
            <a:r>
              <a:rPr lang="cs-CZ" dirty="0" smtClean="0"/>
              <a:t>Špatná </a:t>
            </a:r>
            <a:r>
              <a:rPr lang="cs-CZ" dirty="0"/>
              <a:t>lampička</a:t>
            </a:r>
          </a:p>
          <a:p>
            <a:pPr fontAlgn="t"/>
            <a:r>
              <a:rPr lang="cs-CZ" dirty="0"/>
              <a:t>Dobrá představivost</a:t>
            </a:r>
          </a:p>
          <a:p>
            <a:pPr fontAlgn="t"/>
            <a:r>
              <a:rPr lang="cs-CZ" dirty="0"/>
              <a:t>Chuť se to naučit</a:t>
            </a:r>
          </a:p>
          <a:p>
            <a:pPr fontAlgn="t"/>
            <a:r>
              <a:rPr lang="cs-CZ" dirty="0" smtClean="0"/>
              <a:t>Zájem </a:t>
            </a:r>
            <a:r>
              <a:rPr lang="cs-CZ" dirty="0"/>
              <a:t>rodičů</a:t>
            </a:r>
          </a:p>
          <a:p>
            <a:pPr fontAlgn="t"/>
            <a:r>
              <a:rPr lang="cs-CZ" dirty="0" smtClean="0"/>
              <a:t>Špatné </a:t>
            </a:r>
            <a:r>
              <a:rPr lang="cs-CZ" dirty="0"/>
              <a:t>abstraktní myšlení</a:t>
            </a:r>
          </a:p>
          <a:p>
            <a:pPr fontAlgn="t"/>
            <a:r>
              <a:rPr lang="cs-CZ" dirty="0"/>
              <a:t>Nová kalkulačka</a:t>
            </a:r>
          </a:p>
          <a:p>
            <a:pPr fontAlgn="t"/>
            <a:r>
              <a:rPr lang="cs-CZ" dirty="0" smtClean="0"/>
              <a:t>Sluchová vada</a:t>
            </a:r>
          </a:p>
          <a:p>
            <a:pPr fontAlgn="t"/>
            <a:r>
              <a:rPr lang="cs-CZ" dirty="0" smtClean="0"/>
              <a:t>Nevolnost</a:t>
            </a:r>
            <a:endParaRPr lang="cs-CZ" dirty="0"/>
          </a:p>
          <a:p>
            <a:pPr fontAlgn="t"/>
            <a:r>
              <a:rPr lang="cs-CZ" dirty="0"/>
              <a:t>Oblíbený předmět</a:t>
            </a:r>
          </a:p>
          <a:p>
            <a:pPr fontAlgn="t"/>
            <a:r>
              <a:rPr lang="cs-CZ" dirty="0"/>
              <a:t>Nebýt zvyklý se učit</a:t>
            </a:r>
          </a:p>
          <a:p>
            <a:pPr fontAlgn="t"/>
            <a:r>
              <a:rPr lang="cs-CZ" dirty="0" smtClean="0"/>
              <a:t>Pozdní </a:t>
            </a:r>
            <a:r>
              <a:rPr lang="cs-CZ" dirty="0"/>
              <a:t>večer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755576" y="199154"/>
            <a:ext cx="7731893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t">
              <a:spcBef>
                <a:spcPct val="20000"/>
              </a:spcBef>
              <a:buClr>
                <a:srgbClr val="E66C7D"/>
              </a:buClr>
              <a:buSzPct val="95000"/>
            </a:pPr>
            <a:r>
              <a:rPr lang="cs-CZ" sz="2600" dirty="0">
                <a:solidFill>
                  <a:prstClr val="black"/>
                </a:solidFill>
              </a:rPr>
              <a:t>Rozdělte následující příklady vnějších a vnitřních podmínek:</a:t>
            </a:r>
          </a:p>
        </p:txBody>
      </p:sp>
    </p:spTree>
    <p:extLst>
      <p:ext uri="{BB962C8B-B14F-4D97-AF65-F5344CB8AC3E}">
        <p14:creationId xmlns:p14="http://schemas.microsoft.com/office/powerpoint/2010/main" val="3479332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991944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Rozdělte následující příklady vnějších a vnitřních podmínek:</a:t>
            </a:r>
          </a:p>
          <a:p>
            <a:pPr marL="0" indent="0">
              <a:buNone/>
            </a:pP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3405403"/>
              </p:ext>
            </p:extLst>
          </p:nvPr>
        </p:nvGraphicFramePr>
        <p:xfrm>
          <a:off x="539552" y="1268760"/>
          <a:ext cx="7992888" cy="5415589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3996444"/>
                <a:gridCol w="3996444"/>
              </a:tblGrid>
              <a:tr h="390579">
                <a:tc>
                  <a:txBody>
                    <a:bodyPr/>
                    <a:lstStyle/>
                    <a:p>
                      <a:pPr algn="l"/>
                      <a:r>
                        <a:rPr lang="cs-CZ" sz="2000" dirty="0" smtClean="0"/>
                        <a:t>Vnější podmínky učení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2000" dirty="0" smtClean="0"/>
                        <a:t>Vnitřní podmínky učení</a:t>
                      </a:r>
                      <a:endParaRPr lang="cs-CZ" sz="2000" b="1" dirty="0"/>
                    </a:p>
                  </a:txBody>
                  <a:tcPr/>
                </a:tc>
              </a:tr>
              <a:tr h="390579">
                <a:tc>
                  <a:txBody>
                    <a:bodyPr/>
                    <a:lstStyle/>
                    <a:p>
                      <a:pPr algn="l"/>
                      <a:r>
                        <a:rPr lang="cs-CZ" sz="2000" dirty="0" smtClean="0"/>
                        <a:t>Přetopená místnost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2000" dirty="0" smtClean="0"/>
                        <a:t>Příliš</a:t>
                      </a:r>
                      <a:r>
                        <a:rPr lang="cs-CZ" sz="2000" baseline="0" dirty="0" smtClean="0"/>
                        <a:t> velká večeře</a:t>
                      </a:r>
                      <a:endParaRPr lang="cs-CZ" sz="2000" dirty="0"/>
                    </a:p>
                  </a:txBody>
                  <a:tcPr/>
                </a:tc>
              </a:tr>
              <a:tr h="390579">
                <a:tc>
                  <a:txBody>
                    <a:bodyPr/>
                    <a:lstStyle/>
                    <a:p>
                      <a:pPr algn="l"/>
                      <a:r>
                        <a:rPr lang="cs-CZ" sz="2000" dirty="0" smtClean="0"/>
                        <a:t>Zájem rodičů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2000" dirty="0" smtClean="0"/>
                        <a:t>Talent na jazyky</a:t>
                      </a:r>
                      <a:endParaRPr lang="cs-CZ" sz="2000" dirty="0"/>
                    </a:p>
                  </a:txBody>
                  <a:tcPr/>
                </a:tc>
              </a:tr>
              <a:tr h="390579">
                <a:tc>
                  <a:txBody>
                    <a:bodyPr/>
                    <a:lstStyle/>
                    <a:p>
                      <a:pPr algn="l"/>
                      <a:r>
                        <a:rPr lang="cs-CZ" sz="2000" dirty="0" smtClean="0"/>
                        <a:t>Přehledné</a:t>
                      </a:r>
                      <a:r>
                        <a:rPr lang="cs-CZ" sz="2000" baseline="0" dirty="0" smtClean="0"/>
                        <a:t> poznámky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2000" dirty="0" smtClean="0"/>
                        <a:t>Bolest hlavy</a:t>
                      </a:r>
                      <a:endParaRPr lang="cs-CZ" sz="2000" dirty="0"/>
                    </a:p>
                  </a:txBody>
                  <a:tcPr/>
                </a:tc>
              </a:tr>
              <a:tr h="390579">
                <a:tc>
                  <a:txBody>
                    <a:bodyPr/>
                    <a:lstStyle/>
                    <a:p>
                      <a:pPr algn="l"/>
                      <a:r>
                        <a:rPr lang="cs-CZ" sz="2000" dirty="0" smtClean="0"/>
                        <a:t>Lehké</a:t>
                      </a:r>
                      <a:r>
                        <a:rPr lang="cs-CZ" sz="2000" baseline="0" dirty="0" smtClean="0"/>
                        <a:t> učivo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2000" dirty="0" smtClean="0"/>
                        <a:t>Chuť</a:t>
                      </a:r>
                      <a:r>
                        <a:rPr lang="cs-CZ" sz="2000" baseline="0" dirty="0" smtClean="0"/>
                        <a:t> se to naučit</a:t>
                      </a:r>
                      <a:endParaRPr lang="cs-CZ" sz="2000" dirty="0"/>
                    </a:p>
                  </a:txBody>
                  <a:tcPr/>
                </a:tc>
              </a:tr>
              <a:tr h="490627">
                <a:tc>
                  <a:txBody>
                    <a:bodyPr/>
                    <a:lstStyle/>
                    <a:p>
                      <a:pPr algn="l"/>
                      <a:r>
                        <a:rPr lang="cs-CZ" sz="2000" dirty="0" smtClean="0"/>
                        <a:t>Oblíbený předmět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2000" dirty="0" smtClean="0"/>
                        <a:t>Strach</a:t>
                      </a:r>
                      <a:r>
                        <a:rPr lang="cs-CZ" sz="2000" baseline="0" dirty="0" smtClean="0"/>
                        <a:t> ze špatné známky</a:t>
                      </a:r>
                      <a:endParaRPr lang="cs-CZ" sz="2000" dirty="0"/>
                    </a:p>
                  </a:txBody>
                  <a:tcPr/>
                </a:tc>
              </a:tr>
              <a:tr h="490627">
                <a:tc>
                  <a:txBody>
                    <a:bodyPr/>
                    <a:lstStyle/>
                    <a:p>
                      <a:pPr algn="l"/>
                      <a:r>
                        <a:rPr lang="cs-CZ" sz="2000" dirty="0" smtClean="0"/>
                        <a:t>Příliš</a:t>
                      </a:r>
                      <a:r>
                        <a:rPr lang="cs-CZ" sz="2000" baseline="0" dirty="0" smtClean="0"/>
                        <a:t> přísný učitel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2000" dirty="0" smtClean="0"/>
                        <a:t>Nebýt zvyklý</a:t>
                      </a:r>
                      <a:r>
                        <a:rPr lang="cs-CZ" sz="2000" baseline="0" dirty="0" smtClean="0"/>
                        <a:t> se učit</a:t>
                      </a:r>
                      <a:endParaRPr lang="cs-CZ" sz="2000" dirty="0"/>
                    </a:p>
                  </a:txBody>
                  <a:tcPr/>
                </a:tc>
              </a:tr>
              <a:tr h="490627">
                <a:tc>
                  <a:txBody>
                    <a:bodyPr/>
                    <a:lstStyle/>
                    <a:p>
                      <a:pPr algn="l"/>
                      <a:r>
                        <a:rPr lang="cs-CZ" sz="2000" dirty="0" smtClean="0"/>
                        <a:t>Špatná</a:t>
                      </a:r>
                      <a:r>
                        <a:rPr lang="cs-CZ" sz="2000" baseline="0" dirty="0" smtClean="0"/>
                        <a:t> lampička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2000" dirty="0" smtClean="0"/>
                        <a:t>Dobrá</a:t>
                      </a:r>
                      <a:r>
                        <a:rPr lang="cs-CZ" sz="2000" baseline="0" dirty="0" smtClean="0"/>
                        <a:t> představivost</a:t>
                      </a:r>
                      <a:endParaRPr lang="cs-CZ" sz="2000" dirty="0"/>
                    </a:p>
                  </a:txBody>
                  <a:tcPr/>
                </a:tc>
              </a:tr>
              <a:tr h="490627">
                <a:tc>
                  <a:txBody>
                    <a:bodyPr/>
                    <a:lstStyle/>
                    <a:p>
                      <a:pPr algn="l"/>
                      <a:r>
                        <a:rPr lang="cs-CZ" sz="2000" dirty="0" smtClean="0"/>
                        <a:t>Zábavné</a:t>
                      </a:r>
                      <a:r>
                        <a:rPr lang="cs-CZ" sz="2000" baseline="0" dirty="0" smtClean="0"/>
                        <a:t> příklady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2000" dirty="0" smtClean="0"/>
                        <a:t>Špatné abstraktní myšlení</a:t>
                      </a:r>
                      <a:endParaRPr lang="cs-CZ" sz="2000" dirty="0"/>
                    </a:p>
                  </a:txBody>
                  <a:tcPr/>
                </a:tc>
              </a:tr>
              <a:tr h="490627">
                <a:tc>
                  <a:txBody>
                    <a:bodyPr/>
                    <a:lstStyle/>
                    <a:p>
                      <a:pPr algn="l"/>
                      <a:r>
                        <a:rPr lang="cs-CZ" sz="2000" dirty="0" smtClean="0"/>
                        <a:t>Nová kalkulačka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2000" dirty="0" smtClean="0"/>
                        <a:t>Sluchová</a:t>
                      </a:r>
                      <a:r>
                        <a:rPr lang="cs-CZ" sz="2000" baseline="0" dirty="0" smtClean="0"/>
                        <a:t> vada</a:t>
                      </a:r>
                      <a:endParaRPr lang="cs-CZ" sz="2000" dirty="0"/>
                    </a:p>
                  </a:txBody>
                  <a:tcPr/>
                </a:tc>
              </a:tr>
              <a:tr h="490627">
                <a:tc>
                  <a:txBody>
                    <a:bodyPr/>
                    <a:lstStyle/>
                    <a:p>
                      <a:pPr algn="l"/>
                      <a:r>
                        <a:rPr lang="cs-CZ" sz="2000" dirty="0" smtClean="0"/>
                        <a:t>Spolupráce</a:t>
                      </a:r>
                      <a:r>
                        <a:rPr lang="cs-CZ" sz="2000" baseline="0" dirty="0" smtClean="0"/>
                        <a:t> se spolužáky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2000" dirty="0" smtClean="0"/>
                        <a:t>Nevolnost</a:t>
                      </a:r>
                      <a:endParaRPr lang="cs-CZ" sz="2000" dirty="0"/>
                    </a:p>
                  </a:txBody>
                  <a:tcPr/>
                </a:tc>
              </a:tr>
              <a:tr h="490627">
                <a:tc>
                  <a:txBody>
                    <a:bodyPr/>
                    <a:lstStyle/>
                    <a:p>
                      <a:pPr algn="l"/>
                      <a:r>
                        <a:rPr lang="cs-CZ" sz="2000" dirty="0" smtClean="0"/>
                        <a:t>Pozdní večer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2000" dirty="0" smtClean="0"/>
                        <a:t>Adolescence</a:t>
                      </a:r>
                      <a:endParaRPr lang="cs-CZ" sz="20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72287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908720"/>
            <a:ext cx="8661648" cy="5415880"/>
          </a:xfrm>
        </p:spPr>
        <p:txBody>
          <a:bodyPr numCol="2">
            <a:normAutofit fontScale="92500"/>
          </a:bodyPr>
          <a:lstStyle/>
          <a:p>
            <a:pPr marL="0" indent="0">
              <a:lnSpc>
                <a:spcPct val="200000"/>
              </a:lnSpc>
              <a:buNone/>
            </a:pPr>
            <a:r>
              <a:rPr lang="cs-CZ" sz="2800" dirty="0"/>
              <a:t>Vnější faktory učení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cs-CZ" sz="2800" dirty="0" smtClean="0"/>
              <a:t>Senzomotorické učení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cs-CZ" sz="2800" dirty="0" smtClean="0"/>
              <a:t>Podmiňování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cs-CZ" sz="2800" dirty="0" smtClean="0"/>
              <a:t>Sociální učení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cs-CZ" sz="2800" dirty="0" smtClean="0"/>
              <a:t>Identifikace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cs-CZ" sz="2800" dirty="0" smtClean="0"/>
              <a:t>Efektivní učení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cs-CZ" sz="2800" dirty="0" smtClean="0"/>
              <a:t>Paměť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cs-CZ" sz="2800" dirty="0" smtClean="0"/>
              <a:t>Senzorická paměť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cs-CZ" sz="2800" dirty="0" smtClean="0"/>
              <a:t>Kolektivní paměť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cs-CZ" sz="2800" dirty="0" smtClean="0"/>
              <a:t>Zapomínání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cs-CZ" sz="2800" dirty="0" smtClean="0"/>
              <a:t>Křivka zapomínání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15416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Pojmy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Vysvětlete spolužákům následující pojmy. Podtržená slova nesmíte ve své definici použít. </a:t>
            </a:r>
          </a:p>
          <a:p>
            <a:r>
              <a:rPr lang="cs-CZ" dirty="0" smtClean="0"/>
              <a:t>Po 30 s se objeví definice pojmu.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65501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539552" y="2276872"/>
            <a:ext cx="8229600" cy="1143000"/>
          </a:xfrm>
        </p:spPr>
        <p:txBody>
          <a:bodyPr/>
          <a:lstStyle/>
          <a:p>
            <a:pPr algn="ctr"/>
            <a:r>
              <a:rPr lang="cs-CZ" u="sng" dirty="0" smtClean="0"/>
              <a:t>paměť</a:t>
            </a:r>
            <a:endParaRPr lang="cs-CZ" u="sng" dirty="0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4005064"/>
            <a:ext cx="8229600" cy="2319536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Schopnost </a:t>
            </a:r>
            <a:r>
              <a:rPr lang="cs-CZ" dirty="0"/>
              <a:t>uchovat si pro pozdější použití nějakou získanou informaci</a:t>
            </a:r>
            <a:r>
              <a:rPr lang="cs-CZ" dirty="0" smtClean="0"/>
              <a:t>.</a:t>
            </a:r>
            <a:r>
              <a:rPr lang="cs-CZ" dirty="0"/>
              <a:t> </a:t>
            </a:r>
            <a:r>
              <a:rPr lang="cs-CZ" sz="1600" dirty="0"/>
              <a:t>(</a:t>
            </a:r>
            <a:r>
              <a:rPr lang="cs-CZ" sz="1600" dirty="0" err="1"/>
              <a:t>Denglerová</a:t>
            </a:r>
            <a:r>
              <a:rPr lang="cs-CZ" sz="1600" dirty="0"/>
              <a:t>, </a:t>
            </a:r>
            <a:r>
              <a:rPr lang="cs-CZ" sz="1600" dirty="0" smtClean="0"/>
              <a:t>2009)</a:t>
            </a: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316018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539552" y="2276872"/>
            <a:ext cx="8229600" cy="1143000"/>
          </a:xfrm>
        </p:spPr>
        <p:txBody>
          <a:bodyPr/>
          <a:lstStyle/>
          <a:p>
            <a:pPr algn="ctr"/>
            <a:r>
              <a:rPr lang="cs-CZ" u="sng" dirty="0" smtClean="0"/>
              <a:t>sociální</a:t>
            </a:r>
            <a:r>
              <a:rPr lang="cs-CZ" dirty="0" smtClean="0"/>
              <a:t> učení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4005064"/>
            <a:ext cx="8229600" cy="2319536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Druh učení jedince, který probíhá neustále v kontaktu s druhými lidmi. Jedinec si osvojuje vzorce chování v určitých situacích. </a:t>
            </a:r>
          </a:p>
          <a:p>
            <a:pPr marL="0" indent="0">
              <a:buNone/>
            </a:pPr>
            <a:r>
              <a:rPr lang="cs-CZ" dirty="0" smtClean="0"/>
              <a:t>Má tři formy: nápodoba, posilování a identifikace.</a:t>
            </a:r>
          </a:p>
        </p:txBody>
      </p:sp>
    </p:spTree>
    <p:extLst>
      <p:ext uri="{BB962C8B-B14F-4D97-AF65-F5344CB8AC3E}">
        <p14:creationId xmlns:p14="http://schemas.microsoft.com/office/powerpoint/2010/main" val="316018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539552" y="2276872"/>
            <a:ext cx="8229600" cy="1143000"/>
          </a:xfrm>
        </p:spPr>
        <p:txBody>
          <a:bodyPr/>
          <a:lstStyle/>
          <a:p>
            <a:pPr algn="ctr"/>
            <a:r>
              <a:rPr lang="cs-CZ" u="sng" dirty="0" smtClean="0"/>
              <a:t>zapomínání</a:t>
            </a:r>
            <a:endParaRPr lang="cs-CZ" u="sng" dirty="0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4005064"/>
            <a:ext cx="8229600" cy="2319536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Mizení mozkových stop a vyhasínání dočasných spojů.  Je to proces ztrácení zřetelnosti, přesnosti a spolehlivosti zapamatovaného. </a:t>
            </a:r>
            <a:r>
              <a:rPr lang="cs-CZ" sz="1600" dirty="0">
                <a:solidFill>
                  <a:prstClr val="black"/>
                </a:solidFill>
              </a:rPr>
              <a:t>(Hartl, </a:t>
            </a:r>
            <a:r>
              <a:rPr lang="cs-CZ" sz="1600" dirty="0" smtClean="0">
                <a:solidFill>
                  <a:prstClr val="black"/>
                </a:solidFill>
              </a:rPr>
              <a:t>2000)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6018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539552" y="2276872"/>
            <a:ext cx="8229600" cy="1143000"/>
          </a:xfrm>
        </p:spPr>
        <p:txBody>
          <a:bodyPr/>
          <a:lstStyle/>
          <a:p>
            <a:pPr algn="ctr"/>
            <a:r>
              <a:rPr lang="cs-CZ" u="sng" dirty="0" smtClean="0"/>
              <a:t>senzomotorické</a:t>
            </a:r>
            <a:r>
              <a:rPr lang="cs-CZ" dirty="0" smtClean="0"/>
              <a:t> učení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4005064"/>
            <a:ext cx="8229600" cy="2319536"/>
          </a:xfrm>
        </p:spPr>
        <p:txBody>
          <a:bodyPr/>
          <a:lstStyle/>
          <a:p>
            <a:pPr marL="0" indent="0">
              <a:buNone/>
            </a:pPr>
            <a:r>
              <a:rPr lang="cs-CZ" dirty="0"/>
              <a:t>D</a:t>
            </a:r>
            <a:r>
              <a:rPr lang="cs-CZ" dirty="0" smtClean="0"/>
              <a:t>ruh lidského učení, kdy se jedinec učí pohybovým návykům. Je nutné vzájemně koordinovat (sjednotit) pohyby. Výsledkem jsou pohybové dovednosti, např. zavazování tkaniček, chůze, pletení apod.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128606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539552" y="2276872"/>
            <a:ext cx="8229600" cy="1143000"/>
          </a:xfrm>
        </p:spPr>
        <p:txBody>
          <a:bodyPr/>
          <a:lstStyle/>
          <a:p>
            <a:pPr algn="ctr"/>
            <a:r>
              <a:rPr lang="cs-CZ" u="sng" dirty="0" smtClean="0"/>
              <a:t>kolektivní</a:t>
            </a:r>
            <a:r>
              <a:rPr lang="cs-CZ" dirty="0" smtClean="0"/>
              <a:t> paměť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4005064"/>
            <a:ext cx="8229600" cy="2319536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Sdílené představy o dějinách a vlastnostech národa či určité skupiny lidí.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6018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539552" y="2276872"/>
            <a:ext cx="8229600" cy="1143000"/>
          </a:xfrm>
        </p:spPr>
        <p:txBody>
          <a:bodyPr/>
          <a:lstStyle/>
          <a:p>
            <a:pPr algn="ctr"/>
            <a:r>
              <a:rPr lang="cs-CZ" u="sng" dirty="0" smtClean="0"/>
              <a:t>efektivní</a:t>
            </a:r>
            <a:r>
              <a:rPr lang="cs-CZ" dirty="0" smtClean="0"/>
              <a:t> učení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4005064"/>
            <a:ext cx="8229600" cy="2319536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cs-CZ" dirty="0" smtClean="0"/>
              <a:t>Soubor </a:t>
            </a:r>
            <a:r>
              <a:rPr lang="cs-CZ" dirty="0"/>
              <a:t>postupů a doporučení přispívající k úspěšnému </a:t>
            </a:r>
            <a:r>
              <a:rPr lang="cs-CZ" dirty="0" smtClean="0"/>
              <a:t>učení.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6018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539552" y="2276872"/>
            <a:ext cx="8229600" cy="1143000"/>
          </a:xfrm>
        </p:spPr>
        <p:txBody>
          <a:bodyPr/>
          <a:lstStyle/>
          <a:p>
            <a:pPr algn="ctr"/>
            <a:r>
              <a:rPr lang="cs-CZ" u="sng" dirty="0" smtClean="0"/>
              <a:t>identifikace</a:t>
            </a:r>
            <a:endParaRPr lang="cs-CZ" u="sng" dirty="0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4005064"/>
            <a:ext cx="8229600" cy="2319536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Jedna z forem sociálního učení. Funguje na principu nápodoby, kdy se jedinec snaží co nejvíce připodobnit, ztotožnit se s napodobovanou osobou – rodičem, kamarádem, idolem. </a:t>
            </a:r>
          </a:p>
        </p:txBody>
      </p:sp>
    </p:spTree>
    <p:extLst>
      <p:ext uri="{BB962C8B-B14F-4D97-AF65-F5344CB8AC3E}">
        <p14:creationId xmlns:p14="http://schemas.microsoft.com/office/powerpoint/2010/main" val="2774077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539552" y="2276872"/>
            <a:ext cx="8229600" cy="1143000"/>
          </a:xfrm>
        </p:spPr>
        <p:txBody>
          <a:bodyPr/>
          <a:lstStyle/>
          <a:p>
            <a:pPr algn="ctr"/>
            <a:r>
              <a:rPr lang="cs-CZ" u="sng" dirty="0" smtClean="0"/>
              <a:t>podmiňování</a:t>
            </a:r>
            <a:endParaRPr lang="cs-CZ" u="sng" dirty="0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4005064"/>
            <a:ext cx="8229600" cy="2319536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Jedna z nejjednodušších forem učení, kdy si jedinec vštěpuje určité návyky. Tuto formu dobře popsal Ivan Petrovič Pavlov po svém pokusu se slinícími psy.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6018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539552" y="2276872"/>
            <a:ext cx="8229600" cy="1143000"/>
          </a:xfrm>
        </p:spPr>
        <p:txBody>
          <a:bodyPr/>
          <a:lstStyle/>
          <a:p>
            <a:pPr algn="ctr"/>
            <a:r>
              <a:rPr lang="cs-CZ" u="sng" dirty="0" smtClean="0"/>
              <a:t>senzorická</a:t>
            </a:r>
            <a:r>
              <a:rPr lang="cs-CZ" dirty="0" smtClean="0"/>
              <a:t> paměť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4005064"/>
            <a:ext cx="8229600" cy="2319536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Zvláštní typ krátkodobé paměti, která uchovává informace získané smysly. Trvá pouze zlomky sekundy.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6018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539552" y="2276872"/>
            <a:ext cx="8229600" cy="1143000"/>
          </a:xfrm>
        </p:spPr>
        <p:txBody>
          <a:bodyPr/>
          <a:lstStyle/>
          <a:p>
            <a:pPr algn="ctr"/>
            <a:r>
              <a:rPr lang="cs-CZ" u="sng" dirty="0" smtClean="0"/>
              <a:t>vnější faktory </a:t>
            </a:r>
            <a:r>
              <a:rPr lang="cs-CZ" dirty="0" smtClean="0"/>
              <a:t>učení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4005064"/>
            <a:ext cx="8229600" cy="2319536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Podmínky lidského učení, které se týkají prostředí jedince – fyzické prostředí, sociální, rodinné. Zahrnuje i pomůcky, osvojovanou látku nebo postupy učení.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6018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539552" y="2276872"/>
            <a:ext cx="8229600" cy="1143000"/>
          </a:xfrm>
        </p:spPr>
        <p:txBody>
          <a:bodyPr/>
          <a:lstStyle/>
          <a:p>
            <a:pPr algn="ctr"/>
            <a:r>
              <a:rPr lang="cs-CZ" u="sng" dirty="0" smtClean="0"/>
              <a:t>křivka zapomínání</a:t>
            </a:r>
            <a:endParaRPr lang="cs-CZ" u="sng" dirty="0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4005064"/>
            <a:ext cx="8229600" cy="2319536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Tzv. </a:t>
            </a:r>
            <a:r>
              <a:rPr lang="cs-CZ" dirty="0" err="1" smtClean="0"/>
              <a:t>Ebbinghausova</a:t>
            </a:r>
            <a:r>
              <a:rPr lang="cs-CZ" dirty="0" smtClean="0"/>
              <a:t>; znázorňuje množství dat, které je lidská paměť schopna uchovat po uplynulou </a:t>
            </a:r>
            <a:r>
              <a:rPr lang="cs-CZ" dirty="0" err="1" smtClean="0"/>
              <a:t>obu</a:t>
            </a:r>
            <a:r>
              <a:rPr lang="cs-CZ" dirty="0" smtClean="0"/>
              <a:t>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6018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text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Konec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05642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908720"/>
            <a:ext cx="8661648" cy="5415880"/>
          </a:xfrm>
        </p:spPr>
        <p:txBody>
          <a:bodyPr numCol="2">
            <a:normAutofit fontScale="92500"/>
          </a:bodyPr>
          <a:lstStyle/>
          <a:p>
            <a:pPr marL="0" indent="0">
              <a:lnSpc>
                <a:spcPct val="200000"/>
              </a:lnSpc>
              <a:buNone/>
            </a:pPr>
            <a:r>
              <a:rPr lang="cs-CZ" sz="2800" dirty="0" smtClean="0"/>
              <a:t>Senzomotorické učení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cs-CZ" sz="2800" dirty="0" smtClean="0"/>
              <a:t>Podmiňování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cs-CZ" sz="2800" dirty="0" smtClean="0"/>
              <a:t>Efektivní učení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cs-CZ" sz="2800" dirty="0" smtClean="0"/>
              <a:t>Sociální učení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cs-CZ" sz="2800" dirty="0" smtClean="0"/>
              <a:t>Identifikace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cs-CZ" sz="2800" dirty="0" smtClean="0"/>
              <a:t>Vnější faktory učení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cs-CZ" sz="2800" dirty="0" smtClean="0"/>
              <a:t>Paměť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cs-CZ" sz="2800" dirty="0" smtClean="0"/>
              <a:t>Senzorická paměť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cs-CZ" sz="2800" dirty="0" smtClean="0"/>
              <a:t>Kolektivní paměť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cs-CZ" sz="2800" dirty="0" smtClean="0"/>
              <a:t>Zapomínání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cs-CZ" sz="2800" dirty="0" smtClean="0"/>
              <a:t>Křivka zapomínání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01437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600" dirty="0"/>
              <a:t>DENGLEROVÁ, Denisa. </a:t>
            </a:r>
            <a:r>
              <a:rPr lang="cs-CZ" sz="1600" i="1" dirty="0"/>
              <a:t>Společenské vědy pro střední školy</a:t>
            </a:r>
            <a:r>
              <a:rPr lang="cs-CZ" sz="1600" dirty="0"/>
              <a:t>. Vyd. 1. Brno: </a:t>
            </a:r>
            <a:r>
              <a:rPr lang="cs-CZ" sz="1600" dirty="0" err="1"/>
              <a:t>Didaktis</a:t>
            </a:r>
            <a:r>
              <a:rPr lang="cs-CZ" sz="1600" dirty="0"/>
              <a:t>, c2009, 83 s. ISBN 978-807-3581-442.</a:t>
            </a:r>
          </a:p>
          <a:p>
            <a:r>
              <a:rPr lang="cs-CZ" sz="1600" dirty="0"/>
              <a:t>DENGLEROVÁ, Denisa a Jan DVOŘÁK. </a:t>
            </a:r>
            <a:r>
              <a:rPr lang="cs-CZ" sz="1600" i="1" dirty="0"/>
              <a:t>Společenské vědy pro 1. ročník středních škol</a:t>
            </a:r>
            <a:r>
              <a:rPr lang="cs-CZ" sz="1600" dirty="0"/>
              <a:t>. Vyd. 1. Brno: </a:t>
            </a:r>
            <a:r>
              <a:rPr lang="cs-CZ" sz="1600" dirty="0" err="1"/>
              <a:t>Didaktis</a:t>
            </a:r>
            <a:r>
              <a:rPr lang="cs-CZ" sz="1600" dirty="0"/>
              <a:t>, c2009, 3 sv. ISBN 978-80-7358-146-6. </a:t>
            </a:r>
            <a:endParaRPr lang="cs-CZ" sz="1600" dirty="0" smtClean="0"/>
          </a:p>
          <a:p>
            <a:r>
              <a:rPr lang="cs-CZ" sz="1600" dirty="0"/>
              <a:t>HARTL, Pavel a Helena HARTLOVÁ. </a:t>
            </a:r>
            <a:r>
              <a:rPr lang="cs-CZ" sz="1600" i="1" dirty="0"/>
              <a:t>Psychologický slovník</a:t>
            </a:r>
            <a:r>
              <a:rPr lang="cs-CZ" sz="1600" dirty="0"/>
              <a:t>. Vyd. 1. Praha: Portál, 2000, 774 s. ISBN 80-717-8303-X.</a:t>
            </a:r>
          </a:p>
          <a:p>
            <a:endParaRPr lang="cs-CZ" sz="2800" dirty="0"/>
          </a:p>
          <a:p>
            <a:pPr marL="0" indent="0">
              <a:buNone/>
            </a:pP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076719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Modul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62</TotalTime>
  <Words>861</Words>
  <Application>Microsoft Office PowerPoint</Application>
  <PresentationFormat>Předvádění na obrazovce (4:3)</PresentationFormat>
  <Paragraphs>129</Paragraphs>
  <Slides>19</Slides>
  <Notes>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0" baseType="lpstr">
      <vt:lpstr>Tok</vt:lpstr>
      <vt:lpstr>Učení a paměť</vt:lpstr>
      <vt:lpstr>Prezentace aplikace PowerPoint</vt:lpstr>
      <vt:lpstr>Prezentace aplikace PowerPoint</vt:lpstr>
      <vt:lpstr>Prezentace aplikace PowerPoint</vt:lpstr>
      <vt:lpstr>Pojmy</vt:lpstr>
      <vt:lpstr>paměť</vt:lpstr>
      <vt:lpstr>sociální učení</vt:lpstr>
      <vt:lpstr>zapomínání</vt:lpstr>
      <vt:lpstr>senzomotorické učení</vt:lpstr>
      <vt:lpstr>kolektivní paměť</vt:lpstr>
      <vt:lpstr>efektivní učení</vt:lpstr>
      <vt:lpstr>identifikace</vt:lpstr>
      <vt:lpstr>podmiňování</vt:lpstr>
      <vt:lpstr>senzorická paměť</vt:lpstr>
      <vt:lpstr>vnější faktory učení</vt:lpstr>
      <vt:lpstr>křivka zapomínání</vt:lpstr>
      <vt:lpstr>Prezentace aplikace PowerPoint</vt:lpstr>
      <vt:lpstr>Prezentace aplikace PowerPoint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Učení a paměť</dc:title>
  <dc:creator>jarca</dc:creator>
  <cp:lastModifiedBy>Jarca</cp:lastModifiedBy>
  <cp:revision>11</cp:revision>
  <dcterms:created xsi:type="dcterms:W3CDTF">2012-10-09T20:15:14Z</dcterms:created>
  <dcterms:modified xsi:type="dcterms:W3CDTF">2012-10-16T18:54:18Z</dcterms:modified>
</cp:coreProperties>
</file>