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5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410F31-245B-4911-B1FE-B340945EB40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8DFCB69A-938E-449B-992B-2F370ADBF810}">
      <dgm:prSet phldrT="[Text]"/>
      <dgm:spPr>
        <a:solidFill>
          <a:srgbClr val="FF0000"/>
        </a:solidFill>
      </dgm:spPr>
      <dgm:t>
        <a:bodyPr/>
        <a:lstStyle/>
        <a:p>
          <a:r>
            <a:rPr lang="cs-CZ" dirty="0" smtClean="0"/>
            <a:t>Ultra</a:t>
          </a:r>
        </a:p>
        <a:p>
          <a:r>
            <a:rPr lang="cs-CZ" dirty="0" smtClean="0"/>
            <a:t>levice</a:t>
          </a:r>
          <a:endParaRPr lang="cs-CZ" dirty="0"/>
        </a:p>
      </dgm:t>
    </dgm:pt>
    <dgm:pt modelId="{3B6FD603-5FCA-4E13-B1E2-A2E34E300C01}" type="parTrans" cxnId="{9A708F2B-BCD7-4A51-A2A9-31D519104099}">
      <dgm:prSet/>
      <dgm:spPr/>
      <dgm:t>
        <a:bodyPr/>
        <a:lstStyle/>
        <a:p>
          <a:endParaRPr lang="cs-CZ"/>
        </a:p>
      </dgm:t>
    </dgm:pt>
    <dgm:pt modelId="{91EC5736-2B6E-4BE8-9290-A1454A5DBB2B}" type="sibTrans" cxnId="{9A708F2B-BCD7-4A51-A2A9-31D519104099}">
      <dgm:prSet/>
      <dgm:spPr/>
      <dgm:t>
        <a:bodyPr/>
        <a:lstStyle/>
        <a:p>
          <a:endParaRPr lang="cs-CZ"/>
        </a:p>
      </dgm:t>
    </dgm:pt>
    <dgm:pt modelId="{BDD5859C-986A-4034-9ABB-327F7B861C7D}">
      <dgm:prSet phldrT="[Text]"/>
      <dgm:spPr>
        <a:solidFill>
          <a:srgbClr val="0070C0"/>
        </a:solidFill>
      </dgm:spPr>
      <dgm:t>
        <a:bodyPr/>
        <a:lstStyle/>
        <a:p>
          <a:r>
            <a:rPr lang="cs-CZ" dirty="0" smtClean="0"/>
            <a:t>pravice</a:t>
          </a:r>
          <a:endParaRPr lang="cs-CZ" dirty="0"/>
        </a:p>
      </dgm:t>
    </dgm:pt>
    <dgm:pt modelId="{010CBF61-6AC9-41E7-9405-F521195B6349}" type="parTrans" cxnId="{C6AAD61B-1581-4822-8077-FF1B3FE74A5F}">
      <dgm:prSet/>
      <dgm:spPr/>
      <dgm:t>
        <a:bodyPr/>
        <a:lstStyle/>
        <a:p>
          <a:endParaRPr lang="cs-CZ"/>
        </a:p>
      </dgm:t>
    </dgm:pt>
    <dgm:pt modelId="{A5373945-01D1-4DA0-857E-975F1258BC14}" type="sibTrans" cxnId="{C6AAD61B-1581-4822-8077-FF1B3FE74A5F}">
      <dgm:prSet/>
      <dgm:spPr/>
      <dgm:t>
        <a:bodyPr/>
        <a:lstStyle/>
        <a:p>
          <a:endParaRPr lang="cs-CZ"/>
        </a:p>
      </dgm:t>
    </dgm:pt>
    <dgm:pt modelId="{24E34E4D-AC05-4590-8450-CF63479AA9FC}">
      <dgm:prSet/>
      <dgm:spPr>
        <a:solidFill>
          <a:srgbClr val="FFC000"/>
        </a:solidFill>
      </dgm:spPr>
      <dgm:t>
        <a:bodyPr/>
        <a:lstStyle/>
        <a:p>
          <a:r>
            <a:rPr lang="cs-CZ" dirty="0" smtClean="0"/>
            <a:t>střed</a:t>
          </a:r>
          <a:endParaRPr lang="cs-CZ" dirty="0"/>
        </a:p>
      </dgm:t>
    </dgm:pt>
    <dgm:pt modelId="{2378ECCF-6E79-43BA-9B6A-7432267FD53F}" type="parTrans" cxnId="{A3B39459-BDA7-4256-86BF-4427D8B5BC12}">
      <dgm:prSet/>
      <dgm:spPr/>
      <dgm:t>
        <a:bodyPr/>
        <a:lstStyle/>
        <a:p>
          <a:endParaRPr lang="cs-CZ"/>
        </a:p>
      </dgm:t>
    </dgm:pt>
    <dgm:pt modelId="{EC0E2B68-98AE-43DA-9FCA-73C116032B42}" type="sibTrans" cxnId="{A3B39459-BDA7-4256-86BF-4427D8B5BC12}">
      <dgm:prSet/>
      <dgm:spPr/>
      <dgm:t>
        <a:bodyPr/>
        <a:lstStyle/>
        <a:p>
          <a:endParaRPr lang="cs-CZ"/>
        </a:p>
      </dgm:t>
    </dgm:pt>
    <dgm:pt modelId="{87433BC1-05A1-4F51-A602-FFB0BE3ACC53}">
      <dgm:prSet/>
      <dgm:spPr/>
      <dgm:t>
        <a:bodyPr/>
        <a:lstStyle/>
        <a:p>
          <a:r>
            <a:rPr lang="cs-CZ" dirty="0" smtClean="0"/>
            <a:t>levice</a:t>
          </a:r>
          <a:endParaRPr lang="cs-CZ" dirty="0"/>
        </a:p>
      </dgm:t>
    </dgm:pt>
    <dgm:pt modelId="{1E79BC66-0E30-4B02-8A2D-6E1DDC352697}" type="parTrans" cxnId="{91EE1F19-C9A3-495E-8DFE-225D3D76E15A}">
      <dgm:prSet/>
      <dgm:spPr/>
      <dgm:t>
        <a:bodyPr/>
        <a:lstStyle/>
        <a:p>
          <a:endParaRPr lang="cs-CZ"/>
        </a:p>
      </dgm:t>
    </dgm:pt>
    <dgm:pt modelId="{8E039AFD-3651-444F-8D29-22744F92C16E}" type="sibTrans" cxnId="{91EE1F19-C9A3-495E-8DFE-225D3D76E15A}">
      <dgm:prSet/>
      <dgm:spPr/>
      <dgm:t>
        <a:bodyPr/>
        <a:lstStyle/>
        <a:p>
          <a:endParaRPr lang="cs-CZ"/>
        </a:p>
      </dgm:t>
    </dgm:pt>
    <dgm:pt modelId="{A601102E-AC45-4DE4-BC8D-061F854D3EBA}">
      <dgm:prSet/>
      <dgm:spPr>
        <a:solidFill>
          <a:schemeClr val="tx1"/>
        </a:solidFill>
      </dgm:spPr>
      <dgm:t>
        <a:bodyPr/>
        <a:lstStyle/>
        <a:p>
          <a:r>
            <a:rPr lang="cs-CZ" dirty="0" smtClean="0"/>
            <a:t>ultra</a:t>
          </a:r>
        </a:p>
        <a:p>
          <a:r>
            <a:rPr lang="cs-CZ" dirty="0" smtClean="0"/>
            <a:t>pravice</a:t>
          </a:r>
        </a:p>
      </dgm:t>
    </dgm:pt>
    <dgm:pt modelId="{6CD87235-6179-48E7-96D3-68BBF51A2460}" type="sibTrans" cxnId="{1643906C-7271-47CB-A86F-262EBA8B928A}">
      <dgm:prSet/>
      <dgm:spPr/>
      <dgm:t>
        <a:bodyPr/>
        <a:lstStyle/>
        <a:p>
          <a:endParaRPr lang="cs-CZ"/>
        </a:p>
      </dgm:t>
    </dgm:pt>
    <dgm:pt modelId="{43468618-B01A-4E6B-A544-3DF06843FBE4}" type="parTrans" cxnId="{1643906C-7271-47CB-A86F-262EBA8B928A}">
      <dgm:prSet/>
      <dgm:spPr/>
      <dgm:t>
        <a:bodyPr/>
        <a:lstStyle/>
        <a:p>
          <a:endParaRPr lang="cs-CZ"/>
        </a:p>
      </dgm:t>
    </dgm:pt>
    <dgm:pt modelId="{A94701F4-ADCF-4AB1-ABC0-89E98A59FC4E}" type="pres">
      <dgm:prSet presAssocID="{80410F31-245B-4911-B1FE-B340945EB408}" presName="Name0" presStyleCnt="0">
        <dgm:presLayoutVars>
          <dgm:dir/>
          <dgm:resizeHandles val="exact"/>
        </dgm:presLayoutVars>
      </dgm:prSet>
      <dgm:spPr/>
    </dgm:pt>
    <dgm:pt modelId="{89E459FF-F83D-46A8-8333-D76A1D3D6714}" type="pres">
      <dgm:prSet presAssocID="{8DFCB69A-938E-449B-992B-2F370ADBF810}" presName="node" presStyleLbl="node1" presStyleIdx="0" presStyleCnt="5" custScaleX="100669" custScaleY="987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3FFE1F-A643-4FAF-B853-D6D71B545CCD}" type="pres">
      <dgm:prSet presAssocID="{91EC5736-2B6E-4BE8-9290-A1454A5DBB2B}" presName="sibTrans" presStyleLbl="sibTrans2D1" presStyleIdx="0" presStyleCnt="4" custScaleX="245192" custLinFactNeighborX="38231" custLinFactNeighborY="-2712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DE4FB2D5-3438-4144-A0D6-A9B60CB43FA5}" type="pres">
      <dgm:prSet presAssocID="{91EC5736-2B6E-4BE8-9290-A1454A5DBB2B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6C0CF93A-0017-4FA5-8F16-F60484840FCC}" type="pres">
      <dgm:prSet presAssocID="{87433BC1-05A1-4F51-A602-FFB0BE3ACC5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E83792-5AE2-4690-A27A-48D33659C505}" type="pres">
      <dgm:prSet presAssocID="{8E039AFD-3651-444F-8D29-22744F92C16E}" presName="sibTrans" presStyleLbl="sibTrans2D1" presStyleIdx="1" presStyleCnt="4" custScaleX="245192" custLinFactNeighborX="22747" custLinFactNeighborY="-2712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178CE752-DEC7-4269-B74D-A63C9937BA96}" type="pres">
      <dgm:prSet presAssocID="{8E039AFD-3651-444F-8D29-22744F92C16E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BD90DA93-DDB2-4344-9EB4-D0B7F1F51314}" type="pres">
      <dgm:prSet presAssocID="{24E34E4D-AC05-4590-8450-CF63479AA9F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27D030-D011-4CC8-BD55-13C94DA7E612}" type="pres">
      <dgm:prSet presAssocID="{EC0E2B68-98AE-43DA-9FCA-73C116032B42}" presName="sibTrans" presStyleLbl="sibTrans2D1" presStyleIdx="2" presStyleCnt="4" custScaleX="245192" custLinFactNeighborX="33059" custLinFactNeighborY="-2712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B3E5B020-4BFB-4935-ACF5-4CB0CFE841E6}" type="pres">
      <dgm:prSet presAssocID="{EC0E2B68-98AE-43DA-9FCA-73C116032B42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5ED3EBC1-E203-487B-A78A-4E67F000404E}" type="pres">
      <dgm:prSet presAssocID="{BDD5859C-986A-4034-9ABB-327F7B861C7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599B7C-F968-4EC4-A24E-2949398391D0}" type="pres">
      <dgm:prSet presAssocID="{A5373945-01D1-4DA0-857E-975F1258BC14}" presName="sibTrans" presStyleLbl="sibTrans2D1" presStyleIdx="3" presStyleCnt="4" custScaleX="292736" custScaleY="110454" custLinFactNeighborX="67143" custLinFactNeighborY="2515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14E9EB8C-F8EF-44FB-B05B-47AD1777A11B}" type="pres">
      <dgm:prSet presAssocID="{A5373945-01D1-4DA0-857E-975F1258BC14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784974EA-0F59-42FC-BF0B-64F7DFFA107C}" type="pres">
      <dgm:prSet presAssocID="{A601102E-AC45-4DE4-BC8D-061F854D3EB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CBAFC6D-F0B1-461D-BB72-FD8EE121BD42}" type="presOf" srcId="{EC0E2B68-98AE-43DA-9FCA-73C116032B42}" destId="{0127D030-D011-4CC8-BD55-13C94DA7E612}" srcOrd="0" destOrd="0" presId="urn:microsoft.com/office/officeart/2005/8/layout/process1"/>
    <dgm:cxn modelId="{05955B64-2CFC-4BD2-97EB-925704FEFB00}" type="presOf" srcId="{91EC5736-2B6E-4BE8-9290-A1454A5DBB2B}" destId="{DA3FFE1F-A643-4FAF-B853-D6D71B545CCD}" srcOrd="0" destOrd="0" presId="urn:microsoft.com/office/officeart/2005/8/layout/process1"/>
    <dgm:cxn modelId="{9409C9B2-AD83-4392-95FC-76EFF6410045}" type="presOf" srcId="{80410F31-245B-4911-B1FE-B340945EB408}" destId="{A94701F4-ADCF-4AB1-ABC0-89E98A59FC4E}" srcOrd="0" destOrd="0" presId="urn:microsoft.com/office/officeart/2005/8/layout/process1"/>
    <dgm:cxn modelId="{9A708F2B-BCD7-4A51-A2A9-31D519104099}" srcId="{80410F31-245B-4911-B1FE-B340945EB408}" destId="{8DFCB69A-938E-449B-992B-2F370ADBF810}" srcOrd="0" destOrd="0" parTransId="{3B6FD603-5FCA-4E13-B1E2-A2E34E300C01}" sibTransId="{91EC5736-2B6E-4BE8-9290-A1454A5DBB2B}"/>
    <dgm:cxn modelId="{12C3CE7D-7B9B-4D7E-BE16-49E90C6CE349}" type="presOf" srcId="{EC0E2B68-98AE-43DA-9FCA-73C116032B42}" destId="{B3E5B020-4BFB-4935-ACF5-4CB0CFE841E6}" srcOrd="1" destOrd="0" presId="urn:microsoft.com/office/officeart/2005/8/layout/process1"/>
    <dgm:cxn modelId="{AEF5B532-88EE-48A4-9949-FFB69982002C}" type="presOf" srcId="{BDD5859C-986A-4034-9ABB-327F7B861C7D}" destId="{5ED3EBC1-E203-487B-A78A-4E67F000404E}" srcOrd="0" destOrd="0" presId="urn:microsoft.com/office/officeart/2005/8/layout/process1"/>
    <dgm:cxn modelId="{91EE1F19-C9A3-495E-8DFE-225D3D76E15A}" srcId="{80410F31-245B-4911-B1FE-B340945EB408}" destId="{87433BC1-05A1-4F51-A602-FFB0BE3ACC53}" srcOrd="1" destOrd="0" parTransId="{1E79BC66-0E30-4B02-8A2D-6E1DDC352697}" sibTransId="{8E039AFD-3651-444F-8D29-22744F92C16E}"/>
    <dgm:cxn modelId="{D424A381-C367-4C3C-8251-74DCFD3DF045}" type="presOf" srcId="{8E039AFD-3651-444F-8D29-22744F92C16E}" destId="{C6E83792-5AE2-4690-A27A-48D33659C505}" srcOrd="0" destOrd="0" presId="urn:microsoft.com/office/officeart/2005/8/layout/process1"/>
    <dgm:cxn modelId="{7B5D47D2-EC81-4493-8718-34BFD1018E54}" type="presOf" srcId="{91EC5736-2B6E-4BE8-9290-A1454A5DBB2B}" destId="{DE4FB2D5-3438-4144-A0D6-A9B60CB43FA5}" srcOrd="1" destOrd="0" presId="urn:microsoft.com/office/officeart/2005/8/layout/process1"/>
    <dgm:cxn modelId="{DC26AEA7-BE96-4BE8-BBF4-A05B718E9964}" type="presOf" srcId="{87433BC1-05A1-4F51-A602-FFB0BE3ACC53}" destId="{6C0CF93A-0017-4FA5-8F16-F60484840FCC}" srcOrd="0" destOrd="0" presId="urn:microsoft.com/office/officeart/2005/8/layout/process1"/>
    <dgm:cxn modelId="{A3B39459-BDA7-4256-86BF-4427D8B5BC12}" srcId="{80410F31-245B-4911-B1FE-B340945EB408}" destId="{24E34E4D-AC05-4590-8450-CF63479AA9FC}" srcOrd="2" destOrd="0" parTransId="{2378ECCF-6E79-43BA-9B6A-7432267FD53F}" sibTransId="{EC0E2B68-98AE-43DA-9FCA-73C116032B42}"/>
    <dgm:cxn modelId="{CC4567D0-E085-45FD-A1A7-F41CDEC6EFBC}" type="presOf" srcId="{A601102E-AC45-4DE4-BC8D-061F854D3EBA}" destId="{784974EA-0F59-42FC-BF0B-64F7DFFA107C}" srcOrd="0" destOrd="0" presId="urn:microsoft.com/office/officeart/2005/8/layout/process1"/>
    <dgm:cxn modelId="{4B6E9CC5-DC30-401A-978B-C935C5518644}" type="presOf" srcId="{8DFCB69A-938E-449B-992B-2F370ADBF810}" destId="{89E459FF-F83D-46A8-8333-D76A1D3D6714}" srcOrd="0" destOrd="0" presId="urn:microsoft.com/office/officeart/2005/8/layout/process1"/>
    <dgm:cxn modelId="{BF5347A0-84DE-4135-9DA8-9F87381163C1}" type="presOf" srcId="{8E039AFD-3651-444F-8D29-22744F92C16E}" destId="{178CE752-DEC7-4269-B74D-A63C9937BA96}" srcOrd="1" destOrd="0" presId="urn:microsoft.com/office/officeart/2005/8/layout/process1"/>
    <dgm:cxn modelId="{C6AAD61B-1581-4822-8077-FF1B3FE74A5F}" srcId="{80410F31-245B-4911-B1FE-B340945EB408}" destId="{BDD5859C-986A-4034-9ABB-327F7B861C7D}" srcOrd="3" destOrd="0" parTransId="{010CBF61-6AC9-41E7-9405-F521195B6349}" sibTransId="{A5373945-01D1-4DA0-857E-975F1258BC14}"/>
    <dgm:cxn modelId="{BD2DF4B1-109A-4F2E-81B7-E7A7E0602255}" type="presOf" srcId="{A5373945-01D1-4DA0-857E-975F1258BC14}" destId="{14E9EB8C-F8EF-44FB-B05B-47AD1777A11B}" srcOrd="1" destOrd="0" presId="urn:microsoft.com/office/officeart/2005/8/layout/process1"/>
    <dgm:cxn modelId="{0876E429-43D4-4F63-830E-ECE738462A93}" type="presOf" srcId="{24E34E4D-AC05-4590-8450-CF63479AA9FC}" destId="{BD90DA93-DDB2-4344-9EB4-D0B7F1F51314}" srcOrd="0" destOrd="0" presId="urn:microsoft.com/office/officeart/2005/8/layout/process1"/>
    <dgm:cxn modelId="{1643906C-7271-47CB-A86F-262EBA8B928A}" srcId="{80410F31-245B-4911-B1FE-B340945EB408}" destId="{A601102E-AC45-4DE4-BC8D-061F854D3EBA}" srcOrd="4" destOrd="0" parTransId="{43468618-B01A-4E6B-A544-3DF06843FBE4}" sibTransId="{6CD87235-6179-48E7-96D3-68BBF51A2460}"/>
    <dgm:cxn modelId="{735B50C6-6F8B-41CB-813B-A0222DCB2F42}" type="presOf" srcId="{A5373945-01D1-4DA0-857E-975F1258BC14}" destId="{B2599B7C-F968-4EC4-A24E-2949398391D0}" srcOrd="0" destOrd="0" presId="urn:microsoft.com/office/officeart/2005/8/layout/process1"/>
    <dgm:cxn modelId="{A349B665-4291-4DF2-BCE5-30F6D5FE786F}" type="presParOf" srcId="{A94701F4-ADCF-4AB1-ABC0-89E98A59FC4E}" destId="{89E459FF-F83D-46A8-8333-D76A1D3D6714}" srcOrd="0" destOrd="0" presId="urn:microsoft.com/office/officeart/2005/8/layout/process1"/>
    <dgm:cxn modelId="{DAF4CCAD-A258-4364-A2BB-5D61A8B89529}" type="presParOf" srcId="{A94701F4-ADCF-4AB1-ABC0-89E98A59FC4E}" destId="{DA3FFE1F-A643-4FAF-B853-D6D71B545CCD}" srcOrd="1" destOrd="0" presId="urn:microsoft.com/office/officeart/2005/8/layout/process1"/>
    <dgm:cxn modelId="{BB7E481C-1A08-47EB-9E2E-2BD307854BB0}" type="presParOf" srcId="{DA3FFE1F-A643-4FAF-B853-D6D71B545CCD}" destId="{DE4FB2D5-3438-4144-A0D6-A9B60CB43FA5}" srcOrd="0" destOrd="0" presId="urn:microsoft.com/office/officeart/2005/8/layout/process1"/>
    <dgm:cxn modelId="{99E82618-BBFD-46CB-A451-634736679650}" type="presParOf" srcId="{A94701F4-ADCF-4AB1-ABC0-89E98A59FC4E}" destId="{6C0CF93A-0017-4FA5-8F16-F60484840FCC}" srcOrd="2" destOrd="0" presId="urn:microsoft.com/office/officeart/2005/8/layout/process1"/>
    <dgm:cxn modelId="{3402ADD5-637F-4557-863C-5495B348AA44}" type="presParOf" srcId="{A94701F4-ADCF-4AB1-ABC0-89E98A59FC4E}" destId="{C6E83792-5AE2-4690-A27A-48D33659C505}" srcOrd="3" destOrd="0" presId="urn:microsoft.com/office/officeart/2005/8/layout/process1"/>
    <dgm:cxn modelId="{0014FB53-721E-454F-9F42-EB15FAC8B38C}" type="presParOf" srcId="{C6E83792-5AE2-4690-A27A-48D33659C505}" destId="{178CE752-DEC7-4269-B74D-A63C9937BA96}" srcOrd="0" destOrd="0" presId="urn:microsoft.com/office/officeart/2005/8/layout/process1"/>
    <dgm:cxn modelId="{8DD269EE-E227-4B0C-ACDF-F0F0120C202D}" type="presParOf" srcId="{A94701F4-ADCF-4AB1-ABC0-89E98A59FC4E}" destId="{BD90DA93-DDB2-4344-9EB4-D0B7F1F51314}" srcOrd="4" destOrd="0" presId="urn:microsoft.com/office/officeart/2005/8/layout/process1"/>
    <dgm:cxn modelId="{BB76A530-ABB6-4433-A8D4-B1617F050A66}" type="presParOf" srcId="{A94701F4-ADCF-4AB1-ABC0-89E98A59FC4E}" destId="{0127D030-D011-4CC8-BD55-13C94DA7E612}" srcOrd="5" destOrd="0" presId="urn:microsoft.com/office/officeart/2005/8/layout/process1"/>
    <dgm:cxn modelId="{EC2FA643-6E25-4CC0-9C3C-229B1D4565B1}" type="presParOf" srcId="{0127D030-D011-4CC8-BD55-13C94DA7E612}" destId="{B3E5B020-4BFB-4935-ACF5-4CB0CFE841E6}" srcOrd="0" destOrd="0" presId="urn:microsoft.com/office/officeart/2005/8/layout/process1"/>
    <dgm:cxn modelId="{A7AF8F64-5764-41A9-AD35-9D200897077F}" type="presParOf" srcId="{A94701F4-ADCF-4AB1-ABC0-89E98A59FC4E}" destId="{5ED3EBC1-E203-487B-A78A-4E67F000404E}" srcOrd="6" destOrd="0" presId="urn:microsoft.com/office/officeart/2005/8/layout/process1"/>
    <dgm:cxn modelId="{0A3B0A90-615F-4787-88FB-B01AEBAC2BEE}" type="presParOf" srcId="{A94701F4-ADCF-4AB1-ABC0-89E98A59FC4E}" destId="{B2599B7C-F968-4EC4-A24E-2949398391D0}" srcOrd="7" destOrd="0" presId="urn:microsoft.com/office/officeart/2005/8/layout/process1"/>
    <dgm:cxn modelId="{E87FC9ED-C471-46CC-A3EE-46FA3DE53D13}" type="presParOf" srcId="{B2599B7C-F968-4EC4-A24E-2949398391D0}" destId="{14E9EB8C-F8EF-44FB-B05B-47AD1777A11B}" srcOrd="0" destOrd="0" presId="urn:microsoft.com/office/officeart/2005/8/layout/process1"/>
    <dgm:cxn modelId="{4DE8481C-1D60-41FE-BF3E-759BA1BA8148}" type="presParOf" srcId="{A94701F4-ADCF-4AB1-ABC0-89E98A59FC4E}" destId="{784974EA-0F59-42FC-BF0B-64F7DFFA107C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E459FF-F83D-46A8-8333-D76A1D3D6714}">
      <dsp:nvSpPr>
        <dsp:cNvPr id="0" name=""/>
        <dsp:cNvSpPr/>
      </dsp:nvSpPr>
      <dsp:spPr>
        <a:xfrm>
          <a:off x="6869" y="895475"/>
          <a:ext cx="1325539" cy="817113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Ultra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levice</a:t>
          </a:r>
          <a:endParaRPr lang="cs-CZ" sz="1800" kern="1200" dirty="0"/>
        </a:p>
      </dsp:txBody>
      <dsp:txXfrm>
        <a:off x="30801" y="919407"/>
        <a:ext cx="1277675" cy="769249"/>
      </dsp:txXfrm>
    </dsp:sp>
    <dsp:sp modelId="{DA3FFE1F-A643-4FAF-B853-D6D71B545CCD}">
      <dsp:nvSpPr>
        <dsp:cNvPr id="0" name=""/>
        <dsp:cNvSpPr/>
      </dsp:nvSpPr>
      <dsp:spPr>
        <a:xfrm>
          <a:off x="1368153" y="1131901"/>
          <a:ext cx="684445" cy="3265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1368153" y="1197211"/>
        <a:ext cx="586480" cy="195929"/>
      </dsp:txXfrm>
    </dsp:sp>
    <dsp:sp modelId="{6C0CF93A-0017-4FA5-8F16-F60484840FCC}">
      <dsp:nvSpPr>
        <dsp:cNvPr id="0" name=""/>
        <dsp:cNvSpPr/>
      </dsp:nvSpPr>
      <dsp:spPr>
        <a:xfrm>
          <a:off x="1859100" y="890496"/>
          <a:ext cx="1316730" cy="8270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levice</a:t>
          </a:r>
          <a:endParaRPr lang="cs-CZ" sz="1800" kern="1200" dirty="0"/>
        </a:p>
      </dsp:txBody>
      <dsp:txXfrm>
        <a:off x="1883324" y="914720"/>
        <a:ext cx="1268282" cy="778623"/>
      </dsp:txXfrm>
    </dsp:sp>
    <dsp:sp modelId="{C6E83792-5AE2-4690-A27A-48D33659C505}">
      <dsp:nvSpPr>
        <dsp:cNvPr id="0" name=""/>
        <dsp:cNvSpPr/>
      </dsp:nvSpPr>
      <dsp:spPr>
        <a:xfrm>
          <a:off x="3168352" y="1131901"/>
          <a:ext cx="684445" cy="3265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3168352" y="1197211"/>
        <a:ext cx="586480" cy="195929"/>
      </dsp:txXfrm>
    </dsp:sp>
    <dsp:sp modelId="{BD90DA93-DDB2-4344-9EB4-D0B7F1F51314}">
      <dsp:nvSpPr>
        <dsp:cNvPr id="0" name=""/>
        <dsp:cNvSpPr/>
      </dsp:nvSpPr>
      <dsp:spPr>
        <a:xfrm>
          <a:off x="3702523" y="890496"/>
          <a:ext cx="1316730" cy="827071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střed</a:t>
          </a:r>
          <a:endParaRPr lang="cs-CZ" sz="1800" kern="1200" dirty="0"/>
        </a:p>
      </dsp:txBody>
      <dsp:txXfrm>
        <a:off x="3726747" y="914720"/>
        <a:ext cx="1268282" cy="778623"/>
      </dsp:txXfrm>
    </dsp:sp>
    <dsp:sp modelId="{0127D030-D011-4CC8-BD55-13C94DA7E612}">
      <dsp:nvSpPr>
        <dsp:cNvPr id="0" name=""/>
        <dsp:cNvSpPr/>
      </dsp:nvSpPr>
      <dsp:spPr>
        <a:xfrm>
          <a:off x="5040560" y="1131901"/>
          <a:ext cx="684445" cy="3265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5040560" y="1197211"/>
        <a:ext cx="586480" cy="195929"/>
      </dsp:txXfrm>
    </dsp:sp>
    <dsp:sp modelId="{5ED3EBC1-E203-487B-A78A-4E67F000404E}">
      <dsp:nvSpPr>
        <dsp:cNvPr id="0" name=""/>
        <dsp:cNvSpPr/>
      </dsp:nvSpPr>
      <dsp:spPr>
        <a:xfrm>
          <a:off x="5545945" y="890496"/>
          <a:ext cx="1316730" cy="8270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pravice</a:t>
          </a:r>
          <a:endParaRPr lang="cs-CZ" sz="1800" kern="1200" dirty="0"/>
        </a:p>
      </dsp:txBody>
      <dsp:txXfrm>
        <a:off x="5570169" y="914720"/>
        <a:ext cx="1268282" cy="778623"/>
      </dsp:txXfrm>
    </dsp:sp>
    <dsp:sp modelId="{B2599B7C-F968-4EC4-A24E-2949398391D0}">
      <dsp:nvSpPr>
        <dsp:cNvPr id="0" name=""/>
        <dsp:cNvSpPr/>
      </dsp:nvSpPr>
      <dsp:spPr>
        <a:xfrm>
          <a:off x="6912768" y="1131901"/>
          <a:ext cx="817163" cy="360686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6912768" y="1204038"/>
        <a:ext cx="708957" cy="216412"/>
      </dsp:txXfrm>
    </dsp:sp>
    <dsp:sp modelId="{784974EA-0F59-42FC-BF0B-64F7DFFA107C}">
      <dsp:nvSpPr>
        <dsp:cNvPr id="0" name=""/>
        <dsp:cNvSpPr/>
      </dsp:nvSpPr>
      <dsp:spPr>
        <a:xfrm>
          <a:off x="7389368" y="890496"/>
          <a:ext cx="1316730" cy="827071"/>
        </a:xfrm>
        <a:prstGeom prst="roundRect">
          <a:avLst>
            <a:gd name="adj" fmla="val 10000"/>
          </a:avLst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ultra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pravice</a:t>
          </a:r>
        </a:p>
      </dsp:txBody>
      <dsp:txXfrm>
        <a:off x="7413592" y="914720"/>
        <a:ext cx="1268282" cy="778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6EB045-1245-4EB9-B746-C9D13E13925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EB2D10-889F-4696-8E2A-0B7B25881F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794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Tato</a:t>
            </a:r>
            <a:r>
              <a:rPr lang="cs-CZ" baseline="0" dirty="0" smtClean="0"/>
              <a:t> prezentace je doplněním výkladu učitele k tématu politických stran a politické moci v ČR. Cílem prezentace je vymezení pojmů, propojení s politickou situací ve státě i </a:t>
            </a:r>
            <a:r>
              <a:rPr lang="cs-CZ" baseline="0" smtClean="0"/>
              <a:t>ve světě.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43336-63B4-427D-8E8E-DCC2EF86EA5A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214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Poznámka: </a:t>
            </a:r>
          </a:p>
          <a:p>
            <a:r>
              <a:rPr lang="cs-CZ" dirty="0" smtClean="0"/>
              <a:t>Stav v říjnu 2012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43336-63B4-427D-8E8E-DCC2EF86EA5A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423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Poznámka: </a:t>
            </a:r>
          </a:p>
          <a:p>
            <a:r>
              <a:rPr lang="cs-CZ" dirty="0" smtClean="0"/>
              <a:t>Stav v říjnu 2012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43336-63B4-427D-8E8E-DCC2EF86EA5A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867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104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228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9872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454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60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989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844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902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04533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06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62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21.10.2012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70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2348880"/>
            <a:ext cx="8686800" cy="1184825"/>
          </a:xfrm>
        </p:spPr>
        <p:txBody>
          <a:bodyPr>
            <a:noAutofit/>
          </a:bodyPr>
          <a:lstStyle/>
          <a:p>
            <a:r>
              <a:rPr lang="cs-CZ" sz="8000" dirty="0" smtClean="0"/>
              <a:t>Politické strany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37194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/>
              <a:t>Politika</a:t>
            </a:r>
            <a:r>
              <a:rPr lang="cs-CZ" dirty="0" smtClean="0"/>
              <a:t> je činnost spjatá s řízením a koordinací společnosti a s řešením společenských konfliktů. </a:t>
            </a:r>
            <a:r>
              <a:rPr lang="cs-CZ" sz="1600" dirty="0" smtClean="0"/>
              <a:t>(Dufek, 2010)</a:t>
            </a:r>
          </a:p>
          <a:p>
            <a:pPr marL="0" indent="0">
              <a:buNone/>
            </a:pPr>
            <a:endParaRPr lang="cs-CZ" dirty="0"/>
          </a:p>
          <a:p>
            <a:pPr marL="0" lvl="0" indent="0">
              <a:buNone/>
            </a:pPr>
            <a:r>
              <a:rPr lang="cs-CZ" u="sng" dirty="0"/>
              <a:t>Politika</a:t>
            </a:r>
            <a:r>
              <a:rPr lang="cs-CZ" dirty="0"/>
              <a:t> je umění řídit stát a organizovat vztahy mezi státy. </a:t>
            </a:r>
            <a:r>
              <a:rPr lang="cs-CZ" sz="1600" dirty="0"/>
              <a:t>(Eichler, 1995</a:t>
            </a:r>
            <a:r>
              <a:rPr lang="cs-CZ" sz="1600" dirty="0" smtClean="0"/>
              <a:t>)</a:t>
            </a:r>
          </a:p>
          <a:p>
            <a:pPr marL="0" lvl="0" indent="0">
              <a:buNone/>
            </a:pPr>
            <a:endParaRPr lang="cs-CZ" sz="1600" dirty="0"/>
          </a:p>
          <a:p>
            <a:pPr marL="0" lvl="0" indent="0">
              <a:buNone/>
            </a:pPr>
            <a:r>
              <a:rPr lang="cs-CZ" u="sng" dirty="0"/>
              <a:t>Politologie</a:t>
            </a:r>
            <a:r>
              <a:rPr lang="cs-CZ" dirty="0"/>
              <a:t> je společenská věda zabývající se studiem politiky a politických problémů. </a:t>
            </a:r>
            <a:r>
              <a:rPr lang="cs-CZ" sz="1600" dirty="0">
                <a:solidFill>
                  <a:prstClr val="black"/>
                </a:solidFill>
              </a:rPr>
              <a:t>(Dufek, 2010)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4656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Politiku můžeme rozdělit na: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u="sng" dirty="0" smtClean="0"/>
              <a:t>vnitřní</a:t>
            </a:r>
            <a:r>
              <a:rPr lang="cs-CZ" dirty="0" smtClean="0"/>
              <a:t>				</a:t>
            </a:r>
            <a:r>
              <a:rPr lang="cs-CZ" u="sng" dirty="0" smtClean="0"/>
              <a:t>zahraniční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apř.: školská</a:t>
            </a:r>
            <a:r>
              <a:rPr lang="cs-CZ" dirty="0" smtClean="0"/>
              <a:t>				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zdravotní 				diplomacie		</a:t>
            </a: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sociální				obrany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jarca\AppData\Local\Microsoft\Windows\Temporary Internet Files\Content.IE5\YG1Y61C9\MC9003494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76" y="2835176"/>
            <a:ext cx="2160240" cy="1418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jarca\AppData\Local\Microsoft\Windows\Temporary Internet Files\Content.IE5\QU5G2NCF\MC9003269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90081"/>
            <a:ext cx="2380735" cy="225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32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Politická strana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 smtClean="0"/>
              <a:t>Politická strana </a:t>
            </a:r>
            <a:r>
              <a:rPr lang="cs-CZ" dirty="0" smtClean="0"/>
              <a:t>je organizovaná skupina, jejímž cílem je obsazení politických funkcí a prosazení programu, ať už se k moci dostane cestou voleb nebo jiným způsobem. </a:t>
            </a:r>
            <a:r>
              <a:rPr lang="cs-CZ" sz="1600" dirty="0" smtClean="0"/>
              <a:t>(Dufek, 2010)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u="sng" dirty="0" smtClean="0"/>
              <a:t>Politická strana </a:t>
            </a:r>
            <a:r>
              <a:rPr lang="cs-CZ" dirty="0" smtClean="0"/>
              <a:t>je skupina lidí s podobnými názory a vizemi, která usiluje o podíl na moci, kterého může dosáhnout na základě výsledků voleb. </a:t>
            </a:r>
            <a:r>
              <a:rPr lang="cs-CZ" sz="1600" dirty="0" smtClean="0"/>
              <a:t>(Köhlerová, 2012)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dirty="0" smtClean="0"/>
              <a:t>Politická strana pomocí volební kampaně otevírá </a:t>
            </a:r>
            <a:r>
              <a:rPr lang="cs-CZ" dirty="0" smtClean="0"/>
              <a:t>   k </a:t>
            </a:r>
            <a:r>
              <a:rPr lang="cs-CZ" dirty="0" smtClean="0"/>
              <a:t>diskuzi témata, která jsou důležitá pro společnost.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065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Častá politická témata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352928" cy="47525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Řešení hospodářské krize</a:t>
            </a:r>
          </a:p>
          <a:p>
            <a:pPr marL="0" indent="0">
              <a:buNone/>
            </a:pPr>
            <a:r>
              <a:rPr lang="cs-CZ" dirty="0" smtClean="0"/>
              <a:t>Důchodová reforma</a:t>
            </a:r>
          </a:p>
          <a:p>
            <a:pPr marL="0" indent="0">
              <a:buNone/>
            </a:pPr>
            <a:r>
              <a:rPr lang="cs-CZ" dirty="0" smtClean="0"/>
              <a:t>Financování zdravotnictví</a:t>
            </a:r>
          </a:p>
          <a:p>
            <a:pPr marL="0" indent="0">
              <a:buNone/>
            </a:pPr>
            <a:r>
              <a:rPr lang="cs-CZ" dirty="0" smtClean="0"/>
              <a:t>Protikorupční opatření</a:t>
            </a:r>
          </a:p>
          <a:p>
            <a:pPr marL="0" indent="0">
              <a:buNone/>
            </a:pPr>
            <a:r>
              <a:rPr lang="cs-CZ" dirty="0" smtClean="0"/>
              <a:t>Podpora zaměstnanosti</a:t>
            </a:r>
          </a:p>
          <a:p>
            <a:pPr marL="0" indent="0">
              <a:buNone/>
            </a:pPr>
            <a:r>
              <a:rPr lang="cs-CZ" dirty="0" smtClean="0"/>
              <a:t>Ochrana životního prostředí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Podle postoje k řešení těchto otázek můžeme politické strany rozdělit: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jarca\AppData\Local\Microsoft\Windows\Temporary Internet Files\Content.IE5\2NREPXEH\MC9001965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56792"/>
            <a:ext cx="2484642" cy="259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046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politických stran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Podle místa v politickém spektru: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393195895"/>
              </p:ext>
            </p:extLst>
          </p:nvPr>
        </p:nvGraphicFramePr>
        <p:xfrm>
          <a:off x="251520" y="1397000"/>
          <a:ext cx="8712968" cy="2608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63283" y="3517537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anarchistické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3283" y="4003581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komunistické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06658" y="4485308"/>
            <a:ext cx="313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s</a:t>
            </a:r>
            <a:r>
              <a:rPr lang="cs-CZ" sz="2400" b="1" dirty="0">
                <a:solidFill>
                  <a:prstClr val="black"/>
                </a:solidFill>
              </a:rPr>
              <a:t>ociálnědemokratické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5024028"/>
            <a:ext cx="202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socialistické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973286" y="5485693"/>
            <a:ext cx="1878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ekologické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058887" y="599882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liberální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38430" y="4846904"/>
            <a:ext cx="202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konzervativní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76256" y="3999768"/>
            <a:ext cx="2267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nacionalistické</a:t>
            </a:r>
            <a:endParaRPr lang="cs-CZ" b="1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31059" y="3519124"/>
            <a:ext cx="1461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fašistické</a:t>
            </a:r>
            <a:endParaRPr lang="cs-CZ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33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Stranický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Stranický systém je uspořádání politických stran a jejich vztahů: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smtClean="0"/>
              <a:t>Vláda jedné strany (SSSR, Čína)</a:t>
            </a:r>
          </a:p>
          <a:p>
            <a:pPr marL="514350" indent="-514350">
              <a:buAutoNum type="alphaLcParenR"/>
            </a:pPr>
            <a:r>
              <a:rPr lang="cs-CZ" dirty="0" smtClean="0"/>
              <a:t>Systém dvou stran (USA, VB)</a:t>
            </a:r>
          </a:p>
          <a:p>
            <a:pPr marL="514350" indent="-514350">
              <a:buAutoNum type="alphaLcParenR"/>
            </a:pPr>
            <a:r>
              <a:rPr lang="cs-CZ" dirty="0" smtClean="0"/>
              <a:t>Systém více stran (ČR)</a:t>
            </a:r>
          </a:p>
          <a:p>
            <a:pPr marL="514350" indent="-514350">
              <a:buAutoNum type="alphaLcParenR"/>
            </a:pPr>
            <a:r>
              <a:rPr lang="cs-CZ" dirty="0" smtClean="0"/>
              <a:t>Systém více stran s </a:t>
            </a:r>
            <a:r>
              <a:rPr lang="cs-CZ" dirty="0" smtClean="0">
                <a:solidFill>
                  <a:srgbClr val="C00000"/>
                </a:solidFill>
              </a:rPr>
              <a:t>dominantní </a:t>
            </a:r>
            <a:r>
              <a:rPr lang="cs-CZ" dirty="0" smtClean="0">
                <a:solidFill>
                  <a:schemeClr val="tx1"/>
                </a:solidFill>
              </a:rPr>
              <a:t>jednou stranou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(Norsko)</a:t>
            </a:r>
          </a:p>
        </p:txBody>
      </p:sp>
      <p:sp>
        <p:nvSpPr>
          <p:cNvPr id="5" name="Zaoblený obdélníkový popisek 4"/>
          <p:cNvSpPr/>
          <p:nvPr/>
        </p:nvSpPr>
        <p:spPr>
          <a:xfrm>
            <a:off x="6444207" y="2276872"/>
            <a:ext cx="2377899" cy="1656184"/>
          </a:xfrm>
          <a:prstGeom prst="wedgeRoundRectCallout">
            <a:avLst>
              <a:gd name="adj1" fmla="val -76259"/>
              <a:gd name="adj2" fmla="val 11799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Politická strana, která obvykle ve volbách získává více než 40% hlasů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828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Role politických stran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11256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/>
              <a:t>Politické strany mohou hrát roli</a:t>
            </a:r>
            <a:r>
              <a:rPr lang="cs-CZ" dirty="0" smtClean="0"/>
              <a:t>:</a:t>
            </a:r>
          </a:p>
          <a:p>
            <a:pPr marL="514350" indent="-514350">
              <a:buAutoNum type="alphaLcParenR"/>
            </a:pPr>
            <a:r>
              <a:rPr lang="cs-CZ" u="sng" dirty="0" smtClean="0"/>
              <a:t>Koalice</a:t>
            </a:r>
            <a:r>
              <a:rPr lang="cs-CZ" dirty="0" smtClean="0"/>
              <a:t> </a:t>
            </a:r>
            <a:r>
              <a:rPr lang="cs-CZ" dirty="0"/>
              <a:t>= více stran, které se dělí o moc, společně tvoří </a:t>
            </a:r>
            <a:r>
              <a:rPr lang="cs-CZ" dirty="0" smtClean="0"/>
              <a:t>vládu, mívají obdobný politický program</a:t>
            </a:r>
          </a:p>
          <a:p>
            <a:pPr marL="400050" lvl="1" indent="0">
              <a:buNone/>
            </a:pPr>
            <a:r>
              <a:rPr lang="cs-CZ" dirty="0"/>
              <a:t>	</a:t>
            </a:r>
            <a:r>
              <a:rPr lang="cs-CZ" dirty="0" smtClean="0"/>
              <a:t>- koaliční smlouva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u="sng" dirty="0" smtClean="0"/>
              <a:t>Široká koalice</a:t>
            </a:r>
            <a:r>
              <a:rPr lang="cs-CZ" dirty="0" smtClean="0"/>
              <a:t> – spojenectví dvou nejsilnějších, i když programově odlišných stran</a:t>
            </a:r>
          </a:p>
          <a:p>
            <a:pPr marL="400050" lvl="1" indent="0">
              <a:buNone/>
            </a:pPr>
            <a:r>
              <a:rPr lang="cs-CZ" dirty="0" smtClean="0"/>
              <a:t>	- opoziční smlouva</a:t>
            </a:r>
          </a:p>
          <a:p>
            <a:pPr marL="514350" indent="-514350">
              <a:buAutoNum type="alphaLcParenR"/>
            </a:pPr>
            <a:r>
              <a:rPr lang="cs-CZ" u="sng" dirty="0" smtClean="0"/>
              <a:t>Opozice</a:t>
            </a:r>
            <a:r>
              <a:rPr lang="cs-CZ" dirty="0" smtClean="0"/>
              <a:t> </a:t>
            </a:r>
            <a:r>
              <a:rPr lang="cs-CZ" dirty="0"/>
              <a:t>= strany, které se na vládě nepodílejí a </a:t>
            </a:r>
            <a:r>
              <a:rPr lang="cs-CZ" dirty="0" smtClean="0"/>
              <a:t>vystupují proti rozhodnutím vlády</a:t>
            </a:r>
          </a:p>
          <a:p>
            <a:pPr marL="400050" lvl="1" indent="0">
              <a:buNone/>
            </a:pPr>
            <a:r>
              <a:rPr lang="cs-CZ" dirty="0"/>
              <a:t>	</a:t>
            </a:r>
            <a:r>
              <a:rPr lang="cs-CZ" dirty="0" smtClean="0"/>
              <a:t>- má složený </a:t>
            </a:r>
            <a:r>
              <a:rPr lang="cs-CZ" dirty="0" smtClean="0">
                <a:solidFill>
                  <a:srgbClr val="C00000"/>
                </a:solidFill>
              </a:rPr>
              <a:t>stínový kabinet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5724128" y="5949280"/>
            <a:ext cx="3241994" cy="684076"/>
          </a:xfrm>
          <a:prstGeom prst="wedgeRoundRectCallout">
            <a:avLst>
              <a:gd name="adj1" fmla="val -66002"/>
              <a:gd name="adj2" fmla="val -23693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Náhradní ministři pro případ pádu vlády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9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Spojte pojmy, které spolu souvisí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62476"/>
              </p:ext>
            </p:extLst>
          </p:nvPr>
        </p:nvGraphicFramePr>
        <p:xfrm>
          <a:off x="323528" y="1484784"/>
          <a:ext cx="8686800" cy="53417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76464"/>
                <a:gridCol w="4510336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Vláda jedné</a:t>
                      </a:r>
                      <a:r>
                        <a:rPr lang="cs-CZ" sz="2400" baseline="0" dirty="0" smtClean="0"/>
                        <a:t> strany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Konzervativci a labouristé</a:t>
                      </a:r>
                      <a:r>
                        <a:rPr lang="cs-CZ" sz="2400" baseline="0" dirty="0" smtClean="0"/>
                        <a:t> ve Velké Británii</a:t>
                      </a:r>
                      <a:endParaRPr lang="cs-CZ" sz="2400" dirty="0" smtClean="0"/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Vláda dvou stran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Vláda</a:t>
                      </a:r>
                      <a:r>
                        <a:rPr lang="cs-CZ" sz="2400" baseline="0" dirty="0" smtClean="0"/>
                        <a:t> ODS a ČSSD v letech 1998-2002 v ČR</a:t>
                      </a:r>
                      <a:endParaRPr lang="cs-CZ" sz="2400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Vláda</a:t>
                      </a:r>
                      <a:r>
                        <a:rPr lang="cs-CZ" sz="2400" baseline="0" dirty="0" smtClean="0"/>
                        <a:t> více stran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Současná vláda v ČR</a:t>
                      </a:r>
                    </a:p>
                  </a:txBody>
                  <a:tcPr/>
                </a:tc>
              </a:tr>
              <a:tr h="9537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Koaliční smlouva</a:t>
                      </a:r>
                    </a:p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Revoluční hnutí</a:t>
                      </a:r>
                      <a:r>
                        <a:rPr lang="cs-CZ" sz="2400" baseline="0" dirty="0" smtClean="0"/>
                        <a:t> za osvobození Ghany ve 40. a 50. letech 20.stol.</a:t>
                      </a:r>
                      <a:endParaRPr lang="cs-CZ" sz="2400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Opoziční smlouva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Sociálně</a:t>
                      </a:r>
                      <a:r>
                        <a:rPr lang="cs-CZ" sz="2400" baseline="0" dirty="0" smtClean="0"/>
                        <a:t>demokratická strana ve Švédsku</a:t>
                      </a:r>
                      <a:endParaRPr lang="cs-CZ" sz="2400" dirty="0" smtClean="0"/>
                    </a:p>
                  </a:txBody>
                  <a:tcPr/>
                </a:tc>
              </a:tr>
              <a:tr h="6303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Vláda</a:t>
                      </a:r>
                      <a:r>
                        <a:rPr lang="cs-CZ" sz="2400" baseline="0" dirty="0" smtClean="0"/>
                        <a:t> více stran s jednou dominantní</a:t>
                      </a:r>
                      <a:endParaRPr lang="cs-CZ" sz="2400" dirty="0" smtClean="0"/>
                    </a:p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Zakřivená spojnice 5"/>
          <p:cNvCxnSpPr/>
          <p:nvPr/>
        </p:nvCxnSpPr>
        <p:spPr>
          <a:xfrm rot="16200000" flipH="1">
            <a:off x="2195736" y="1988840"/>
            <a:ext cx="2304256" cy="2016224"/>
          </a:xfrm>
          <a:prstGeom prst="curved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Zakřivená spojnice 9"/>
          <p:cNvCxnSpPr/>
          <p:nvPr/>
        </p:nvCxnSpPr>
        <p:spPr>
          <a:xfrm flipV="1">
            <a:off x="2562316" y="1844823"/>
            <a:ext cx="1937676" cy="864097"/>
          </a:xfrm>
          <a:prstGeom prst="curved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Zakřivená spojnice 15"/>
          <p:cNvCxnSpPr/>
          <p:nvPr/>
        </p:nvCxnSpPr>
        <p:spPr>
          <a:xfrm>
            <a:off x="2465155" y="3501008"/>
            <a:ext cx="2034837" cy="12700"/>
          </a:xfrm>
          <a:prstGeom prst="curved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Zakřivená spojnice 18"/>
          <p:cNvCxnSpPr/>
          <p:nvPr/>
        </p:nvCxnSpPr>
        <p:spPr>
          <a:xfrm flipV="1">
            <a:off x="2562316" y="3645024"/>
            <a:ext cx="2081692" cy="504057"/>
          </a:xfrm>
          <a:prstGeom prst="curved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Zakřivená spojnice 24"/>
          <p:cNvCxnSpPr/>
          <p:nvPr/>
        </p:nvCxnSpPr>
        <p:spPr>
          <a:xfrm rot="5400000" flipH="1" flipV="1">
            <a:off x="2416427" y="2749591"/>
            <a:ext cx="2268252" cy="1898878"/>
          </a:xfrm>
          <a:prstGeom prst="curvedConnector3">
            <a:avLst>
              <a:gd name="adj1" fmla="val 70156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Zakřivená spojnice 34"/>
          <p:cNvCxnSpPr/>
          <p:nvPr/>
        </p:nvCxnSpPr>
        <p:spPr>
          <a:xfrm flipV="1">
            <a:off x="2987824" y="5157192"/>
            <a:ext cx="1512168" cy="1008112"/>
          </a:xfrm>
          <a:prstGeom prst="curved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149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Nátlakové skupiny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 smtClean="0"/>
              <a:t>Nátlaková skupina</a:t>
            </a:r>
            <a:r>
              <a:rPr lang="cs-CZ" dirty="0" smtClean="0"/>
              <a:t> je nárazově či trvalé seskupení lidí s určitým společným zájmem. Snaží se ovlivňovat subjekty, které o realizaci daného zájmu rozhodují. </a:t>
            </a:r>
            <a:r>
              <a:rPr lang="cs-CZ" sz="1600" dirty="0" smtClean="0"/>
              <a:t>(Köhlerová, 2012)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dirty="0" smtClean="0"/>
              <a:t>Nátlaková skupina </a:t>
            </a:r>
            <a:r>
              <a:rPr lang="cs-CZ" u="sng" dirty="0" smtClean="0"/>
              <a:t>neusiluje o moc</a:t>
            </a:r>
            <a:r>
              <a:rPr lang="cs-CZ" dirty="0" smtClean="0"/>
              <a:t>, ale jen ovlivňuje rozhodování těch u moci.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Takové skupiny mohou být </a:t>
            </a:r>
            <a:r>
              <a:rPr lang="cs-CZ" dirty="0" smtClean="0">
                <a:solidFill>
                  <a:srgbClr val="C00000"/>
                </a:solidFill>
              </a:rPr>
              <a:t>legální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rgbClr val="C00000"/>
                </a:solidFill>
              </a:rPr>
              <a:t>ilegální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legitimní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rgbClr val="C00000"/>
                </a:solidFill>
              </a:rPr>
              <a:t>nelegitimní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4860032" y="3861048"/>
            <a:ext cx="2448272" cy="648072"/>
          </a:xfrm>
          <a:prstGeom prst="wedgeRoundRectCallout">
            <a:avLst>
              <a:gd name="adj1" fmla="val -41561"/>
              <a:gd name="adj2" fmla="val 10040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Zákonem povolená, v souladu se zákonem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6444208" y="5445224"/>
            <a:ext cx="2448272" cy="576064"/>
          </a:xfrm>
          <a:prstGeom prst="wedgeRoundRectCallout">
            <a:avLst>
              <a:gd name="adj1" fmla="val 531"/>
              <a:gd name="adj2" fmla="val -12832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nezákonná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329861" y="6021288"/>
            <a:ext cx="2448272" cy="576064"/>
          </a:xfrm>
          <a:prstGeom prst="wedgeRoundRectCallout">
            <a:avLst>
              <a:gd name="adj1" fmla="val -17847"/>
              <a:gd name="adj2" fmla="val -12832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Oprávněné, mající oporu veřejnosti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3199904" y="5877272"/>
            <a:ext cx="2880320" cy="864096"/>
          </a:xfrm>
          <a:prstGeom prst="wedgeRoundRectCallout">
            <a:avLst>
              <a:gd name="adj1" fmla="val -30208"/>
              <a:gd name="adj2" fmla="val -92865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Neoprávněné, v rozporu s veřejným míněním 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01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nátlakových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cs-CZ" u="sng" dirty="0" smtClean="0"/>
              <a:t>Odbory</a:t>
            </a:r>
            <a:r>
              <a:rPr lang="cs-CZ" dirty="0" smtClean="0"/>
              <a:t> – sdružení zaměstnanců</a:t>
            </a:r>
          </a:p>
          <a:p>
            <a:pPr marL="514350" indent="-514350">
              <a:buAutoNum type="arabicParenR"/>
            </a:pPr>
            <a:r>
              <a:rPr lang="cs-CZ" u="sng" dirty="0" smtClean="0"/>
              <a:t>Profesní sdružení a komory </a:t>
            </a:r>
            <a:r>
              <a:rPr lang="cs-CZ" dirty="0" smtClean="0"/>
              <a:t>(např. Hospodářská, Agrární komora, Asociace českých cestovních kanceláří)</a:t>
            </a:r>
          </a:p>
          <a:p>
            <a:pPr marL="514350" indent="-514350">
              <a:buAutoNum type="arabicParenR"/>
            </a:pPr>
            <a:r>
              <a:rPr lang="cs-CZ" u="sng" dirty="0" smtClean="0"/>
              <a:t>Lobby</a:t>
            </a:r>
            <a:r>
              <a:rPr lang="cs-CZ" dirty="0" smtClean="0"/>
              <a:t> – může mít i nelegální formu (</a:t>
            </a:r>
            <a:r>
              <a:rPr lang="cs-CZ" dirty="0" smtClean="0">
                <a:solidFill>
                  <a:srgbClr val="C00000"/>
                </a:solidFill>
              </a:rPr>
              <a:t>korupce</a:t>
            </a:r>
            <a:r>
              <a:rPr lang="cs-CZ" dirty="0" smtClean="0"/>
              <a:t>)</a:t>
            </a:r>
          </a:p>
          <a:p>
            <a:pPr marL="514350" indent="-514350">
              <a:buAutoNum type="arabicParenR"/>
            </a:pPr>
            <a:r>
              <a:rPr lang="cs-CZ" dirty="0" smtClean="0"/>
              <a:t>Skupiny </a:t>
            </a:r>
            <a:r>
              <a:rPr lang="cs-CZ" u="sng" dirty="0" smtClean="0"/>
              <a:t>organizovaného zločinu</a:t>
            </a:r>
            <a:r>
              <a:rPr lang="cs-CZ" dirty="0" smtClean="0"/>
              <a:t>, </a:t>
            </a:r>
            <a:r>
              <a:rPr lang="cs-CZ" u="sng" dirty="0" smtClean="0"/>
              <a:t>teroristické</a:t>
            </a:r>
            <a:r>
              <a:rPr lang="cs-CZ" dirty="0" smtClean="0"/>
              <a:t> organizace</a:t>
            </a:r>
          </a:p>
          <a:p>
            <a:pPr marL="514350" indent="-514350">
              <a:buAutoNum type="arabicParenR"/>
            </a:pPr>
            <a:r>
              <a:rPr lang="cs-CZ" u="sng" dirty="0" smtClean="0"/>
              <a:t>Média</a:t>
            </a:r>
            <a:endParaRPr lang="cs-CZ" u="sng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4860032" y="3284984"/>
            <a:ext cx="3816424" cy="288032"/>
          </a:xfrm>
          <a:prstGeom prst="wedgeRoundRectCallout">
            <a:avLst>
              <a:gd name="adj1" fmla="val 19971"/>
              <a:gd name="adj2" fmla="val 131195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Nezákonné jednání, úplatkářství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4004681" y="5013176"/>
            <a:ext cx="4680520" cy="1584176"/>
          </a:xfrm>
          <a:prstGeom prst="wedgeRoundRectCallout">
            <a:avLst>
              <a:gd name="adj1" fmla="val 11202"/>
              <a:gd name="adj2" fmla="val -45174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prstClr val="black"/>
                </a:solidFill>
              </a:rPr>
              <a:t>V ČR  funguje bezplatná protikorupční telefonní linka 199, kde mohou občané nahlásit korupční jednání.</a:t>
            </a:r>
            <a:endParaRPr lang="cs-CZ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25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Aktivity nátlakových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Demonstrace</a:t>
            </a:r>
          </a:p>
          <a:p>
            <a:pPr marL="514350" indent="-514350">
              <a:buAutoNum type="arabicParenR"/>
            </a:pPr>
            <a:r>
              <a:rPr lang="cs-CZ" dirty="0" smtClean="0"/>
              <a:t>Stávka</a:t>
            </a:r>
          </a:p>
          <a:p>
            <a:pPr marL="514350" indent="-514350">
              <a:buAutoNum type="arabicParenR"/>
            </a:pPr>
            <a:r>
              <a:rPr lang="cs-CZ" dirty="0" smtClean="0"/>
              <a:t>Petice</a:t>
            </a:r>
          </a:p>
          <a:p>
            <a:pPr marL="514350" indent="-514350">
              <a:buAutoNum type="arabicParenR"/>
            </a:pPr>
            <a:r>
              <a:rPr lang="cs-CZ" dirty="0" smtClean="0"/>
              <a:t>Hladovka, sebeobětování</a:t>
            </a:r>
          </a:p>
          <a:p>
            <a:pPr marL="514350" indent="-514350">
              <a:buAutoNum type="arabicParenR"/>
            </a:pPr>
            <a:r>
              <a:rPr lang="cs-CZ" dirty="0" smtClean="0"/>
              <a:t>Vydírání, únosy, teroristické útoky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Nalezněte ve zpravodajství příklady těchto aktivit z nedávné doby. </a:t>
            </a:r>
            <a:endParaRPr lang="cs-CZ" sz="2400" dirty="0"/>
          </a:p>
        </p:txBody>
      </p:sp>
      <p:pic>
        <p:nvPicPr>
          <p:cNvPr id="1026" name="Picture 2" descr="C:\Users\jarca\AppData\Local\Microsoft\Windows\Temporary Internet Files\Content.IE5\YG1Y61C9\MC9000568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319076"/>
            <a:ext cx="2592288" cy="264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75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co?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8961379"/>
              </p:ext>
            </p:extLst>
          </p:nvPr>
        </p:nvGraphicFramePr>
        <p:xfrm>
          <a:off x="179512" y="1556792"/>
          <a:ext cx="86868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4696"/>
                <a:gridCol w="242210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definice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pojem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Dočasné</a:t>
                      </a:r>
                      <a:r>
                        <a:rPr lang="cs-CZ" sz="2400" baseline="0" dirty="0" smtClean="0"/>
                        <a:t> odmítnutí konání práce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Pochod</a:t>
                      </a:r>
                      <a:r>
                        <a:rPr lang="cs-CZ" sz="2400" baseline="0" dirty="0" smtClean="0"/>
                        <a:t> po komunikacích, blokování budov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Odmítání jídla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Ohrožení</a:t>
                      </a:r>
                      <a:r>
                        <a:rPr lang="cs-CZ" sz="2400" baseline="0" dirty="0" smtClean="0"/>
                        <a:t> vlastního života nebo zdraví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Vynucování zájmu prostřednictvím násilí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Zmocnění se osoby proti její</a:t>
                      </a:r>
                      <a:r>
                        <a:rPr lang="cs-CZ" sz="2400" baseline="0" dirty="0" smtClean="0"/>
                        <a:t> vůli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Písemná stížnost občanů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Ohrožení života nebo zdraví druhých osob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494242" y="1988840"/>
            <a:ext cx="22322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Stávka</a:t>
            </a:r>
          </a:p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Demonstrace</a:t>
            </a:r>
          </a:p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Hladovka</a:t>
            </a:r>
          </a:p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Sebeobětování</a:t>
            </a:r>
          </a:p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Vydírání</a:t>
            </a:r>
          </a:p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Únos</a:t>
            </a:r>
          </a:p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Petice</a:t>
            </a:r>
          </a:p>
          <a:p>
            <a:pPr>
              <a:lnSpc>
                <a:spcPct val="125000"/>
              </a:lnSpc>
            </a:pPr>
            <a:r>
              <a:rPr lang="cs-CZ" sz="2400" dirty="0">
                <a:solidFill>
                  <a:prstClr val="black"/>
                </a:solidFill>
              </a:rPr>
              <a:t>Teroristický útok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91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Současné politické strany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4162"/>
            <a:ext cx="8812088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Politické strany zastoupené v </a:t>
            </a:r>
            <a:r>
              <a:rPr lang="cs-CZ" u="sng" dirty="0" smtClean="0"/>
              <a:t>Poslanecké sněmovně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Česká strana sociálně demokratická</a:t>
            </a:r>
          </a:p>
          <a:p>
            <a:pPr marL="0" indent="0">
              <a:buNone/>
            </a:pPr>
            <a:r>
              <a:rPr lang="cs-CZ" dirty="0" smtClean="0"/>
              <a:t>Komunistická strana Čech a Moravy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Občanská demokratická strana</a:t>
            </a:r>
          </a:p>
          <a:p>
            <a:pPr marL="0" indent="0">
              <a:buNone/>
            </a:pPr>
            <a:r>
              <a:rPr lang="cs-CZ" dirty="0" smtClean="0"/>
              <a:t>TOP 09 a Starostové</a:t>
            </a:r>
          </a:p>
          <a:p>
            <a:pPr marL="0" indent="0">
              <a:buNone/>
            </a:pPr>
            <a:r>
              <a:rPr lang="cs-CZ" dirty="0" smtClean="0"/>
              <a:t>Věci veřejné</a:t>
            </a:r>
          </a:p>
          <a:p>
            <a:pPr marL="0" indent="0">
              <a:buNone/>
            </a:pPr>
            <a:r>
              <a:rPr lang="cs-CZ" dirty="0" smtClean="0"/>
              <a:t>nezávislí poslanci – nejsou členy žádné politické strany</a:t>
            </a:r>
          </a:p>
        </p:txBody>
      </p:sp>
    </p:spTree>
    <p:extLst>
      <p:ext uri="{BB962C8B-B14F-4D97-AF65-F5344CB8AC3E}">
        <p14:creationId xmlns:p14="http://schemas.microsoft.com/office/powerpoint/2010/main" val="115537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Politické strany zastoupené v </a:t>
            </a:r>
            <a:r>
              <a:rPr lang="cs-CZ" u="sng" dirty="0" smtClean="0"/>
              <a:t>Senátu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Česká strana sociálně demokratická</a:t>
            </a:r>
          </a:p>
          <a:p>
            <a:pPr marL="0" indent="0">
              <a:buNone/>
            </a:pPr>
            <a:r>
              <a:rPr lang="cs-CZ" dirty="0"/>
              <a:t>Komunistická strana Čech a Moravy</a:t>
            </a:r>
          </a:p>
          <a:p>
            <a:pPr marL="0" indent="0">
              <a:buNone/>
            </a:pPr>
            <a:r>
              <a:rPr lang="cs-CZ" dirty="0"/>
              <a:t>Křesťanská a demokratická unie – Česká strana lidová</a:t>
            </a:r>
          </a:p>
          <a:p>
            <a:pPr marL="0" indent="0">
              <a:buNone/>
            </a:pPr>
            <a:r>
              <a:rPr lang="cs-CZ" dirty="0" smtClean="0"/>
              <a:t>Občanská demokratická strana</a:t>
            </a:r>
          </a:p>
          <a:p>
            <a:pPr marL="0" indent="0">
              <a:buNone/>
            </a:pPr>
            <a:r>
              <a:rPr lang="cs-CZ" dirty="0" smtClean="0"/>
              <a:t>TOP 09 a Starostové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ezávislí </a:t>
            </a:r>
            <a:r>
              <a:rPr lang="cs-CZ" dirty="0"/>
              <a:t>senátoři - nejsou členy žádné politické </a:t>
            </a:r>
            <a:r>
              <a:rPr lang="cs-CZ" dirty="0" smtClean="0"/>
              <a:t>strany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268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/>
              <a:t>KÖHLEROVÁ, Tereza a Marek MOUDRÝ. </a:t>
            </a:r>
            <a:r>
              <a:rPr lang="cs-CZ" i="1" dirty="0"/>
              <a:t>Občanský a společenskovědní základ: Politologie Člověk v mezinárodních společenstvích</a:t>
            </a:r>
            <a:r>
              <a:rPr lang="cs-CZ" dirty="0"/>
              <a:t>. Kralice na Hané: </a:t>
            </a:r>
            <a:r>
              <a:rPr lang="cs-CZ" dirty="0" err="1"/>
              <a:t>Computer</a:t>
            </a:r>
            <a:r>
              <a:rPr lang="cs-CZ" dirty="0"/>
              <a:t> Media, s.r.o. ISBN 978-80-7402-121-3.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DUFEK, Pavel. </a:t>
            </a:r>
            <a:r>
              <a:rPr lang="cs-CZ" i="1" dirty="0"/>
              <a:t>Společenské vědy pro střední školy</a:t>
            </a:r>
            <a:r>
              <a:rPr lang="cs-CZ" dirty="0"/>
              <a:t>. Vyd. 1. Brno: </a:t>
            </a:r>
            <a:r>
              <a:rPr lang="cs-CZ" dirty="0" err="1"/>
              <a:t>Didaktis</a:t>
            </a:r>
            <a:r>
              <a:rPr lang="cs-CZ" dirty="0"/>
              <a:t>, c2010, 87 s. ISBN 978-807-3581-527.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EICHLER, Bohuslav, Radovan RYSKA a Vladimír SVOBODA. </a:t>
            </a:r>
            <a:r>
              <a:rPr lang="cs-CZ" i="1" dirty="0"/>
              <a:t>Základy státoprávní teorie, ekonomie a ekonomiky, neformální logiky</a:t>
            </a:r>
            <a:r>
              <a:rPr lang="cs-CZ" dirty="0"/>
              <a:t>: </a:t>
            </a:r>
            <a:r>
              <a:rPr lang="cs-CZ" i="1" dirty="0"/>
              <a:t>základy společenských věd pro střední školy</a:t>
            </a:r>
            <a:r>
              <a:rPr lang="cs-CZ" dirty="0"/>
              <a:t>. 1. vyd. Praha: Fortuna, 1995, 165 s. Základy společenských věd. ISBN 80-716-8240-3.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Rady a služby: Občanské aktivity. </a:t>
            </a:r>
            <a:r>
              <a:rPr lang="cs-CZ" i="1" dirty="0"/>
              <a:t>Ministerstvo vnitra České republiky: Služby pro veřejnost</a:t>
            </a:r>
            <a:r>
              <a:rPr lang="cs-CZ" dirty="0"/>
              <a:t> [online]. 2012 [cit. 2012-10-21]. Dostupné z: http://www.mvcr.cz/clanek/obcanske-aktivity-118893.aspx?q=Y2hudW09MQ%3d%3d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71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818</Words>
  <Application>Microsoft Office PowerPoint</Application>
  <PresentationFormat>Předvádění na obrazovce (4:3)</PresentationFormat>
  <Paragraphs>161</Paragraphs>
  <Slides>16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Politické strany</vt:lpstr>
      <vt:lpstr>Politika</vt:lpstr>
      <vt:lpstr>politika</vt:lpstr>
      <vt:lpstr>Politická strana</vt:lpstr>
      <vt:lpstr>Častá politická témata</vt:lpstr>
      <vt:lpstr>Rozdělení politických stran</vt:lpstr>
      <vt:lpstr>Stranický systém</vt:lpstr>
      <vt:lpstr>Role politických stran</vt:lpstr>
      <vt:lpstr>Spojte pojmy, které spolu souvisí</vt:lpstr>
      <vt:lpstr>Nátlakové skupiny</vt:lpstr>
      <vt:lpstr>Typy nátlakových skupin</vt:lpstr>
      <vt:lpstr>Aktivity nátlakových skupin</vt:lpstr>
      <vt:lpstr>Co je co?</vt:lpstr>
      <vt:lpstr>Současné politické strany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Politické strany</dc:title>
  <dc:creator>Jarca</dc:creator>
  <cp:lastModifiedBy>Jarca</cp:lastModifiedBy>
  <cp:revision>4</cp:revision>
  <dcterms:created xsi:type="dcterms:W3CDTF">2012-10-21T16:36:46Z</dcterms:created>
  <dcterms:modified xsi:type="dcterms:W3CDTF">2012-10-21T16:54:13Z</dcterms:modified>
</cp:coreProperties>
</file>