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08" r:id="rId1"/>
  </p:sldMasterIdLst>
  <p:sldIdLst>
    <p:sldId id="256" r:id="rId2"/>
    <p:sldId id="301" r:id="rId3"/>
    <p:sldId id="328" r:id="rId4"/>
    <p:sldId id="329" r:id="rId5"/>
    <p:sldId id="325" r:id="rId6"/>
    <p:sldId id="326" r:id="rId7"/>
    <p:sldId id="330" r:id="rId8"/>
    <p:sldId id="331" r:id="rId9"/>
    <p:sldId id="283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69BF71B9-2F06-4E09-B97A-560FA7E013C3}">
          <p14:sldIdLst>
            <p14:sldId id="256"/>
            <p14:sldId id="301"/>
            <p14:sldId id="328"/>
            <p14:sldId id="329"/>
            <p14:sldId id="325"/>
            <p14:sldId id="326"/>
            <p14:sldId id="330"/>
            <p14:sldId id="331"/>
            <p14:sldId id="28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  <a:srgbClr val="FF00FF"/>
    <a:srgbClr val="66FF66"/>
    <a:srgbClr val="FF3300"/>
    <a:srgbClr val="00FF99"/>
    <a:srgbClr val="00FFFF"/>
    <a:srgbClr val="FF9999"/>
    <a:srgbClr val="C6CCF6"/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193" autoAdjust="0"/>
    <p:restoredTop sz="94660"/>
  </p:normalViewPr>
  <p:slideViewPr>
    <p:cSldViewPr>
      <p:cViewPr>
        <p:scale>
          <a:sx n="70" d="100"/>
          <a:sy n="70" d="100"/>
        </p:scale>
        <p:origin x="-942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10/21/2012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10/21/2012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10/21/2012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10/21/2012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10/21/2012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10/21/2012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10/21/2012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10/21/2012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10/21/2012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10/21/2012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10/21/2012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5972A193-D974-4890-BCF6-7BDA5AA783D7}" type="datetimeFigureOut">
              <a:rPr lang="en-US" smtClean="0"/>
              <a:pPr/>
              <a:t>10/21/2012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09" r:id="rId1"/>
    <p:sldLayoutId id="2147484010" r:id="rId2"/>
    <p:sldLayoutId id="2147484011" r:id="rId3"/>
    <p:sldLayoutId id="2147484012" r:id="rId4"/>
    <p:sldLayoutId id="2147484013" r:id="rId5"/>
    <p:sldLayoutId id="2147484014" r:id="rId6"/>
    <p:sldLayoutId id="2147484015" r:id="rId7"/>
    <p:sldLayoutId id="2147484016" r:id="rId8"/>
    <p:sldLayoutId id="2147484017" r:id="rId9"/>
    <p:sldLayoutId id="2147484018" r:id="rId10"/>
    <p:sldLayoutId id="214748401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oleObject" Target="../embeddings/oleObject1.bin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owl-on-branch.html" TargetMode="External"/><Relationship Id="rId2" Type="http://schemas.openxmlformats.org/officeDocument/2006/relationships/hyperlink" Target="http://www.clker.com/clipart-cartoon-owl.html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"/>
          <p:cNvSpPr>
            <a:spLocks noGrp="1"/>
          </p:cNvSpPr>
          <p:nvPr>
            <p:ph type="ctrTitle"/>
          </p:nvPr>
        </p:nvSpPr>
        <p:spPr>
          <a:xfrm>
            <a:off x="562093" y="548680"/>
            <a:ext cx="8064895" cy="2673297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školy: Svobodná základní škola,o.p.s.</a:t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Autor: Karolína Bryczová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Vasková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materiálu: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VY_32_INOVACE_16_MATEMATIKA _HRA SOVA</a:t>
            </a:r>
            <a:b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HRA SOVA</a:t>
            </a:r>
            <a:b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Číslo 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projektu: CZ.1.07/1.4.00/21.0929</a:t>
            </a: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pic>
        <p:nvPicPr>
          <p:cNvPr id="9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4252280"/>
            <a:ext cx="6191250" cy="135255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7667625" y="549275"/>
          <a:ext cx="900113" cy="719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67" name="Acrobat Document" r:id="rId5" imgW="9523810" imgH="7621064" progId="AcroExch.Document.7">
                  <p:embed/>
                </p:oleObj>
              </mc:Choice>
              <mc:Fallback>
                <p:oleObj name="Acrobat Document" r:id="rId5" imgW="9523810" imgH="7621064" progId="AcroExch.Document.7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625" y="549275"/>
                        <a:ext cx="900113" cy="719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5131640" y="3299210"/>
            <a:ext cx="3724701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HRA SOVA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728700"/>
            <a:ext cx="7830870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je určen pro žáky od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2.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třídy.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Patří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do vzdělávací oblasti Matematika a její aplikace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Vychází z učebnic nakladatelství Fraus, jejichž autorem je pan prof. Hejný.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Děti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hledají, na co Sova myslí. Jde o propojení logického myšlení a oblasti z níž je galerie hledaných objektů – rovinná i prostorová geometrie, čísla</a:t>
            </a:r>
            <a:r>
              <a:rPr lang="cs-CZ" sz="2000" smtClean="0">
                <a:latin typeface="Arial" pitchFamily="34" charset="0"/>
                <a:cs typeface="Arial" pitchFamily="34" charset="0"/>
              </a:rPr>
              <a:t>, slova) 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Pomůcky: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Fixy na tabuli (možnost využití popisovače v programu Microsoft PowerPoint.)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062796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artoon Owl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2"/>
            <a:ext cx="1636163" cy="1543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2" name="TextovéPole 61"/>
          <p:cNvSpPr txBox="1"/>
          <p:nvPr/>
        </p:nvSpPr>
        <p:spPr>
          <a:xfrm>
            <a:off x="1700045" y="184284"/>
            <a:ext cx="67177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 JAKÉ ČÍSLO MYSLÍ SOVA?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57" name="TextovéPole 2056"/>
          <p:cNvSpPr txBox="1"/>
          <p:nvPr/>
        </p:nvSpPr>
        <p:spPr>
          <a:xfrm>
            <a:off x="197731" y="3318135"/>
            <a:ext cx="410445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větší než pět?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 větší než deset?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 menší než třináct?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 větší než čtrnáct?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44" name="TextovéPole 143"/>
          <p:cNvSpPr txBox="1"/>
          <p:nvPr/>
        </p:nvSpPr>
        <p:spPr>
          <a:xfrm>
            <a:off x="533439" y="2018022"/>
            <a:ext cx="7200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</a:p>
        </p:txBody>
      </p:sp>
      <p:pic>
        <p:nvPicPr>
          <p:cNvPr id="145" name="Picture 4" descr="Owl On Branch Clip Art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08" t="22761"/>
          <a:stretch/>
        </p:blipFill>
        <p:spPr bwMode="auto">
          <a:xfrm>
            <a:off x="7164288" y="5609230"/>
            <a:ext cx="1660663" cy="104527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  <a:extLst/>
        </p:spPr>
      </p:pic>
      <p:sp>
        <p:nvSpPr>
          <p:cNvPr id="146" name="TextovéPole 145"/>
          <p:cNvSpPr txBox="1"/>
          <p:nvPr/>
        </p:nvSpPr>
        <p:spPr>
          <a:xfrm>
            <a:off x="6532870" y="6464616"/>
            <a:ext cx="55941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" dirty="0" smtClean="0">
                <a:latin typeface="Arial" pitchFamily="34" charset="0"/>
                <a:cs typeface="Arial" pitchFamily="34" charset="0"/>
              </a:rPr>
              <a:t>Obr.02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794182" y="1340768"/>
            <a:ext cx="55368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Arial" pitchFamily="34" charset="0"/>
                <a:cs typeface="Arial" pitchFamily="34" charset="0"/>
              </a:rPr>
              <a:t>3</a:t>
            </a:r>
            <a:endParaRPr lang="cs-CZ" sz="6000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5580112" y="1594936"/>
            <a:ext cx="55368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</a:t>
            </a:r>
            <a:endParaRPr lang="cs-CZ" sz="6000" b="1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3860982" y="934705"/>
            <a:ext cx="55368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2</a:t>
            </a:r>
            <a:endParaRPr lang="cs-CZ" sz="60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5026430" y="782305"/>
            <a:ext cx="55368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5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7440937" y="1453754"/>
            <a:ext cx="55368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4</a:t>
            </a:r>
            <a:endParaRPr lang="cs-CZ" sz="6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3556182" y="2102768"/>
            <a:ext cx="55368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8</a:t>
            </a:r>
            <a:endParaRPr lang="cs-CZ" sz="6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4505238" y="1758586"/>
            <a:ext cx="55368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  <a:latin typeface="Arial" pitchFamily="34" charset="0"/>
                <a:cs typeface="Arial" pitchFamily="34" charset="0"/>
              </a:rPr>
              <a:t>6</a:t>
            </a:r>
            <a:endParaRPr lang="cs-CZ" sz="6000" b="1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2249959" y="707504"/>
            <a:ext cx="55368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7</a:t>
            </a:r>
            <a:endParaRPr lang="cs-CZ" sz="6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06" name="TextovéPole 105"/>
          <p:cNvSpPr txBox="1"/>
          <p:nvPr/>
        </p:nvSpPr>
        <p:spPr>
          <a:xfrm>
            <a:off x="6258893" y="2218555"/>
            <a:ext cx="55368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9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3" name="TextovéPole 112"/>
          <p:cNvSpPr txBox="1"/>
          <p:nvPr/>
        </p:nvSpPr>
        <p:spPr>
          <a:xfrm>
            <a:off x="6222985" y="935389"/>
            <a:ext cx="11791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15</a:t>
            </a:r>
            <a:endParaRPr lang="cs-CZ" sz="6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34" name="TextovéPole 133"/>
          <p:cNvSpPr txBox="1"/>
          <p:nvPr/>
        </p:nvSpPr>
        <p:spPr>
          <a:xfrm>
            <a:off x="4590178" y="2774249"/>
            <a:ext cx="1179180" cy="1015663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6000" b="1" dirty="0">
                <a:ln/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6000" b="1" dirty="0" smtClean="0">
                <a:ln/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0</a:t>
            </a:r>
            <a:endParaRPr lang="cs-CZ" sz="6000" b="1" dirty="0">
              <a:ln/>
              <a:solidFill>
                <a:schemeClr val="accent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5" name="TextovéPole 134"/>
          <p:cNvSpPr txBox="1"/>
          <p:nvPr/>
        </p:nvSpPr>
        <p:spPr>
          <a:xfrm>
            <a:off x="7783143" y="2356431"/>
            <a:ext cx="11791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11</a:t>
            </a:r>
            <a:endParaRPr lang="cs-CZ" sz="60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36" name="TextovéPole 135"/>
          <p:cNvSpPr txBox="1"/>
          <p:nvPr/>
        </p:nvSpPr>
        <p:spPr>
          <a:xfrm>
            <a:off x="6799052" y="3026898"/>
            <a:ext cx="11791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12</a:t>
            </a:r>
            <a:endParaRPr lang="cs-CZ" sz="6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37" name="TextovéPole 136"/>
          <p:cNvSpPr txBox="1"/>
          <p:nvPr/>
        </p:nvSpPr>
        <p:spPr>
          <a:xfrm>
            <a:off x="5559448" y="3645024"/>
            <a:ext cx="11791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13</a:t>
            </a:r>
            <a:endParaRPr lang="cs-CZ" sz="60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38" name="TextovéPole 137"/>
          <p:cNvSpPr txBox="1"/>
          <p:nvPr/>
        </p:nvSpPr>
        <p:spPr>
          <a:xfrm>
            <a:off x="7645771" y="426873"/>
            <a:ext cx="11791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14</a:t>
            </a:r>
            <a:endParaRPr lang="cs-CZ" sz="60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4797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3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9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5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5"/>
                  </p:tgtEl>
                </p:cond>
              </p:nextCondLst>
            </p:seq>
          </p:childTnLst>
        </p:cTn>
      </p:par>
    </p:tnLst>
    <p:bldLst>
      <p:bldP spid="3" grpId="0"/>
      <p:bldP spid="80" grpId="0"/>
      <p:bldP spid="81" grpId="0"/>
      <p:bldP spid="82" grpId="0"/>
      <p:bldP spid="92" grpId="0"/>
      <p:bldP spid="94" grpId="0"/>
      <p:bldP spid="95" grpId="0"/>
      <p:bldP spid="96" grpId="0"/>
      <p:bldP spid="106" grpId="0"/>
      <p:bldP spid="134" grpId="0"/>
      <p:bldP spid="135" grpId="0"/>
      <p:bldP spid="136" grpId="0"/>
      <p:bldP spid="137" grpId="0"/>
      <p:bldP spid="13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artoon Owl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2"/>
            <a:ext cx="1636163" cy="1543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2" name="TextovéPole 61"/>
          <p:cNvSpPr txBox="1"/>
          <p:nvPr/>
        </p:nvSpPr>
        <p:spPr>
          <a:xfrm>
            <a:off x="1700045" y="184284"/>
            <a:ext cx="67177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 JAKÉ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SLOVO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MYSLÍ SOVA?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57" name="TextovéPole 2056"/>
          <p:cNvSpPr txBox="1"/>
          <p:nvPr/>
        </p:nvSpPr>
        <p:spPr>
          <a:xfrm>
            <a:off x="197731" y="3318135"/>
            <a:ext cx="410445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Začíná slovo na písmeno 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?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 to zvíře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?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Má dvě slabiky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?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Označuje ovoce?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44" name="TextovéPole 143"/>
          <p:cNvSpPr txBox="1"/>
          <p:nvPr/>
        </p:nvSpPr>
        <p:spPr>
          <a:xfrm>
            <a:off x="533439" y="2018022"/>
            <a:ext cx="7200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</a:p>
        </p:txBody>
      </p:sp>
      <p:pic>
        <p:nvPicPr>
          <p:cNvPr id="145" name="Picture 4" descr="Owl On Branch Clip Art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08" t="22761"/>
          <a:stretch/>
        </p:blipFill>
        <p:spPr bwMode="auto">
          <a:xfrm>
            <a:off x="7164288" y="5609230"/>
            <a:ext cx="1660663" cy="104527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  <a:extLst/>
        </p:spPr>
      </p:pic>
      <p:sp>
        <p:nvSpPr>
          <p:cNvPr id="146" name="TextovéPole 145"/>
          <p:cNvSpPr txBox="1"/>
          <p:nvPr/>
        </p:nvSpPr>
        <p:spPr>
          <a:xfrm>
            <a:off x="6532870" y="6464616"/>
            <a:ext cx="55941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" dirty="0" smtClean="0">
                <a:latin typeface="Arial" pitchFamily="34" charset="0"/>
                <a:cs typeface="Arial" pitchFamily="34" charset="0"/>
              </a:rPr>
              <a:t>Obr.02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898874" y="2602458"/>
            <a:ext cx="20970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Arial" pitchFamily="34" charset="0"/>
                <a:cs typeface="Arial" pitchFamily="34" charset="0"/>
              </a:rPr>
              <a:t>BABIČKA</a:t>
            </a:r>
            <a:endParaRPr lang="cs-CZ" sz="3200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5580112" y="1594936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KAPR</a:t>
            </a:r>
            <a:endParaRPr lang="cs-CZ" sz="3200" b="1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3203848" y="934705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SIRKA</a:t>
            </a:r>
            <a:endParaRPr lang="cs-CZ" sz="32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5026430" y="782305"/>
            <a:ext cx="12737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MÍČ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7120376" y="2038529"/>
            <a:ext cx="1791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KRÁVA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3556182" y="2102768"/>
            <a:ext cx="22399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HRUŠKA</a:t>
            </a:r>
            <a:endParaRPr lang="cs-CZ" sz="32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5627418" y="3573016"/>
            <a:ext cx="2808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  <a:latin typeface="Arial" pitchFamily="34" charset="0"/>
                <a:cs typeface="Arial" pitchFamily="34" charset="0"/>
              </a:rPr>
              <a:t>KRABICE</a:t>
            </a:r>
            <a:endParaRPr lang="cs-CZ" sz="3200" b="1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2393975" y="1540969"/>
            <a:ext cx="16019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MYŠ</a:t>
            </a:r>
            <a:endParaRPr lang="cs-CZ" sz="32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06" name="TextovéPole 105"/>
          <p:cNvSpPr txBox="1"/>
          <p:nvPr/>
        </p:nvSpPr>
        <p:spPr>
          <a:xfrm>
            <a:off x="5989816" y="2826043"/>
            <a:ext cx="22339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SOKOL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4" name="TextovéPole 133"/>
          <p:cNvSpPr txBox="1"/>
          <p:nvPr/>
        </p:nvSpPr>
        <p:spPr>
          <a:xfrm>
            <a:off x="6555098" y="875162"/>
            <a:ext cx="1668715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/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KOZEL</a:t>
            </a:r>
            <a:endParaRPr lang="cs-CZ" sz="3200" b="1" dirty="0">
              <a:ln/>
              <a:solidFill>
                <a:schemeClr val="accent3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9824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5"/>
                  </p:tgtEl>
                </p:cond>
              </p:nextCondLst>
            </p:seq>
          </p:childTnLst>
        </p:cTn>
      </p:par>
    </p:tnLst>
    <p:bldLst>
      <p:bldP spid="3" grpId="0"/>
      <p:bldP spid="80" grpId="0"/>
      <p:bldP spid="81" grpId="0"/>
      <p:bldP spid="82" grpId="0"/>
      <p:bldP spid="92" grpId="0"/>
      <p:bldP spid="95" grpId="0"/>
      <p:bldP spid="96" grpId="0"/>
      <p:bldP spid="106" grpId="0"/>
      <p:bldP spid="13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artoon Owl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2"/>
            <a:ext cx="1636163" cy="1543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6683883" y="919798"/>
            <a:ext cx="1728192" cy="792088"/>
            <a:chOff x="1970589" y="1268760"/>
            <a:chExt cx="1728192" cy="792088"/>
          </a:xfrm>
        </p:grpSpPr>
        <p:grpSp>
          <p:nvGrpSpPr>
            <p:cNvPr id="12" name="Skupina 11"/>
            <p:cNvGrpSpPr/>
            <p:nvPr/>
          </p:nvGrpSpPr>
          <p:grpSpPr>
            <a:xfrm>
              <a:off x="1970589" y="1268760"/>
              <a:ext cx="1728192" cy="792088"/>
              <a:chOff x="683568" y="1202717"/>
              <a:chExt cx="1728192" cy="792088"/>
            </a:xfrm>
            <a:solidFill>
              <a:schemeClr val="accent1">
                <a:lumMod val="40000"/>
                <a:lumOff val="60000"/>
              </a:schemeClr>
            </a:solidFill>
          </p:grpSpPr>
          <p:sp>
            <p:nvSpPr>
              <p:cNvPr id="18" name="Obdélník 17"/>
              <p:cNvSpPr/>
              <p:nvPr/>
            </p:nvSpPr>
            <p:spPr>
              <a:xfrm>
                <a:off x="683568" y="1202717"/>
                <a:ext cx="864096" cy="792088"/>
              </a:xfrm>
              <a:prstGeom prst="rect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" name="Obdélník 18"/>
              <p:cNvSpPr/>
              <p:nvPr/>
            </p:nvSpPr>
            <p:spPr>
              <a:xfrm>
                <a:off x="1547664" y="1202717"/>
                <a:ext cx="864096" cy="792088"/>
              </a:xfrm>
              <a:prstGeom prst="rect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3" name="Vývojový diagram: spojnice 12"/>
            <p:cNvSpPr/>
            <p:nvPr/>
          </p:nvSpPr>
          <p:spPr>
            <a:xfrm>
              <a:off x="2539102" y="1488155"/>
              <a:ext cx="45719" cy="45719"/>
            </a:xfrm>
            <a:prstGeom prst="flowChartConnector">
              <a:avLst/>
            </a:prstGeom>
            <a:solidFill>
              <a:srgbClr val="FFC000"/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Vývojový diagram: spojnice 13"/>
            <p:cNvSpPr/>
            <p:nvPr/>
          </p:nvSpPr>
          <p:spPr>
            <a:xfrm>
              <a:off x="2195735" y="1823317"/>
              <a:ext cx="45719" cy="45719"/>
            </a:xfrm>
            <a:prstGeom prst="flowChartConnector">
              <a:avLst/>
            </a:prstGeom>
            <a:solidFill>
              <a:srgbClr val="FFC000"/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Vývojový diagram: spojnice 14"/>
            <p:cNvSpPr/>
            <p:nvPr/>
          </p:nvSpPr>
          <p:spPr>
            <a:xfrm>
              <a:off x="2195736" y="1488155"/>
              <a:ext cx="45719" cy="45719"/>
            </a:xfrm>
            <a:prstGeom prst="flowChartConnector">
              <a:avLst/>
            </a:prstGeom>
            <a:solidFill>
              <a:srgbClr val="FFC000"/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Vývojový diagram: spojnice 15"/>
            <p:cNvSpPr/>
            <p:nvPr/>
          </p:nvSpPr>
          <p:spPr>
            <a:xfrm>
              <a:off x="3419872" y="1823317"/>
              <a:ext cx="45719" cy="45719"/>
            </a:xfrm>
            <a:prstGeom prst="flowChartConnector">
              <a:avLst/>
            </a:prstGeom>
            <a:solidFill>
              <a:srgbClr val="FFC000"/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Vývojový diagram: spojnice 16"/>
            <p:cNvSpPr/>
            <p:nvPr/>
          </p:nvSpPr>
          <p:spPr>
            <a:xfrm>
              <a:off x="3059832" y="1488155"/>
              <a:ext cx="45719" cy="45719"/>
            </a:xfrm>
            <a:prstGeom prst="flowChartConnector">
              <a:avLst/>
            </a:prstGeom>
            <a:solidFill>
              <a:srgbClr val="FFC000"/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5868144" y="3325295"/>
            <a:ext cx="2592288" cy="1584176"/>
            <a:chOff x="1373223" y="1247341"/>
            <a:chExt cx="2592288" cy="1584176"/>
          </a:xfrm>
          <a:solidFill>
            <a:srgbClr val="FF0000"/>
          </a:solidFill>
        </p:grpSpPr>
        <p:sp>
          <p:nvSpPr>
            <p:cNvPr id="31" name="Obdélník 30"/>
            <p:cNvSpPr/>
            <p:nvPr/>
          </p:nvSpPr>
          <p:spPr>
            <a:xfrm>
              <a:off x="1373223" y="2039429"/>
              <a:ext cx="864096" cy="792088"/>
            </a:xfrm>
            <a:prstGeom prst="rect">
              <a:avLst/>
            </a:prstGeom>
            <a:grpFill/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3101415" y="2039429"/>
              <a:ext cx="864096" cy="792088"/>
            </a:xfrm>
            <a:prstGeom prst="rect">
              <a:avLst/>
            </a:prstGeom>
            <a:grpFill/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3" name="Skupina 32"/>
            <p:cNvGrpSpPr/>
            <p:nvPr/>
          </p:nvGrpSpPr>
          <p:grpSpPr>
            <a:xfrm>
              <a:off x="1373223" y="1247341"/>
              <a:ext cx="2592288" cy="1212531"/>
              <a:chOff x="1373223" y="1247341"/>
              <a:chExt cx="2592288" cy="1212531"/>
            </a:xfrm>
            <a:grpFill/>
          </p:grpSpPr>
          <p:grpSp>
            <p:nvGrpSpPr>
              <p:cNvPr id="34" name="Skupina 33"/>
              <p:cNvGrpSpPr/>
              <p:nvPr/>
            </p:nvGrpSpPr>
            <p:grpSpPr>
              <a:xfrm>
                <a:off x="1373223" y="1247341"/>
                <a:ext cx="2592288" cy="792088"/>
                <a:chOff x="1970589" y="1268760"/>
                <a:chExt cx="2592288" cy="792088"/>
              </a:xfrm>
              <a:grpFill/>
            </p:grpSpPr>
            <p:grpSp>
              <p:nvGrpSpPr>
                <p:cNvPr id="42" name="Skupina 41"/>
                <p:cNvGrpSpPr/>
                <p:nvPr/>
              </p:nvGrpSpPr>
              <p:grpSpPr>
                <a:xfrm>
                  <a:off x="1970589" y="1268760"/>
                  <a:ext cx="1728192" cy="792088"/>
                  <a:chOff x="683568" y="1202717"/>
                  <a:chExt cx="1728192" cy="792088"/>
                </a:xfrm>
                <a:grpFill/>
              </p:grpSpPr>
              <p:sp>
                <p:nvSpPr>
                  <p:cNvPr id="44" name="Obdélník 43"/>
                  <p:cNvSpPr/>
                  <p:nvPr/>
                </p:nvSpPr>
                <p:spPr>
                  <a:xfrm>
                    <a:off x="683568" y="1202717"/>
                    <a:ext cx="864096" cy="792088"/>
                  </a:xfrm>
                  <a:prstGeom prst="rect">
                    <a:avLst/>
                  </a:prstGeom>
                  <a:grpFill/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45" name="Obdélník 44"/>
                  <p:cNvSpPr/>
                  <p:nvPr/>
                </p:nvSpPr>
                <p:spPr>
                  <a:xfrm>
                    <a:off x="1547664" y="1202717"/>
                    <a:ext cx="864096" cy="792088"/>
                  </a:xfrm>
                  <a:prstGeom prst="rect">
                    <a:avLst/>
                  </a:prstGeom>
                  <a:grpFill/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sp>
              <p:nvSpPr>
                <p:cNvPr id="43" name="Obdélník 42"/>
                <p:cNvSpPr/>
                <p:nvPr/>
              </p:nvSpPr>
              <p:spPr>
                <a:xfrm>
                  <a:off x="3698781" y="1268760"/>
                  <a:ext cx="864096" cy="792088"/>
                </a:xfrm>
                <a:prstGeom prst="rect">
                  <a:avLst/>
                </a:pr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35" name="Vývojový diagram: spojnice 34"/>
              <p:cNvSpPr/>
              <p:nvPr/>
            </p:nvSpPr>
            <p:spPr>
              <a:xfrm>
                <a:off x="1799561" y="1621074"/>
                <a:ext cx="45719" cy="45719"/>
              </a:xfrm>
              <a:prstGeom prst="flowChartConnector">
                <a:avLst/>
              </a:pr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Vývojový diagram: spojnice 35"/>
              <p:cNvSpPr/>
              <p:nvPr/>
            </p:nvSpPr>
            <p:spPr>
              <a:xfrm>
                <a:off x="2839847" y="1845415"/>
                <a:ext cx="45719" cy="45719"/>
              </a:xfrm>
              <a:prstGeom prst="flowChartConnector">
                <a:avLst/>
              </a:pr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Vývojový diagram: spojnice 36"/>
              <p:cNvSpPr/>
              <p:nvPr/>
            </p:nvSpPr>
            <p:spPr>
              <a:xfrm>
                <a:off x="2492855" y="1444419"/>
                <a:ext cx="45719" cy="45719"/>
              </a:xfrm>
              <a:prstGeom prst="flowChartConnector">
                <a:avLst/>
              </a:pr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Vývojový diagram: spojnice 37"/>
              <p:cNvSpPr/>
              <p:nvPr/>
            </p:nvSpPr>
            <p:spPr>
              <a:xfrm>
                <a:off x="3507965" y="1621074"/>
                <a:ext cx="45719" cy="45719"/>
              </a:xfrm>
              <a:prstGeom prst="flowChartConnector">
                <a:avLst/>
              </a:pr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Vývojový diagram: spojnice 38"/>
              <p:cNvSpPr/>
              <p:nvPr/>
            </p:nvSpPr>
            <p:spPr>
              <a:xfrm>
                <a:off x="1799561" y="2389754"/>
                <a:ext cx="45719" cy="45719"/>
              </a:xfrm>
              <a:prstGeom prst="flowChartConnector">
                <a:avLst/>
              </a:pr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Vývojový diagram: spojnice 39"/>
              <p:cNvSpPr/>
              <p:nvPr/>
            </p:nvSpPr>
            <p:spPr>
              <a:xfrm>
                <a:off x="3550951" y="2414153"/>
                <a:ext cx="45719" cy="45719"/>
              </a:xfrm>
              <a:prstGeom prst="flowChartConnector">
                <a:avLst/>
              </a:pr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Vývojový diagram: spojnice 40"/>
              <p:cNvSpPr/>
              <p:nvPr/>
            </p:nvSpPr>
            <p:spPr>
              <a:xfrm>
                <a:off x="2678909" y="1647974"/>
                <a:ext cx="45719" cy="45719"/>
              </a:xfrm>
              <a:prstGeom prst="flowChartConnector">
                <a:avLst/>
              </a:pr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056" name="Skupina 2055"/>
          <p:cNvGrpSpPr/>
          <p:nvPr/>
        </p:nvGrpSpPr>
        <p:grpSpPr>
          <a:xfrm>
            <a:off x="2080111" y="2208760"/>
            <a:ext cx="2589649" cy="797815"/>
            <a:chOff x="2512159" y="1647483"/>
            <a:chExt cx="2589649" cy="797815"/>
          </a:xfrm>
        </p:grpSpPr>
        <p:grpSp>
          <p:nvGrpSpPr>
            <p:cNvPr id="46" name="Skupina 45"/>
            <p:cNvGrpSpPr/>
            <p:nvPr/>
          </p:nvGrpSpPr>
          <p:grpSpPr>
            <a:xfrm>
              <a:off x="2512159" y="1647483"/>
              <a:ext cx="2589649" cy="797815"/>
              <a:chOff x="1373223" y="1241614"/>
              <a:chExt cx="2589649" cy="797815"/>
            </a:xfrm>
          </p:grpSpPr>
          <p:grpSp>
            <p:nvGrpSpPr>
              <p:cNvPr id="47" name="Skupina 46"/>
              <p:cNvGrpSpPr/>
              <p:nvPr/>
            </p:nvGrpSpPr>
            <p:grpSpPr>
              <a:xfrm>
                <a:off x="1373223" y="1241614"/>
                <a:ext cx="2589649" cy="797815"/>
                <a:chOff x="1970589" y="1263033"/>
                <a:chExt cx="2589649" cy="797815"/>
              </a:xfrm>
              <a:solidFill>
                <a:schemeClr val="accent1">
                  <a:lumMod val="40000"/>
                  <a:lumOff val="60000"/>
                </a:schemeClr>
              </a:solidFill>
            </p:grpSpPr>
            <p:grpSp>
              <p:nvGrpSpPr>
                <p:cNvPr id="52" name="Skupina 51"/>
                <p:cNvGrpSpPr/>
                <p:nvPr/>
              </p:nvGrpSpPr>
              <p:grpSpPr>
                <a:xfrm>
                  <a:off x="1970589" y="1268760"/>
                  <a:ext cx="1728192" cy="792088"/>
                  <a:chOff x="683568" y="1202717"/>
                  <a:chExt cx="1728192" cy="792088"/>
                </a:xfrm>
                <a:grpFill/>
              </p:grpSpPr>
              <p:sp>
                <p:nvSpPr>
                  <p:cNvPr id="54" name="Obdélník 53"/>
                  <p:cNvSpPr/>
                  <p:nvPr/>
                </p:nvSpPr>
                <p:spPr>
                  <a:xfrm>
                    <a:off x="683568" y="1202717"/>
                    <a:ext cx="864096" cy="792088"/>
                  </a:xfrm>
                  <a:prstGeom prst="rect">
                    <a:avLst/>
                  </a:prstGeom>
                  <a:solidFill>
                    <a:srgbClr val="FFFF00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55" name="Obdélník 54"/>
                  <p:cNvSpPr/>
                  <p:nvPr/>
                </p:nvSpPr>
                <p:spPr>
                  <a:xfrm>
                    <a:off x="1547664" y="1202717"/>
                    <a:ext cx="864096" cy="792088"/>
                  </a:xfrm>
                  <a:prstGeom prst="rect">
                    <a:avLst/>
                  </a:prstGeom>
                  <a:solidFill>
                    <a:srgbClr val="FFFF00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sp>
              <p:nvSpPr>
                <p:cNvPr id="53" name="Obdélník 52"/>
                <p:cNvSpPr/>
                <p:nvPr/>
              </p:nvSpPr>
              <p:spPr>
                <a:xfrm>
                  <a:off x="3696142" y="1263033"/>
                  <a:ext cx="864096" cy="792088"/>
                </a:xfrm>
                <a:prstGeom prst="rect">
                  <a:avLst/>
                </a:prstGeom>
                <a:solidFill>
                  <a:srgbClr val="FFFF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48" name="Vývojový diagram: spojnice 47"/>
              <p:cNvSpPr/>
              <p:nvPr/>
            </p:nvSpPr>
            <p:spPr>
              <a:xfrm>
                <a:off x="1799561" y="1621074"/>
                <a:ext cx="45719" cy="45719"/>
              </a:xfrm>
              <a:prstGeom prst="flowChartConnector">
                <a:avLst/>
              </a:prstGeom>
              <a:solidFill>
                <a:srgbClr val="FFC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" name="Vývojový diagram: spojnice 48"/>
              <p:cNvSpPr/>
              <p:nvPr/>
            </p:nvSpPr>
            <p:spPr>
              <a:xfrm>
                <a:off x="2839847" y="1845415"/>
                <a:ext cx="45719" cy="45719"/>
              </a:xfrm>
              <a:prstGeom prst="flowChartConnector">
                <a:avLst/>
              </a:prstGeom>
              <a:solidFill>
                <a:srgbClr val="FFC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0" name="Vývojový diagram: spojnice 49"/>
              <p:cNvSpPr/>
              <p:nvPr/>
            </p:nvSpPr>
            <p:spPr>
              <a:xfrm>
                <a:off x="2492855" y="1444419"/>
                <a:ext cx="45719" cy="45719"/>
              </a:xfrm>
              <a:prstGeom prst="flowChartConnector">
                <a:avLst/>
              </a:prstGeom>
              <a:solidFill>
                <a:srgbClr val="FFC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Vývojový diagram: spojnice 50"/>
              <p:cNvSpPr/>
              <p:nvPr/>
            </p:nvSpPr>
            <p:spPr>
              <a:xfrm>
                <a:off x="3507965" y="1621074"/>
                <a:ext cx="45719" cy="45719"/>
              </a:xfrm>
              <a:prstGeom prst="flowChartConnector">
                <a:avLst/>
              </a:prstGeom>
              <a:solidFill>
                <a:srgbClr val="FFC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049" name="Ovál 2048"/>
            <p:cNvSpPr/>
            <p:nvPr/>
          </p:nvSpPr>
          <p:spPr>
            <a:xfrm>
              <a:off x="3784124" y="2049802"/>
              <a:ext cx="45719" cy="45719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endParaRPr>
            </a:p>
          </p:txBody>
        </p:sp>
      </p:grpSp>
      <p:grpSp>
        <p:nvGrpSpPr>
          <p:cNvPr id="2055" name="Skupina 2054"/>
          <p:cNvGrpSpPr/>
          <p:nvPr/>
        </p:nvGrpSpPr>
        <p:grpSpPr>
          <a:xfrm>
            <a:off x="2807237" y="1013313"/>
            <a:ext cx="1728192" cy="792088"/>
            <a:chOff x="3131840" y="551353"/>
            <a:chExt cx="1728192" cy="792088"/>
          </a:xfrm>
        </p:grpSpPr>
        <p:grpSp>
          <p:nvGrpSpPr>
            <p:cNvPr id="2052" name="Skupina 2051"/>
            <p:cNvGrpSpPr/>
            <p:nvPr/>
          </p:nvGrpSpPr>
          <p:grpSpPr>
            <a:xfrm>
              <a:off x="3131840" y="551353"/>
              <a:ext cx="1728192" cy="792088"/>
              <a:chOff x="3131840" y="551353"/>
              <a:chExt cx="1728192" cy="792088"/>
            </a:xfrm>
          </p:grpSpPr>
          <p:sp>
            <p:nvSpPr>
              <p:cNvPr id="9" name="Obdélník 8"/>
              <p:cNvSpPr/>
              <p:nvPr/>
            </p:nvSpPr>
            <p:spPr>
              <a:xfrm>
                <a:off x="3131840" y="551353"/>
                <a:ext cx="864096" cy="792088"/>
              </a:xfrm>
              <a:prstGeom prst="rect">
                <a:avLst/>
              </a:prstGeom>
              <a:solidFill>
                <a:schemeClr val="accent3"/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Obdélník 9"/>
              <p:cNvSpPr/>
              <p:nvPr/>
            </p:nvSpPr>
            <p:spPr>
              <a:xfrm>
                <a:off x="3995936" y="551353"/>
                <a:ext cx="864096" cy="792088"/>
              </a:xfrm>
              <a:prstGeom prst="rect">
                <a:avLst/>
              </a:prstGeom>
              <a:solidFill>
                <a:schemeClr val="accent3"/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054" name="Skupina 2053"/>
            <p:cNvGrpSpPr/>
            <p:nvPr/>
          </p:nvGrpSpPr>
          <p:grpSpPr>
            <a:xfrm>
              <a:off x="3473233" y="780521"/>
              <a:ext cx="1000470" cy="333751"/>
              <a:chOff x="3473233" y="780521"/>
              <a:chExt cx="1000470" cy="333751"/>
            </a:xfrm>
          </p:grpSpPr>
          <p:sp>
            <p:nvSpPr>
              <p:cNvPr id="6" name="Vývojový diagram: spojnice 5"/>
              <p:cNvSpPr/>
              <p:nvPr/>
            </p:nvSpPr>
            <p:spPr>
              <a:xfrm>
                <a:off x="3761265" y="1068553"/>
                <a:ext cx="45719" cy="45719"/>
              </a:xfrm>
              <a:prstGeom prst="flowChartConnector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" name="Vývojový diagram: spojnice 6"/>
              <p:cNvSpPr/>
              <p:nvPr/>
            </p:nvSpPr>
            <p:spPr>
              <a:xfrm>
                <a:off x="3473233" y="780521"/>
                <a:ext cx="45719" cy="45719"/>
              </a:xfrm>
              <a:prstGeom prst="flowChartConnector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51" name="Ovál 2050"/>
              <p:cNvSpPr/>
              <p:nvPr/>
            </p:nvSpPr>
            <p:spPr>
              <a:xfrm>
                <a:off x="4427984" y="947397"/>
                <a:ext cx="45719" cy="45719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62" name="TextovéPole 61"/>
          <p:cNvSpPr txBox="1"/>
          <p:nvPr/>
        </p:nvSpPr>
        <p:spPr>
          <a:xfrm>
            <a:off x="1700045" y="184284"/>
            <a:ext cx="67177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 KTEROU STAVBU SOVA MYSLÍ?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57" name="TextovéPole 2056"/>
          <p:cNvSpPr txBox="1"/>
          <p:nvPr/>
        </p:nvSpPr>
        <p:spPr>
          <a:xfrm>
            <a:off x="683568" y="3325295"/>
            <a:ext cx="410445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Má pět krychlí?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 třípodlažní?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Má ve druhém podlaží dvě krychle?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 kterou stavbu sova myslí?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grpSp>
        <p:nvGrpSpPr>
          <p:cNvPr id="2064" name="Skupina 2063"/>
          <p:cNvGrpSpPr/>
          <p:nvPr/>
        </p:nvGrpSpPr>
        <p:grpSpPr>
          <a:xfrm>
            <a:off x="5413237" y="2084647"/>
            <a:ext cx="2589649" cy="797815"/>
            <a:chOff x="5413237" y="2058376"/>
            <a:chExt cx="2589649" cy="797815"/>
          </a:xfrm>
        </p:grpSpPr>
        <p:grpSp>
          <p:nvGrpSpPr>
            <p:cNvPr id="20" name="Skupina 19"/>
            <p:cNvGrpSpPr/>
            <p:nvPr/>
          </p:nvGrpSpPr>
          <p:grpSpPr>
            <a:xfrm>
              <a:off x="5413237" y="2058376"/>
              <a:ext cx="2589649" cy="797815"/>
              <a:chOff x="1373223" y="1241614"/>
              <a:chExt cx="2589649" cy="797815"/>
            </a:xfrm>
            <a:solidFill>
              <a:srgbClr val="00B050"/>
            </a:solidFill>
          </p:grpSpPr>
          <p:grpSp>
            <p:nvGrpSpPr>
              <p:cNvPr id="21" name="Skupina 20"/>
              <p:cNvGrpSpPr/>
              <p:nvPr/>
            </p:nvGrpSpPr>
            <p:grpSpPr>
              <a:xfrm>
                <a:off x="1373223" y="1241614"/>
                <a:ext cx="2589649" cy="797815"/>
                <a:chOff x="1970589" y="1263033"/>
                <a:chExt cx="2589649" cy="797815"/>
              </a:xfrm>
              <a:grpFill/>
            </p:grpSpPr>
            <p:grpSp>
              <p:nvGrpSpPr>
                <p:cNvPr id="26" name="Skupina 25"/>
                <p:cNvGrpSpPr/>
                <p:nvPr/>
              </p:nvGrpSpPr>
              <p:grpSpPr>
                <a:xfrm>
                  <a:off x="1970589" y="1268760"/>
                  <a:ext cx="1728192" cy="792088"/>
                  <a:chOff x="683568" y="1202717"/>
                  <a:chExt cx="1728192" cy="792088"/>
                </a:xfrm>
                <a:grpFill/>
              </p:grpSpPr>
              <p:sp>
                <p:nvSpPr>
                  <p:cNvPr id="28" name="Obdélník 27"/>
                  <p:cNvSpPr/>
                  <p:nvPr/>
                </p:nvSpPr>
                <p:spPr>
                  <a:xfrm>
                    <a:off x="683568" y="1202717"/>
                    <a:ext cx="864096" cy="792088"/>
                  </a:xfrm>
                  <a:prstGeom prst="rect">
                    <a:avLst/>
                  </a:prstGeom>
                  <a:grpFill/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29" name="Obdélník 28"/>
                  <p:cNvSpPr/>
                  <p:nvPr/>
                </p:nvSpPr>
                <p:spPr>
                  <a:xfrm>
                    <a:off x="1547664" y="1202717"/>
                    <a:ext cx="864096" cy="792088"/>
                  </a:xfrm>
                  <a:prstGeom prst="rect">
                    <a:avLst/>
                  </a:prstGeom>
                  <a:grpFill/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sp>
              <p:nvSpPr>
                <p:cNvPr id="27" name="Obdélník 26"/>
                <p:cNvSpPr/>
                <p:nvPr/>
              </p:nvSpPr>
              <p:spPr>
                <a:xfrm>
                  <a:off x="3696142" y="1263033"/>
                  <a:ext cx="864096" cy="792088"/>
                </a:xfrm>
                <a:prstGeom prst="rect">
                  <a:avLst/>
                </a:pr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23" name="Vývojový diagram: spojnice 22"/>
              <p:cNvSpPr/>
              <p:nvPr/>
            </p:nvSpPr>
            <p:spPr>
              <a:xfrm>
                <a:off x="2839847" y="1845415"/>
                <a:ext cx="45719" cy="45719"/>
              </a:xfrm>
              <a:prstGeom prst="flowChartConnector">
                <a:avLst/>
              </a:pr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Vývojový diagram: spojnice 23"/>
              <p:cNvSpPr/>
              <p:nvPr/>
            </p:nvSpPr>
            <p:spPr>
              <a:xfrm>
                <a:off x="2492855" y="1444419"/>
                <a:ext cx="45719" cy="45719"/>
              </a:xfrm>
              <a:prstGeom prst="flowChartConnector">
                <a:avLst/>
              </a:pr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Vývojový diagram: spojnice 24"/>
              <p:cNvSpPr/>
              <p:nvPr/>
            </p:nvSpPr>
            <p:spPr>
              <a:xfrm>
                <a:off x="3507965" y="1621074"/>
                <a:ext cx="45719" cy="45719"/>
              </a:xfrm>
              <a:prstGeom prst="flowChartConnector">
                <a:avLst/>
              </a:pr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058" name="Ovál 2057"/>
            <p:cNvSpPr/>
            <p:nvPr/>
          </p:nvSpPr>
          <p:spPr>
            <a:xfrm>
              <a:off x="5652120" y="2284040"/>
              <a:ext cx="72008" cy="45719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59" name="Ovál 2058"/>
            <p:cNvSpPr/>
            <p:nvPr/>
          </p:nvSpPr>
          <p:spPr>
            <a:xfrm>
              <a:off x="6012160" y="2588220"/>
              <a:ext cx="45719" cy="45719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3" name="TextovéPole 62"/>
          <p:cNvSpPr txBox="1"/>
          <p:nvPr/>
        </p:nvSpPr>
        <p:spPr>
          <a:xfrm>
            <a:off x="483781" y="1993316"/>
            <a:ext cx="7200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</a:p>
        </p:txBody>
      </p:sp>
      <p:pic>
        <p:nvPicPr>
          <p:cNvPr id="3" name="Picture 4" descr="Owl On Branch Clip Art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08" t="22761"/>
          <a:stretch/>
        </p:blipFill>
        <p:spPr bwMode="auto">
          <a:xfrm>
            <a:off x="7164288" y="5609230"/>
            <a:ext cx="1660663" cy="104527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  <a:extLst/>
        </p:spPr>
      </p:pic>
      <p:sp>
        <p:nvSpPr>
          <p:cNvPr id="67" name="TextovéPole 66"/>
          <p:cNvSpPr txBox="1"/>
          <p:nvPr/>
        </p:nvSpPr>
        <p:spPr>
          <a:xfrm>
            <a:off x="6532870" y="6464616"/>
            <a:ext cx="55941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" dirty="0" smtClean="0">
                <a:latin typeface="Arial" pitchFamily="34" charset="0"/>
                <a:cs typeface="Arial" pitchFamily="34" charset="0"/>
              </a:rPr>
              <a:t>Obr.02</a:t>
            </a:r>
          </a:p>
        </p:txBody>
      </p:sp>
    </p:spTree>
    <p:extLst>
      <p:ext uri="{BB962C8B-B14F-4D97-AF65-F5344CB8AC3E}">
        <p14:creationId xmlns:p14="http://schemas.microsoft.com/office/powerpoint/2010/main" val="1338204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25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artoon Owl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2"/>
            <a:ext cx="1636163" cy="1543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2" name="TextovéPole 61"/>
          <p:cNvSpPr txBox="1"/>
          <p:nvPr/>
        </p:nvSpPr>
        <p:spPr>
          <a:xfrm>
            <a:off x="1700045" y="184284"/>
            <a:ext cx="67177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 KTEROU STAVBU SOVA MYSLÍ?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57" name="TextovéPole 2056"/>
          <p:cNvSpPr txBox="1"/>
          <p:nvPr/>
        </p:nvSpPr>
        <p:spPr>
          <a:xfrm>
            <a:off x="197731" y="3718679"/>
            <a:ext cx="410445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 složena ze sedmi krychlí?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 třípodlažní?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Má ve druhém podlaží dvě krychle?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 jakou stavbu sova myslí?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6070513" y="3018691"/>
            <a:ext cx="2614321" cy="1591825"/>
            <a:chOff x="6070513" y="3018691"/>
            <a:chExt cx="2614321" cy="1591825"/>
          </a:xfrm>
        </p:grpSpPr>
        <p:grpSp>
          <p:nvGrpSpPr>
            <p:cNvPr id="65" name="Skupina 64"/>
            <p:cNvGrpSpPr/>
            <p:nvPr/>
          </p:nvGrpSpPr>
          <p:grpSpPr>
            <a:xfrm>
              <a:off x="7820738" y="3018691"/>
              <a:ext cx="864096" cy="792088"/>
              <a:chOff x="2195736" y="1099046"/>
              <a:chExt cx="864096" cy="792088"/>
            </a:xfrm>
            <a:solidFill>
              <a:srgbClr val="7030A0"/>
            </a:solidFill>
          </p:grpSpPr>
          <p:sp>
            <p:nvSpPr>
              <p:cNvPr id="77" name="Obdélník 76"/>
              <p:cNvSpPr/>
              <p:nvPr/>
            </p:nvSpPr>
            <p:spPr>
              <a:xfrm>
                <a:off x="2195736" y="1099046"/>
                <a:ext cx="864096" cy="792088"/>
              </a:xfrm>
              <a:prstGeom prst="rect">
                <a:avLst/>
              </a:pr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8" name="Vývojový diagram: spojnice 77"/>
              <p:cNvSpPr/>
              <p:nvPr/>
            </p:nvSpPr>
            <p:spPr>
              <a:xfrm>
                <a:off x="2780342" y="1449371"/>
                <a:ext cx="45719" cy="45719"/>
              </a:xfrm>
              <a:prstGeom prst="flowChartConnector">
                <a:avLst/>
              </a:pr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9" name="Vývojový diagram: spojnice 78"/>
              <p:cNvSpPr/>
              <p:nvPr/>
            </p:nvSpPr>
            <p:spPr>
              <a:xfrm>
                <a:off x="2411760" y="1449371"/>
                <a:ext cx="45719" cy="45719"/>
              </a:xfrm>
              <a:prstGeom prst="flowChartConnector">
                <a:avLst/>
              </a:pr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66" name="Skupina 65"/>
            <p:cNvGrpSpPr/>
            <p:nvPr/>
          </p:nvGrpSpPr>
          <p:grpSpPr>
            <a:xfrm>
              <a:off x="6947674" y="3018691"/>
              <a:ext cx="864096" cy="792088"/>
              <a:chOff x="2761817" y="905032"/>
              <a:chExt cx="864096" cy="792088"/>
            </a:xfrm>
            <a:solidFill>
              <a:srgbClr val="7030A0"/>
            </a:solidFill>
          </p:grpSpPr>
          <p:sp>
            <p:nvSpPr>
              <p:cNvPr id="75" name="Obdélník 74"/>
              <p:cNvSpPr/>
              <p:nvPr/>
            </p:nvSpPr>
            <p:spPr>
              <a:xfrm>
                <a:off x="2761817" y="905032"/>
                <a:ext cx="864096" cy="792088"/>
              </a:xfrm>
              <a:prstGeom prst="rect">
                <a:avLst/>
              </a:pr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6" name="Vývojový diagram: spojnice 75"/>
              <p:cNvSpPr/>
              <p:nvPr/>
            </p:nvSpPr>
            <p:spPr>
              <a:xfrm>
                <a:off x="3171006" y="1278765"/>
                <a:ext cx="45719" cy="45719"/>
              </a:xfrm>
              <a:prstGeom prst="flowChartConnector">
                <a:avLst/>
              </a:pr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67" name="Skupina 66"/>
            <p:cNvGrpSpPr/>
            <p:nvPr/>
          </p:nvGrpSpPr>
          <p:grpSpPr>
            <a:xfrm>
              <a:off x="6070513" y="3818428"/>
              <a:ext cx="864096" cy="792088"/>
              <a:chOff x="2761817" y="905032"/>
              <a:chExt cx="864096" cy="792088"/>
            </a:xfrm>
            <a:solidFill>
              <a:srgbClr val="7030A0"/>
            </a:solidFill>
          </p:grpSpPr>
          <p:sp>
            <p:nvSpPr>
              <p:cNvPr id="73" name="Obdélník 72"/>
              <p:cNvSpPr/>
              <p:nvPr/>
            </p:nvSpPr>
            <p:spPr>
              <a:xfrm>
                <a:off x="2761817" y="905032"/>
                <a:ext cx="864096" cy="792088"/>
              </a:xfrm>
              <a:prstGeom prst="rect">
                <a:avLst/>
              </a:pr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4" name="Vývojový diagram: spojnice 73"/>
              <p:cNvSpPr/>
              <p:nvPr/>
            </p:nvSpPr>
            <p:spPr>
              <a:xfrm>
                <a:off x="3171006" y="1278765"/>
                <a:ext cx="45719" cy="45719"/>
              </a:xfrm>
              <a:prstGeom prst="flowChartConnector">
                <a:avLst/>
              </a:pr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68" name="Skupina 67"/>
            <p:cNvGrpSpPr/>
            <p:nvPr/>
          </p:nvGrpSpPr>
          <p:grpSpPr>
            <a:xfrm>
              <a:off x="6070513" y="3018691"/>
              <a:ext cx="864096" cy="792088"/>
              <a:chOff x="1978641" y="905032"/>
              <a:chExt cx="864096" cy="792088"/>
            </a:xfrm>
            <a:solidFill>
              <a:srgbClr val="7030A0"/>
            </a:solidFill>
          </p:grpSpPr>
          <p:sp>
            <p:nvSpPr>
              <p:cNvPr id="69" name="Obdélník 68"/>
              <p:cNvSpPr/>
              <p:nvPr/>
            </p:nvSpPr>
            <p:spPr>
              <a:xfrm>
                <a:off x="1978641" y="905032"/>
                <a:ext cx="864096" cy="792088"/>
              </a:xfrm>
              <a:prstGeom prst="rect">
                <a:avLst/>
              </a:pr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0" name="Vývojový diagram: spojnice 69"/>
              <p:cNvSpPr/>
              <p:nvPr/>
            </p:nvSpPr>
            <p:spPr>
              <a:xfrm>
                <a:off x="2387830" y="1503106"/>
                <a:ext cx="45719" cy="45719"/>
              </a:xfrm>
              <a:prstGeom prst="flowChartConnector">
                <a:avLst/>
              </a:pr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1" name="Vývojový diagram: spojnice 70"/>
              <p:cNvSpPr/>
              <p:nvPr/>
            </p:nvSpPr>
            <p:spPr>
              <a:xfrm>
                <a:off x="2387830" y="1102110"/>
                <a:ext cx="45719" cy="45719"/>
              </a:xfrm>
              <a:prstGeom prst="flowChartConnector">
                <a:avLst/>
              </a:pr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2" name="Vývojový diagram: spojnice 71"/>
              <p:cNvSpPr/>
              <p:nvPr/>
            </p:nvSpPr>
            <p:spPr>
              <a:xfrm>
                <a:off x="2387830" y="1305665"/>
                <a:ext cx="45719" cy="45719"/>
              </a:xfrm>
              <a:prstGeom prst="flowChartConnector">
                <a:avLst/>
              </a:pr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83" name="Skupina 82"/>
          <p:cNvGrpSpPr/>
          <p:nvPr/>
        </p:nvGrpSpPr>
        <p:grpSpPr>
          <a:xfrm>
            <a:off x="3228581" y="826964"/>
            <a:ext cx="1729613" cy="792088"/>
            <a:chOff x="1003828" y="1241627"/>
            <a:chExt cx="1729613" cy="792088"/>
          </a:xfrm>
          <a:solidFill>
            <a:srgbClr val="0070C0"/>
          </a:solidFill>
        </p:grpSpPr>
        <p:grpSp>
          <p:nvGrpSpPr>
            <p:cNvPr id="84" name="Skupina 83"/>
            <p:cNvGrpSpPr/>
            <p:nvPr/>
          </p:nvGrpSpPr>
          <p:grpSpPr>
            <a:xfrm>
              <a:off x="1869345" y="1241627"/>
              <a:ext cx="864096" cy="792088"/>
              <a:chOff x="2748170" y="905032"/>
              <a:chExt cx="864096" cy="792088"/>
            </a:xfrm>
            <a:grpFill/>
          </p:grpSpPr>
          <p:sp>
            <p:nvSpPr>
              <p:cNvPr id="90" name="Obdélník 89"/>
              <p:cNvSpPr/>
              <p:nvPr/>
            </p:nvSpPr>
            <p:spPr>
              <a:xfrm>
                <a:off x="2748170" y="905032"/>
                <a:ext cx="864096" cy="792088"/>
              </a:xfrm>
              <a:prstGeom prst="rect">
                <a:avLst/>
              </a:pr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1" name="Vývojový diagram: spojnice 90"/>
              <p:cNvSpPr/>
              <p:nvPr/>
            </p:nvSpPr>
            <p:spPr>
              <a:xfrm>
                <a:off x="3171006" y="1278765"/>
                <a:ext cx="45719" cy="45719"/>
              </a:xfrm>
              <a:prstGeom prst="flowChartConnector">
                <a:avLst/>
              </a:pr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85" name="Skupina 84"/>
            <p:cNvGrpSpPr/>
            <p:nvPr/>
          </p:nvGrpSpPr>
          <p:grpSpPr>
            <a:xfrm>
              <a:off x="1003828" y="1241627"/>
              <a:ext cx="864096" cy="792088"/>
              <a:chOff x="1978641" y="905032"/>
              <a:chExt cx="864096" cy="792088"/>
            </a:xfrm>
            <a:grpFill/>
          </p:grpSpPr>
          <p:sp>
            <p:nvSpPr>
              <p:cNvPr id="86" name="Obdélník 85"/>
              <p:cNvSpPr/>
              <p:nvPr/>
            </p:nvSpPr>
            <p:spPr>
              <a:xfrm>
                <a:off x="1978641" y="905032"/>
                <a:ext cx="864096" cy="792088"/>
              </a:xfrm>
              <a:prstGeom prst="rect">
                <a:avLst/>
              </a:pr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Vývojový diagram: spojnice 86"/>
              <p:cNvSpPr/>
              <p:nvPr/>
            </p:nvSpPr>
            <p:spPr>
              <a:xfrm>
                <a:off x="2387830" y="1503106"/>
                <a:ext cx="45719" cy="45719"/>
              </a:xfrm>
              <a:prstGeom prst="flowChartConnector">
                <a:avLst/>
              </a:pr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8" name="Vývojový diagram: spojnice 87"/>
              <p:cNvSpPr/>
              <p:nvPr/>
            </p:nvSpPr>
            <p:spPr>
              <a:xfrm>
                <a:off x="2387830" y="1102110"/>
                <a:ext cx="45719" cy="45719"/>
              </a:xfrm>
              <a:prstGeom prst="flowChartConnector">
                <a:avLst/>
              </a:pr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9" name="Vývojový diagram: spojnice 88"/>
              <p:cNvSpPr/>
              <p:nvPr/>
            </p:nvSpPr>
            <p:spPr>
              <a:xfrm>
                <a:off x="2387830" y="1305665"/>
                <a:ext cx="45719" cy="45719"/>
              </a:xfrm>
              <a:prstGeom prst="flowChartConnector">
                <a:avLst/>
              </a:pr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16" name="Skupina 115"/>
          <p:cNvGrpSpPr/>
          <p:nvPr/>
        </p:nvGrpSpPr>
        <p:grpSpPr>
          <a:xfrm>
            <a:off x="2559561" y="1921083"/>
            <a:ext cx="2592288" cy="2384223"/>
            <a:chOff x="466241" y="707504"/>
            <a:chExt cx="2592288" cy="2384223"/>
          </a:xfrm>
          <a:solidFill>
            <a:schemeClr val="bg2">
              <a:lumMod val="75000"/>
            </a:schemeClr>
          </a:solidFill>
        </p:grpSpPr>
        <p:grpSp>
          <p:nvGrpSpPr>
            <p:cNvPr id="117" name="Skupina 116"/>
            <p:cNvGrpSpPr/>
            <p:nvPr/>
          </p:nvGrpSpPr>
          <p:grpSpPr>
            <a:xfrm>
              <a:off x="1330337" y="707504"/>
              <a:ext cx="864096" cy="792088"/>
              <a:chOff x="2761817" y="905032"/>
              <a:chExt cx="864096" cy="792088"/>
            </a:xfrm>
            <a:grpFill/>
          </p:grpSpPr>
          <p:sp>
            <p:nvSpPr>
              <p:cNvPr id="132" name="Obdélník 131"/>
              <p:cNvSpPr/>
              <p:nvPr/>
            </p:nvSpPr>
            <p:spPr>
              <a:xfrm>
                <a:off x="2761817" y="905032"/>
                <a:ext cx="864096" cy="792088"/>
              </a:xfrm>
              <a:prstGeom prst="rect">
                <a:avLst/>
              </a:pr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3" name="Vývojový diagram: spojnice 132"/>
              <p:cNvSpPr/>
              <p:nvPr/>
            </p:nvSpPr>
            <p:spPr>
              <a:xfrm>
                <a:off x="3171006" y="1278765"/>
                <a:ext cx="45719" cy="45719"/>
              </a:xfrm>
              <a:prstGeom prst="flowChartConnector">
                <a:avLst/>
              </a:pr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8" name="Skupina 117"/>
            <p:cNvGrpSpPr/>
            <p:nvPr/>
          </p:nvGrpSpPr>
          <p:grpSpPr>
            <a:xfrm>
              <a:off x="1330337" y="1507551"/>
              <a:ext cx="864096" cy="792088"/>
              <a:chOff x="1978641" y="905032"/>
              <a:chExt cx="864096" cy="792088"/>
            </a:xfrm>
            <a:grpFill/>
          </p:grpSpPr>
          <p:sp>
            <p:nvSpPr>
              <p:cNvPr id="128" name="Obdélník 127"/>
              <p:cNvSpPr/>
              <p:nvPr/>
            </p:nvSpPr>
            <p:spPr>
              <a:xfrm>
                <a:off x="1978641" y="905032"/>
                <a:ext cx="864096" cy="792088"/>
              </a:xfrm>
              <a:prstGeom prst="rect">
                <a:avLst/>
              </a:pr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9" name="Vývojový diagram: spojnice 128"/>
              <p:cNvSpPr/>
              <p:nvPr/>
            </p:nvSpPr>
            <p:spPr>
              <a:xfrm>
                <a:off x="2387830" y="1503106"/>
                <a:ext cx="45719" cy="45719"/>
              </a:xfrm>
              <a:prstGeom prst="flowChartConnector">
                <a:avLst/>
              </a:pr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0" name="Vývojový diagram: spojnice 129"/>
              <p:cNvSpPr/>
              <p:nvPr/>
            </p:nvSpPr>
            <p:spPr>
              <a:xfrm>
                <a:off x="2387830" y="1102110"/>
                <a:ext cx="45719" cy="45719"/>
              </a:xfrm>
              <a:prstGeom prst="flowChartConnector">
                <a:avLst/>
              </a:pr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1" name="Vývojový diagram: spojnice 130"/>
              <p:cNvSpPr/>
              <p:nvPr/>
            </p:nvSpPr>
            <p:spPr>
              <a:xfrm>
                <a:off x="2387830" y="1305665"/>
                <a:ext cx="45719" cy="45719"/>
              </a:xfrm>
              <a:prstGeom prst="flowChartConnector">
                <a:avLst/>
              </a:pr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9" name="Skupina 118"/>
            <p:cNvGrpSpPr/>
            <p:nvPr/>
          </p:nvGrpSpPr>
          <p:grpSpPr>
            <a:xfrm>
              <a:off x="466241" y="1507003"/>
              <a:ext cx="864096" cy="792088"/>
              <a:chOff x="2761817" y="905032"/>
              <a:chExt cx="864096" cy="792088"/>
            </a:xfrm>
            <a:grpFill/>
          </p:grpSpPr>
          <p:sp>
            <p:nvSpPr>
              <p:cNvPr id="126" name="Obdélník 125"/>
              <p:cNvSpPr/>
              <p:nvPr/>
            </p:nvSpPr>
            <p:spPr>
              <a:xfrm>
                <a:off x="2761817" y="905032"/>
                <a:ext cx="864096" cy="792088"/>
              </a:xfrm>
              <a:prstGeom prst="rect">
                <a:avLst/>
              </a:pr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7" name="Vývojový diagram: spojnice 126"/>
              <p:cNvSpPr/>
              <p:nvPr/>
            </p:nvSpPr>
            <p:spPr>
              <a:xfrm>
                <a:off x="3171006" y="1278765"/>
                <a:ext cx="45719" cy="45719"/>
              </a:xfrm>
              <a:prstGeom prst="flowChartConnector">
                <a:avLst/>
              </a:pr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20" name="Skupina 119"/>
            <p:cNvGrpSpPr/>
            <p:nvPr/>
          </p:nvGrpSpPr>
          <p:grpSpPr>
            <a:xfrm>
              <a:off x="1330337" y="2299639"/>
              <a:ext cx="864096" cy="792088"/>
              <a:chOff x="2761817" y="905032"/>
              <a:chExt cx="864096" cy="792088"/>
            </a:xfrm>
            <a:grpFill/>
          </p:grpSpPr>
          <p:sp>
            <p:nvSpPr>
              <p:cNvPr id="124" name="Obdélník 123"/>
              <p:cNvSpPr/>
              <p:nvPr/>
            </p:nvSpPr>
            <p:spPr>
              <a:xfrm>
                <a:off x="2761817" y="905032"/>
                <a:ext cx="864096" cy="792088"/>
              </a:xfrm>
              <a:prstGeom prst="rect">
                <a:avLst/>
              </a:pr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5" name="Vývojový diagram: spojnice 124"/>
              <p:cNvSpPr/>
              <p:nvPr/>
            </p:nvSpPr>
            <p:spPr>
              <a:xfrm>
                <a:off x="3171006" y="1278765"/>
                <a:ext cx="45719" cy="45719"/>
              </a:xfrm>
              <a:prstGeom prst="flowChartConnector">
                <a:avLst/>
              </a:pr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21" name="Skupina 120"/>
            <p:cNvGrpSpPr/>
            <p:nvPr/>
          </p:nvGrpSpPr>
          <p:grpSpPr>
            <a:xfrm>
              <a:off x="2194433" y="1507003"/>
              <a:ext cx="864096" cy="792088"/>
              <a:chOff x="2761817" y="905032"/>
              <a:chExt cx="864096" cy="792088"/>
            </a:xfrm>
            <a:grpFill/>
          </p:grpSpPr>
          <p:sp>
            <p:nvSpPr>
              <p:cNvPr id="122" name="Obdélník 121"/>
              <p:cNvSpPr/>
              <p:nvPr/>
            </p:nvSpPr>
            <p:spPr>
              <a:xfrm>
                <a:off x="2761817" y="905032"/>
                <a:ext cx="864096" cy="792088"/>
              </a:xfrm>
              <a:prstGeom prst="rect">
                <a:avLst/>
              </a:pr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3" name="Vývojový diagram: spojnice 122"/>
              <p:cNvSpPr/>
              <p:nvPr/>
            </p:nvSpPr>
            <p:spPr>
              <a:xfrm>
                <a:off x="3171006" y="1278765"/>
                <a:ext cx="45719" cy="45719"/>
              </a:xfrm>
              <a:prstGeom prst="flowChartConnector">
                <a:avLst/>
              </a:pr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053" name="Skupina 2052"/>
          <p:cNvGrpSpPr/>
          <p:nvPr/>
        </p:nvGrpSpPr>
        <p:grpSpPr>
          <a:xfrm>
            <a:off x="5721950" y="824585"/>
            <a:ext cx="2598746" cy="1588933"/>
            <a:chOff x="5671819" y="855387"/>
            <a:chExt cx="2598746" cy="1588933"/>
          </a:xfrm>
        </p:grpSpPr>
        <p:grpSp>
          <p:nvGrpSpPr>
            <p:cNvPr id="2048" name="Skupina 2047"/>
            <p:cNvGrpSpPr/>
            <p:nvPr/>
          </p:nvGrpSpPr>
          <p:grpSpPr>
            <a:xfrm>
              <a:off x="5671819" y="855387"/>
              <a:ext cx="2598746" cy="1588933"/>
              <a:chOff x="5671819" y="855387"/>
              <a:chExt cx="2598746" cy="1588933"/>
            </a:xfrm>
          </p:grpSpPr>
          <p:grpSp>
            <p:nvGrpSpPr>
              <p:cNvPr id="2" name="Skupina 1"/>
              <p:cNvGrpSpPr/>
              <p:nvPr/>
            </p:nvGrpSpPr>
            <p:grpSpPr>
              <a:xfrm>
                <a:off x="5671819" y="855387"/>
                <a:ext cx="2598746" cy="1588933"/>
                <a:chOff x="5671819" y="855387"/>
                <a:chExt cx="2598746" cy="1588933"/>
              </a:xfrm>
              <a:solidFill>
                <a:srgbClr val="FFC000"/>
              </a:solidFill>
            </p:grpSpPr>
            <p:grpSp>
              <p:nvGrpSpPr>
                <p:cNvPr id="93" name="Skupina 92"/>
                <p:cNvGrpSpPr/>
                <p:nvPr/>
              </p:nvGrpSpPr>
              <p:grpSpPr>
                <a:xfrm>
                  <a:off x="7406469" y="1652232"/>
                  <a:ext cx="864096" cy="792088"/>
                  <a:chOff x="2761817" y="905032"/>
                  <a:chExt cx="864096" cy="792088"/>
                </a:xfrm>
                <a:grpFill/>
              </p:grpSpPr>
              <p:sp>
                <p:nvSpPr>
                  <p:cNvPr id="114" name="Obdélník 113"/>
                  <p:cNvSpPr/>
                  <p:nvPr/>
                </p:nvSpPr>
                <p:spPr>
                  <a:xfrm>
                    <a:off x="2761817" y="905032"/>
                    <a:ext cx="864096" cy="792088"/>
                  </a:xfrm>
                  <a:prstGeom prst="rect">
                    <a:avLst/>
                  </a:prstGeom>
                  <a:grpFill/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15" name="Vývojový diagram: spojnice 114"/>
                  <p:cNvSpPr/>
                  <p:nvPr/>
                </p:nvSpPr>
                <p:spPr>
                  <a:xfrm>
                    <a:off x="3171006" y="1278765"/>
                    <a:ext cx="45719" cy="45719"/>
                  </a:xfrm>
                  <a:prstGeom prst="flowChartConnector">
                    <a:avLst/>
                  </a:prstGeom>
                  <a:grpFill/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sp>
              <p:nvSpPr>
                <p:cNvPr id="111" name="Obdélník 110"/>
                <p:cNvSpPr/>
                <p:nvPr/>
              </p:nvSpPr>
              <p:spPr>
                <a:xfrm>
                  <a:off x="6537865" y="855387"/>
                  <a:ext cx="864096" cy="792088"/>
                </a:xfrm>
                <a:prstGeom prst="rect">
                  <a:avLst/>
                </a:pr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8" name="Obdélník 107"/>
                <p:cNvSpPr/>
                <p:nvPr/>
              </p:nvSpPr>
              <p:spPr>
                <a:xfrm>
                  <a:off x="7406469" y="855387"/>
                  <a:ext cx="864096" cy="792088"/>
                </a:xfrm>
                <a:prstGeom prst="rect">
                  <a:avLst/>
                </a:pr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5" name="Obdélník 104"/>
                <p:cNvSpPr/>
                <p:nvPr/>
              </p:nvSpPr>
              <p:spPr>
                <a:xfrm>
                  <a:off x="6537865" y="1652232"/>
                  <a:ext cx="864096" cy="792088"/>
                </a:xfrm>
                <a:prstGeom prst="rect">
                  <a:avLst/>
                </a:pr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grpSp>
              <p:nvGrpSpPr>
                <p:cNvPr id="97" name="Skupina 96"/>
                <p:cNvGrpSpPr/>
                <p:nvPr/>
              </p:nvGrpSpPr>
              <p:grpSpPr>
                <a:xfrm>
                  <a:off x="5671819" y="855387"/>
                  <a:ext cx="864096" cy="792088"/>
                  <a:chOff x="1978641" y="905032"/>
                  <a:chExt cx="864096" cy="792088"/>
                </a:xfrm>
                <a:grpFill/>
              </p:grpSpPr>
              <p:sp>
                <p:nvSpPr>
                  <p:cNvPr id="101" name="Obdélník 100"/>
                  <p:cNvSpPr/>
                  <p:nvPr/>
                </p:nvSpPr>
                <p:spPr>
                  <a:xfrm>
                    <a:off x="1978641" y="905032"/>
                    <a:ext cx="864096" cy="792088"/>
                  </a:xfrm>
                  <a:prstGeom prst="rect">
                    <a:avLst/>
                  </a:prstGeom>
                  <a:grpFill/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02" name="Vývojový diagram: spojnice 101"/>
                  <p:cNvSpPr/>
                  <p:nvPr/>
                </p:nvSpPr>
                <p:spPr>
                  <a:xfrm>
                    <a:off x="2387830" y="1503106"/>
                    <a:ext cx="45719" cy="45719"/>
                  </a:xfrm>
                  <a:prstGeom prst="flowChartConnector">
                    <a:avLst/>
                  </a:prstGeom>
                  <a:grpFill/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03" name="Vývojový diagram: spojnice 102"/>
                  <p:cNvSpPr/>
                  <p:nvPr/>
                </p:nvSpPr>
                <p:spPr>
                  <a:xfrm>
                    <a:off x="2387830" y="1102110"/>
                    <a:ext cx="45719" cy="45719"/>
                  </a:xfrm>
                  <a:prstGeom prst="flowChartConnector">
                    <a:avLst/>
                  </a:prstGeom>
                  <a:grpFill/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grpSp>
              <p:nvGrpSpPr>
                <p:cNvPr id="98" name="Skupina 97"/>
                <p:cNvGrpSpPr/>
                <p:nvPr/>
              </p:nvGrpSpPr>
              <p:grpSpPr>
                <a:xfrm>
                  <a:off x="5671819" y="1652232"/>
                  <a:ext cx="864096" cy="792088"/>
                  <a:chOff x="2761817" y="905032"/>
                  <a:chExt cx="864096" cy="792088"/>
                </a:xfrm>
                <a:grpFill/>
              </p:grpSpPr>
              <p:sp>
                <p:nvSpPr>
                  <p:cNvPr id="99" name="Obdélník 98"/>
                  <p:cNvSpPr/>
                  <p:nvPr/>
                </p:nvSpPr>
                <p:spPr>
                  <a:xfrm>
                    <a:off x="2761817" y="905032"/>
                    <a:ext cx="864096" cy="792088"/>
                  </a:xfrm>
                  <a:prstGeom prst="rect">
                    <a:avLst/>
                  </a:prstGeom>
                  <a:grpFill/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00" name="Vývojový diagram: spojnice 99"/>
                  <p:cNvSpPr/>
                  <p:nvPr/>
                </p:nvSpPr>
                <p:spPr>
                  <a:xfrm>
                    <a:off x="3171006" y="1278765"/>
                    <a:ext cx="45719" cy="45719"/>
                  </a:xfrm>
                  <a:prstGeom prst="flowChartConnector">
                    <a:avLst/>
                  </a:prstGeom>
                  <a:grpFill/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</p:grpSp>
          <p:sp>
            <p:nvSpPr>
              <p:cNvPr id="5" name="Ovál 4"/>
              <p:cNvSpPr/>
              <p:nvPr/>
            </p:nvSpPr>
            <p:spPr>
              <a:xfrm>
                <a:off x="6934609" y="1227597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Ovál 7"/>
              <p:cNvSpPr/>
              <p:nvPr/>
            </p:nvSpPr>
            <p:spPr>
              <a:xfrm flipV="1">
                <a:off x="7838517" y="1205712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2" name="Ovál 21"/>
            <p:cNvSpPr/>
            <p:nvPr/>
          </p:nvSpPr>
          <p:spPr>
            <a:xfrm>
              <a:off x="6947674" y="2048276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44" name="TextovéPole 143"/>
          <p:cNvSpPr txBox="1"/>
          <p:nvPr/>
        </p:nvSpPr>
        <p:spPr>
          <a:xfrm>
            <a:off x="533439" y="2018022"/>
            <a:ext cx="7200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</a:p>
        </p:txBody>
      </p:sp>
      <p:pic>
        <p:nvPicPr>
          <p:cNvPr id="145" name="Picture 4" descr="Owl On Branch Clip Art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08" t="22761"/>
          <a:stretch/>
        </p:blipFill>
        <p:spPr bwMode="auto">
          <a:xfrm>
            <a:off x="7164288" y="5609230"/>
            <a:ext cx="1660663" cy="104527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  <a:extLst/>
        </p:spPr>
      </p:pic>
      <p:sp>
        <p:nvSpPr>
          <p:cNvPr id="146" name="TextovéPole 145"/>
          <p:cNvSpPr txBox="1"/>
          <p:nvPr/>
        </p:nvSpPr>
        <p:spPr>
          <a:xfrm>
            <a:off x="6532870" y="6464616"/>
            <a:ext cx="55941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" dirty="0" smtClean="0">
                <a:latin typeface="Arial" pitchFamily="34" charset="0"/>
                <a:cs typeface="Arial" pitchFamily="34" charset="0"/>
              </a:rPr>
              <a:t>Obr.02</a:t>
            </a:r>
          </a:p>
        </p:txBody>
      </p:sp>
    </p:spTree>
    <p:extLst>
      <p:ext uri="{BB962C8B-B14F-4D97-AF65-F5344CB8AC3E}">
        <p14:creationId xmlns:p14="http://schemas.microsoft.com/office/powerpoint/2010/main" val="3779956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artoon Owl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2"/>
            <a:ext cx="1636163" cy="1543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2" name="TextovéPole 61"/>
          <p:cNvSpPr txBox="1"/>
          <p:nvPr/>
        </p:nvSpPr>
        <p:spPr>
          <a:xfrm>
            <a:off x="1700045" y="184284"/>
            <a:ext cx="67177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KTERÝ TVAR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SOVA MYSLÍ?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57" name="TextovéPole 2056"/>
          <p:cNvSpPr txBox="1"/>
          <p:nvPr/>
        </p:nvSpPr>
        <p:spPr>
          <a:xfrm>
            <a:off x="197731" y="3718679"/>
            <a:ext cx="410445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Má víc než tři strany?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Má uprostřed volný hřebík?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 gumička natažená na šesti hřebících?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jaký tvar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sova myslí?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44" name="TextovéPole 143"/>
          <p:cNvSpPr txBox="1"/>
          <p:nvPr/>
        </p:nvSpPr>
        <p:spPr>
          <a:xfrm>
            <a:off x="533439" y="2018022"/>
            <a:ext cx="7200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</a:p>
        </p:txBody>
      </p:sp>
      <p:pic>
        <p:nvPicPr>
          <p:cNvPr id="145" name="Picture 4" descr="Owl On Branch Clip Art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08" t="22761"/>
          <a:stretch/>
        </p:blipFill>
        <p:spPr bwMode="auto">
          <a:xfrm>
            <a:off x="7164288" y="5609230"/>
            <a:ext cx="1660663" cy="104527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  <a:extLst/>
        </p:spPr>
      </p:pic>
      <p:sp>
        <p:nvSpPr>
          <p:cNvPr id="146" name="TextovéPole 145"/>
          <p:cNvSpPr txBox="1"/>
          <p:nvPr/>
        </p:nvSpPr>
        <p:spPr>
          <a:xfrm>
            <a:off x="6532870" y="6464616"/>
            <a:ext cx="55941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" dirty="0" smtClean="0">
                <a:latin typeface="Arial" pitchFamily="34" charset="0"/>
                <a:cs typeface="Arial" pitchFamily="34" charset="0"/>
              </a:rPr>
              <a:t>Obr.02</a:t>
            </a:r>
          </a:p>
        </p:txBody>
      </p:sp>
      <p:grpSp>
        <p:nvGrpSpPr>
          <p:cNvPr id="2064" name="Skupina 2063"/>
          <p:cNvGrpSpPr/>
          <p:nvPr/>
        </p:nvGrpSpPr>
        <p:grpSpPr>
          <a:xfrm>
            <a:off x="2780307" y="970906"/>
            <a:ext cx="1440000" cy="1440000"/>
            <a:chOff x="2780307" y="970906"/>
            <a:chExt cx="1440000" cy="1440000"/>
          </a:xfrm>
        </p:grpSpPr>
        <p:grpSp>
          <p:nvGrpSpPr>
            <p:cNvPr id="80" name="Skupina 79"/>
            <p:cNvGrpSpPr/>
            <p:nvPr/>
          </p:nvGrpSpPr>
          <p:grpSpPr>
            <a:xfrm>
              <a:off x="2780307" y="970906"/>
              <a:ext cx="1440000" cy="1440000"/>
              <a:chOff x="1691680" y="548680"/>
              <a:chExt cx="2880000" cy="2880000"/>
            </a:xfrm>
          </p:grpSpPr>
          <p:sp>
            <p:nvSpPr>
              <p:cNvPr id="81" name="Obdélník 80"/>
              <p:cNvSpPr/>
              <p:nvPr/>
            </p:nvSpPr>
            <p:spPr>
              <a:xfrm>
                <a:off x="1691680" y="548680"/>
                <a:ext cx="2880000" cy="2880000"/>
              </a:xfrm>
              <a:prstGeom prst="rect">
                <a:avLst/>
              </a:prstGeom>
              <a:solidFill>
                <a:schemeClr val="bg2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2" name="Ovál 81"/>
              <p:cNvSpPr/>
              <p:nvPr/>
            </p:nvSpPr>
            <p:spPr>
              <a:xfrm>
                <a:off x="2341210" y="1199310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2" name="Ovál 91"/>
              <p:cNvSpPr/>
              <p:nvPr/>
            </p:nvSpPr>
            <p:spPr>
              <a:xfrm>
                <a:off x="3059832" y="1199310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4" name="Ovál 93"/>
              <p:cNvSpPr/>
              <p:nvPr/>
            </p:nvSpPr>
            <p:spPr>
              <a:xfrm>
                <a:off x="3779912" y="1199310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5" name="Ovál 94"/>
              <p:cNvSpPr/>
              <p:nvPr/>
            </p:nvSpPr>
            <p:spPr>
              <a:xfrm>
                <a:off x="2341210" y="2613284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6" name="Ovál 95"/>
              <p:cNvSpPr/>
              <p:nvPr/>
            </p:nvSpPr>
            <p:spPr>
              <a:xfrm>
                <a:off x="2341210" y="1916592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4" name="Ovál 103"/>
              <p:cNvSpPr/>
              <p:nvPr/>
            </p:nvSpPr>
            <p:spPr>
              <a:xfrm>
                <a:off x="3037407" y="1916592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6" name="Ovál 105"/>
              <p:cNvSpPr/>
              <p:nvPr/>
            </p:nvSpPr>
            <p:spPr>
              <a:xfrm>
                <a:off x="3779912" y="1916592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7" name="Ovál 106"/>
              <p:cNvSpPr/>
              <p:nvPr/>
            </p:nvSpPr>
            <p:spPr>
              <a:xfrm>
                <a:off x="3046827" y="2613284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9" name="Ovál 108"/>
              <p:cNvSpPr/>
              <p:nvPr/>
            </p:nvSpPr>
            <p:spPr>
              <a:xfrm>
                <a:off x="3779912" y="2613284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189" name="Přímá spojnice 188"/>
            <p:cNvCxnSpPr/>
            <p:nvPr/>
          </p:nvCxnSpPr>
          <p:spPr>
            <a:xfrm>
              <a:off x="3105072" y="1355244"/>
              <a:ext cx="744810" cy="2508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Přímá spojnice 189"/>
            <p:cNvCxnSpPr>
              <a:endCxn id="95" idx="0"/>
            </p:cNvCxnSpPr>
            <p:nvPr/>
          </p:nvCxnSpPr>
          <p:spPr>
            <a:xfrm>
              <a:off x="3125578" y="1368309"/>
              <a:ext cx="15498" cy="634899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1" name="Přímá spojnice 190"/>
            <p:cNvCxnSpPr/>
            <p:nvPr/>
          </p:nvCxnSpPr>
          <p:spPr>
            <a:xfrm flipV="1">
              <a:off x="3125578" y="1368309"/>
              <a:ext cx="734849" cy="693922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65" name="Skupina 2064"/>
          <p:cNvGrpSpPr/>
          <p:nvPr/>
        </p:nvGrpSpPr>
        <p:grpSpPr>
          <a:xfrm>
            <a:off x="4572000" y="970906"/>
            <a:ext cx="1440000" cy="1440000"/>
            <a:chOff x="4572000" y="970906"/>
            <a:chExt cx="1440000" cy="1440000"/>
          </a:xfrm>
        </p:grpSpPr>
        <p:grpSp>
          <p:nvGrpSpPr>
            <p:cNvPr id="110" name="Skupina 109"/>
            <p:cNvGrpSpPr/>
            <p:nvPr/>
          </p:nvGrpSpPr>
          <p:grpSpPr>
            <a:xfrm>
              <a:off x="4572000" y="970906"/>
              <a:ext cx="1440000" cy="1440000"/>
              <a:chOff x="1691680" y="548680"/>
              <a:chExt cx="2880000" cy="2880000"/>
            </a:xfrm>
          </p:grpSpPr>
          <p:sp>
            <p:nvSpPr>
              <p:cNvPr id="112" name="Obdélník 111"/>
              <p:cNvSpPr/>
              <p:nvPr/>
            </p:nvSpPr>
            <p:spPr>
              <a:xfrm>
                <a:off x="1691680" y="548680"/>
                <a:ext cx="2880000" cy="2880000"/>
              </a:xfrm>
              <a:prstGeom prst="rect">
                <a:avLst/>
              </a:prstGeom>
              <a:solidFill>
                <a:schemeClr val="bg2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3" name="Ovál 112"/>
              <p:cNvSpPr/>
              <p:nvPr/>
            </p:nvSpPr>
            <p:spPr>
              <a:xfrm>
                <a:off x="2341210" y="1199310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4" name="Ovál 133"/>
              <p:cNvSpPr/>
              <p:nvPr/>
            </p:nvSpPr>
            <p:spPr>
              <a:xfrm>
                <a:off x="3059832" y="1199310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5" name="Ovál 134"/>
              <p:cNvSpPr/>
              <p:nvPr/>
            </p:nvSpPr>
            <p:spPr>
              <a:xfrm>
                <a:off x="3779912" y="1199310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6" name="Ovál 135"/>
              <p:cNvSpPr/>
              <p:nvPr/>
            </p:nvSpPr>
            <p:spPr>
              <a:xfrm>
                <a:off x="2341210" y="2613284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7" name="Ovál 136"/>
              <p:cNvSpPr/>
              <p:nvPr/>
            </p:nvSpPr>
            <p:spPr>
              <a:xfrm>
                <a:off x="2341210" y="1916592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8" name="Ovál 137"/>
              <p:cNvSpPr/>
              <p:nvPr/>
            </p:nvSpPr>
            <p:spPr>
              <a:xfrm>
                <a:off x="3037407" y="1916592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9" name="Ovál 138"/>
              <p:cNvSpPr/>
              <p:nvPr/>
            </p:nvSpPr>
            <p:spPr>
              <a:xfrm>
                <a:off x="3779912" y="1916592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0" name="Ovál 139"/>
              <p:cNvSpPr/>
              <p:nvPr/>
            </p:nvSpPr>
            <p:spPr>
              <a:xfrm>
                <a:off x="3046827" y="2613284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1" name="Ovál 140"/>
              <p:cNvSpPr/>
              <p:nvPr/>
            </p:nvSpPr>
            <p:spPr>
              <a:xfrm>
                <a:off x="3779912" y="2613284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192" name="Přímá spojnice 191"/>
            <p:cNvCxnSpPr>
              <a:stCxn id="113" idx="1"/>
              <a:endCxn id="135" idx="1"/>
            </p:cNvCxnSpPr>
            <p:nvPr/>
          </p:nvCxnSpPr>
          <p:spPr>
            <a:xfrm>
              <a:off x="4907310" y="1306778"/>
              <a:ext cx="719351" cy="0"/>
            </a:xfrm>
            <a:prstGeom prst="line">
              <a:avLst/>
            </a:prstGeom>
            <a:ln w="5715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3" name="Přímá spojnice 192"/>
            <p:cNvCxnSpPr>
              <a:endCxn id="136" idx="0"/>
            </p:cNvCxnSpPr>
            <p:nvPr/>
          </p:nvCxnSpPr>
          <p:spPr>
            <a:xfrm>
              <a:off x="4902763" y="1327949"/>
              <a:ext cx="30006" cy="675259"/>
            </a:xfrm>
            <a:prstGeom prst="line">
              <a:avLst/>
            </a:prstGeom>
            <a:ln w="5715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4" name="Přímá spojnice 193"/>
            <p:cNvCxnSpPr>
              <a:endCxn id="141" idx="3"/>
            </p:cNvCxnSpPr>
            <p:nvPr/>
          </p:nvCxnSpPr>
          <p:spPr>
            <a:xfrm>
              <a:off x="4896765" y="2039253"/>
              <a:ext cx="729896" cy="25486"/>
            </a:xfrm>
            <a:prstGeom prst="line">
              <a:avLst/>
            </a:prstGeom>
            <a:ln w="5715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5" name="Přímá spojnice 194"/>
            <p:cNvCxnSpPr>
              <a:endCxn id="141" idx="0"/>
            </p:cNvCxnSpPr>
            <p:nvPr/>
          </p:nvCxnSpPr>
          <p:spPr>
            <a:xfrm>
              <a:off x="5641152" y="1355244"/>
              <a:ext cx="10968" cy="647964"/>
            </a:xfrm>
            <a:prstGeom prst="line">
              <a:avLst/>
            </a:prstGeom>
            <a:ln w="5715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66" name="Skupina 2065"/>
          <p:cNvGrpSpPr/>
          <p:nvPr/>
        </p:nvGrpSpPr>
        <p:grpSpPr>
          <a:xfrm>
            <a:off x="6508717" y="970906"/>
            <a:ext cx="1440000" cy="1440000"/>
            <a:chOff x="6508717" y="970906"/>
            <a:chExt cx="1440000" cy="1440000"/>
          </a:xfrm>
        </p:grpSpPr>
        <p:grpSp>
          <p:nvGrpSpPr>
            <p:cNvPr id="142" name="Skupina 141"/>
            <p:cNvGrpSpPr/>
            <p:nvPr/>
          </p:nvGrpSpPr>
          <p:grpSpPr>
            <a:xfrm>
              <a:off x="6508717" y="970906"/>
              <a:ext cx="1440000" cy="1440000"/>
              <a:chOff x="1691680" y="548680"/>
              <a:chExt cx="2880000" cy="2880000"/>
            </a:xfrm>
          </p:grpSpPr>
          <p:sp>
            <p:nvSpPr>
              <p:cNvPr id="143" name="Obdélník 142"/>
              <p:cNvSpPr/>
              <p:nvPr/>
            </p:nvSpPr>
            <p:spPr>
              <a:xfrm>
                <a:off x="1691680" y="548680"/>
                <a:ext cx="2880000" cy="2880000"/>
              </a:xfrm>
              <a:prstGeom prst="rect">
                <a:avLst/>
              </a:prstGeom>
              <a:solidFill>
                <a:schemeClr val="bg2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7" name="Ovál 146"/>
              <p:cNvSpPr/>
              <p:nvPr/>
            </p:nvSpPr>
            <p:spPr>
              <a:xfrm>
                <a:off x="2341210" y="1199310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8" name="Ovál 147"/>
              <p:cNvSpPr/>
              <p:nvPr/>
            </p:nvSpPr>
            <p:spPr>
              <a:xfrm>
                <a:off x="3059832" y="1199310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9" name="Ovál 148"/>
              <p:cNvSpPr/>
              <p:nvPr/>
            </p:nvSpPr>
            <p:spPr>
              <a:xfrm>
                <a:off x="3779912" y="1199310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0" name="Ovál 149"/>
              <p:cNvSpPr/>
              <p:nvPr/>
            </p:nvSpPr>
            <p:spPr>
              <a:xfrm>
                <a:off x="2341210" y="2613284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1" name="Ovál 150"/>
              <p:cNvSpPr/>
              <p:nvPr/>
            </p:nvSpPr>
            <p:spPr>
              <a:xfrm>
                <a:off x="2341210" y="1916592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2" name="Ovál 151"/>
              <p:cNvSpPr/>
              <p:nvPr/>
            </p:nvSpPr>
            <p:spPr>
              <a:xfrm>
                <a:off x="3037407" y="1916592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3" name="Ovál 152"/>
              <p:cNvSpPr/>
              <p:nvPr/>
            </p:nvSpPr>
            <p:spPr>
              <a:xfrm>
                <a:off x="3779912" y="1916592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4" name="Ovál 153"/>
              <p:cNvSpPr/>
              <p:nvPr/>
            </p:nvSpPr>
            <p:spPr>
              <a:xfrm>
                <a:off x="3046827" y="2613284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5" name="Ovál 154"/>
              <p:cNvSpPr/>
              <p:nvPr/>
            </p:nvSpPr>
            <p:spPr>
              <a:xfrm>
                <a:off x="3779912" y="2613284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196" name="Přímá spojnice 195"/>
            <p:cNvCxnSpPr>
              <a:endCxn id="152" idx="2"/>
            </p:cNvCxnSpPr>
            <p:nvPr/>
          </p:nvCxnSpPr>
          <p:spPr>
            <a:xfrm>
              <a:off x="6833482" y="1327949"/>
              <a:ext cx="348099" cy="362957"/>
            </a:xfrm>
            <a:prstGeom prst="line">
              <a:avLst/>
            </a:prstGeom>
            <a:ln w="57150">
              <a:solidFill>
                <a:schemeClr val="accent3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7" name="Přímá spojnice 196"/>
            <p:cNvCxnSpPr>
              <a:endCxn id="148" idx="1"/>
            </p:cNvCxnSpPr>
            <p:nvPr/>
          </p:nvCxnSpPr>
          <p:spPr>
            <a:xfrm flipV="1">
              <a:off x="7192793" y="1306778"/>
              <a:ext cx="10545" cy="402208"/>
            </a:xfrm>
            <a:prstGeom prst="line">
              <a:avLst/>
            </a:prstGeom>
            <a:ln w="57150">
              <a:solidFill>
                <a:schemeClr val="accent3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8" name="Přímá spojnice 197"/>
            <p:cNvCxnSpPr>
              <a:endCxn id="149" idx="6"/>
            </p:cNvCxnSpPr>
            <p:nvPr/>
          </p:nvCxnSpPr>
          <p:spPr>
            <a:xfrm>
              <a:off x="7217585" y="1326497"/>
              <a:ext cx="407256" cy="5768"/>
            </a:xfrm>
            <a:prstGeom prst="line">
              <a:avLst/>
            </a:prstGeom>
            <a:ln w="57150">
              <a:solidFill>
                <a:schemeClr val="accent3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9" name="Přímá spojnice 198"/>
            <p:cNvCxnSpPr>
              <a:endCxn id="155" idx="4"/>
            </p:cNvCxnSpPr>
            <p:nvPr/>
          </p:nvCxnSpPr>
          <p:spPr>
            <a:xfrm>
              <a:off x="7555650" y="1353792"/>
              <a:ext cx="33187" cy="721504"/>
            </a:xfrm>
            <a:prstGeom prst="line">
              <a:avLst/>
            </a:prstGeom>
            <a:ln w="57150">
              <a:solidFill>
                <a:schemeClr val="accent3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0" name="Přímá spojnice 199"/>
            <p:cNvCxnSpPr/>
            <p:nvPr/>
          </p:nvCxnSpPr>
          <p:spPr>
            <a:xfrm>
              <a:off x="6905490" y="2039252"/>
              <a:ext cx="701578" cy="18080"/>
            </a:xfrm>
            <a:prstGeom prst="line">
              <a:avLst/>
            </a:prstGeom>
            <a:ln w="57150">
              <a:solidFill>
                <a:schemeClr val="accent3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1" name="Přímá spojnice 200"/>
            <p:cNvCxnSpPr/>
            <p:nvPr/>
          </p:nvCxnSpPr>
          <p:spPr>
            <a:xfrm>
              <a:off x="6869486" y="1368309"/>
              <a:ext cx="53560" cy="677093"/>
            </a:xfrm>
            <a:prstGeom prst="line">
              <a:avLst/>
            </a:prstGeom>
            <a:ln w="57150">
              <a:solidFill>
                <a:schemeClr val="accent3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67" name="Skupina 2066"/>
          <p:cNvGrpSpPr/>
          <p:nvPr/>
        </p:nvGrpSpPr>
        <p:grpSpPr>
          <a:xfrm>
            <a:off x="3819225" y="2708920"/>
            <a:ext cx="1440000" cy="1440000"/>
            <a:chOff x="3819225" y="2708920"/>
            <a:chExt cx="1440000" cy="1440000"/>
          </a:xfrm>
        </p:grpSpPr>
        <p:grpSp>
          <p:nvGrpSpPr>
            <p:cNvPr id="156" name="Skupina 155"/>
            <p:cNvGrpSpPr/>
            <p:nvPr/>
          </p:nvGrpSpPr>
          <p:grpSpPr>
            <a:xfrm>
              <a:off x="3819225" y="2708920"/>
              <a:ext cx="1440000" cy="1440000"/>
              <a:chOff x="1691680" y="548680"/>
              <a:chExt cx="2880000" cy="2880000"/>
            </a:xfrm>
          </p:grpSpPr>
          <p:sp>
            <p:nvSpPr>
              <p:cNvPr id="157" name="Obdélník 156"/>
              <p:cNvSpPr/>
              <p:nvPr/>
            </p:nvSpPr>
            <p:spPr>
              <a:xfrm>
                <a:off x="1691680" y="548680"/>
                <a:ext cx="2880000" cy="2880000"/>
              </a:xfrm>
              <a:prstGeom prst="rect">
                <a:avLst/>
              </a:prstGeom>
              <a:solidFill>
                <a:schemeClr val="bg2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8" name="Ovál 157"/>
              <p:cNvSpPr/>
              <p:nvPr/>
            </p:nvSpPr>
            <p:spPr>
              <a:xfrm>
                <a:off x="2341210" y="1199310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9" name="Ovál 158"/>
              <p:cNvSpPr/>
              <p:nvPr/>
            </p:nvSpPr>
            <p:spPr>
              <a:xfrm>
                <a:off x="3059832" y="1199310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0" name="Ovál 159"/>
              <p:cNvSpPr/>
              <p:nvPr/>
            </p:nvSpPr>
            <p:spPr>
              <a:xfrm>
                <a:off x="3779912" y="1199310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1" name="Ovál 160"/>
              <p:cNvSpPr/>
              <p:nvPr/>
            </p:nvSpPr>
            <p:spPr>
              <a:xfrm>
                <a:off x="2341210" y="2613284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2" name="Ovál 161"/>
              <p:cNvSpPr/>
              <p:nvPr/>
            </p:nvSpPr>
            <p:spPr>
              <a:xfrm>
                <a:off x="2341210" y="1916592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3" name="Ovál 162"/>
              <p:cNvSpPr/>
              <p:nvPr/>
            </p:nvSpPr>
            <p:spPr>
              <a:xfrm>
                <a:off x="3037407" y="1916592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4" name="Ovál 163"/>
              <p:cNvSpPr/>
              <p:nvPr/>
            </p:nvSpPr>
            <p:spPr>
              <a:xfrm>
                <a:off x="3779912" y="1916592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5" name="Ovál 164"/>
              <p:cNvSpPr/>
              <p:nvPr/>
            </p:nvSpPr>
            <p:spPr>
              <a:xfrm>
                <a:off x="3046827" y="2613284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6" name="Ovál 165"/>
              <p:cNvSpPr/>
              <p:nvPr/>
            </p:nvSpPr>
            <p:spPr>
              <a:xfrm>
                <a:off x="3779912" y="2613284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202" name="Přímá spojnice 201"/>
            <p:cNvCxnSpPr>
              <a:stCxn id="158" idx="7"/>
            </p:cNvCxnSpPr>
            <p:nvPr/>
          </p:nvCxnSpPr>
          <p:spPr>
            <a:xfrm>
              <a:off x="4205453" y="3044792"/>
              <a:ext cx="14854" cy="745487"/>
            </a:xfrm>
            <a:prstGeom prst="line">
              <a:avLst/>
            </a:prstGeom>
            <a:ln w="57150"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3" name="Přímá spojnice 202"/>
            <p:cNvCxnSpPr>
              <a:endCxn id="158" idx="6"/>
            </p:cNvCxnSpPr>
            <p:nvPr/>
          </p:nvCxnSpPr>
          <p:spPr>
            <a:xfrm flipH="1">
              <a:off x="4215998" y="3068144"/>
              <a:ext cx="307970" cy="2135"/>
            </a:xfrm>
            <a:prstGeom prst="line">
              <a:avLst/>
            </a:prstGeom>
            <a:ln w="57150"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4" name="Přímá spojnice 203"/>
            <p:cNvCxnSpPr/>
            <p:nvPr/>
          </p:nvCxnSpPr>
          <p:spPr>
            <a:xfrm flipH="1">
              <a:off x="4190575" y="3774803"/>
              <a:ext cx="307970" cy="2135"/>
            </a:xfrm>
            <a:prstGeom prst="line">
              <a:avLst/>
            </a:prstGeom>
            <a:ln w="57150"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5" name="Přímá spojnice 204"/>
            <p:cNvCxnSpPr/>
            <p:nvPr/>
          </p:nvCxnSpPr>
          <p:spPr>
            <a:xfrm>
              <a:off x="4549243" y="3034235"/>
              <a:ext cx="14854" cy="745487"/>
            </a:xfrm>
            <a:prstGeom prst="line">
              <a:avLst/>
            </a:prstGeom>
            <a:ln w="57150"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68" name="Skupina 2067"/>
          <p:cNvGrpSpPr/>
          <p:nvPr/>
        </p:nvGrpSpPr>
        <p:grpSpPr>
          <a:xfrm>
            <a:off x="5578322" y="2672876"/>
            <a:ext cx="1440000" cy="1440000"/>
            <a:chOff x="5578322" y="2672876"/>
            <a:chExt cx="1440000" cy="1440000"/>
          </a:xfrm>
        </p:grpSpPr>
        <p:grpSp>
          <p:nvGrpSpPr>
            <p:cNvPr id="167" name="Skupina 166"/>
            <p:cNvGrpSpPr/>
            <p:nvPr/>
          </p:nvGrpSpPr>
          <p:grpSpPr>
            <a:xfrm>
              <a:off x="5578322" y="2672876"/>
              <a:ext cx="1440000" cy="1440000"/>
              <a:chOff x="1691680" y="548680"/>
              <a:chExt cx="2880000" cy="2880000"/>
            </a:xfrm>
          </p:grpSpPr>
          <p:sp>
            <p:nvSpPr>
              <p:cNvPr id="168" name="Obdélník 167"/>
              <p:cNvSpPr/>
              <p:nvPr/>
            </p:nvSpPr>
            <p:spPr>
              <a:xfrm>
                <a:off x="1691680" y="548680"/>
                <a:ext cx="2880000" cy="2880000"/>
              </a:xfrm>
              <a:prstGeom prst="rect">
                <a:avLst/>
              </a:prstGeom>
              <a:solidFill>
                <a:schemeClr val="bg2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9" name="Ovál 168"/>
              <p:cNvSpPr/>
              <p:nvPr/>
            </p:nvSpPr>
            <p:spPr>
              <a:xfrm>
                <a:off x="2341210" y="1199310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0" name="Ovál 169"/>
              <p:cNvSpPr/>
              <p:nvPr/>
            </p:nvSpPr>
            <p:spPr>
              <a:xfrm>
                <a:off x="3059832" y="1199310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1" name="Ovál 170"/>
              <p:cNvSpPr/>
              <p:nvPr/>
            </p:nvSpPr>
            <p:spPr>
              <a:xfrm>
                <a:off x="3779912" y="1199310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2" name="Ovál 171"/>
              <p:cNvSpPr/>
              <p:nvPr/>
            </p:nvSpPr>
            <p:spPr>
              <a:xfrm>
                <a:off x="2341210" y="2613284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3" name="Ovál 172"/>
              <p:cNvSpPr/>
              <p:nvPr/>
            </p:nvSpPr>
            <p:spPr>
              <a:xfrm>
                <a:off x="2341210" y="1916592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4" name="Ovál 173"/>
              <p:cNvSpPr/>
              <p:nvPr/>
            </p:nvSpPr>
            <p:spPr>
              <a:xfrm>
                <a:off x="3037407" y="1916592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5" name="Ovál 174"/>
              <p:cNvSpPr/>
              <p:nvPr/>
            </p:nvSpPr>
            <p:spPr>
              <a:xfrm>
                <a:off x="3779912" y="1916592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6" name="Ovál 175"/>
              <p:cNvSpPr/>
              <p:nvPr/>
            </p:nvSpPr>
            <p:spPr>
              <a:xfrm>
                <a:off x="3046827" y="2613284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7" name="Ovál 176"/>
              <p:cNvSpPr/>
              <p:nvPr/>
            </p:nvSpPr>
            <p:spPr>
              <a:xfrm>
                <a:off x="3779912" y="2613284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206" name="Přímá spojnice 205"/>
            <p:cNvCxnSpPr>
              <a:stCxn id="174" idx="1"/>
            </p:cNvCxnSpPr>
            <p:nvPr/>
          </p:nvCxnSpPr>
          <p:spPr>
            <a:xfrm>
              <a:off x="6261731" y="3367389"/>
              <a:ext cx="401880" cy="373833"/>
            </a:xfrm>
            <a:prstGeom prst="line">
              <a:avLst/>
            </a:prstGeom>
            <a:ln w="57150">
              <a:solidFill>
                <a:srgbClr val="FF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7" name="Přímá spojnice 206"/>
            <p:cNvCxnSpPr>
              <a:endCxn id="177" idx="6"/>
            </p:cNvCxnSpPr>
            <p:nvPr/>
          </p:nvCxnSpPr>
          <p:spPr>
            <a:xfrm flipV="1">
              <a:off x="6291900" y="3741222"/>
              <a:ext cx="402546" cy="2456"/>
            </a:xfrm>
            <a:prstGeom prst="line">
              <a:avLst/>
            </a:prstGeom>
            <a:ln w="57150">
              <a:solidFill>
                <a:srgbClr val="FF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8" name="Přímá spojnice 207"/>
            <p:cNvCxnSpPr>
              <a:stCxn id="174" idx="4"/>
            </p:cNvCxnSpPr>
            <p:nvPr/>
          </p:nvCxnSpPr>
          <p:spPr>
            <a:xfrm>
              <a:off x="6287190" y="3428920"/>
              <a:ext cx="18964" cy="335281"/>
            </a:xfrm>
            <a:prstGeom prst="line">
              <a:avLst/>
            </a:prstGeom>
            <a:ln w="57150">
              <a:solidFill>
                <a:srgbClr val="FF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69" name="Skupina 2068"/>
          <p:cNvGrpSpPr/>
          <p:nvPr/>
        </p:nvGrpSpPr>
        <p:grpSpPr>
          <a:xfrm>
            <a:off x="5092870" y="4365104"/>
            <a:ext cx="1440000" cy="1440000"/>
            <a:chOff x="5092870" y="4365104"/>
            <a:chExt cx="1440000" cy="1440000"/>
          </a:xfrm>
        </p:grpSpPr>
        <p:grpSp>
          <p:nvGrpSpPr>
            <p:cNvPr id="178" name="Skupina 177"/>
            <p:cNvGrpSpPr/>
            <p:nvPr/>
          </p:nvGrpSpPr>
          <p:grpSpPr>
            <a:xfrm>
              <a:off x="5092870" y="4365104"/>
              <a:ext cx="1440000" cy="1440000"/>
              <a:chOff x="1691680" y="548680"/>
              <a:chExt cx="2880000" cy="2880000"/>
            </a:xfrm>
          </p:grpSpPr>
          <p:sp>
            <p:nvSpPr>
              <p:cNvPr id="179" name="Obdélník 178"/>
              <p:cNvSpPr/>
              <p:nvPr/>
            </p:nvSpPr>
            <p:spPr>
              <a:xfrm>
                <a:off x="1691680" y="548680"/>
                <a:ext cx="2880000" cy="2880000"/>
              </a:xfrm>
              <a:prstGeom prst="rect">
                <a:avLst/>
              </a:prstGeom>
              <a:solidFill>
                <a:schemeClr val="bg2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0" name="Ovál 179"/>
              <p:cNvSpPr/>
              <p:nvPr/>
            </p:nvSpPr>
            <p:spPr>
              <a:xfrm>
                <a:off x="2341210" y="1199310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1" name="Ovál 180"/>
              <p:cNvSpPr/>
              <p:nvPr/>
            </p:nvSpPr>
            <p:spPr>
              <a:xfrm>
                <a:off x="3059832" y="1199310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2" name="Ovál 181"/>
              <p:cNvSpPr/>
              <p:nvPr/>
            </p:nvSpPr>
            <p:spPr>
              <a:xfrm>
                <a:off x="3779912" y="1199310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3" name="Ovál 182"/>
              <p:cNvSpPr/>
              <p:nvPr/>
            </p:nvSpPr>
            <p:spPr>
              <a:xfrm>
                <a:off x="2341210" y="2613284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4" name="Ovál 183"/>
              <p:cNvSpPr/>
              <p:nvPr/>
            </p:nvSpPr>
            <p:spPr>
              <a:xfrm>
                <a:off x="2341210" y="1916592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5" name="Ovál 184"/>
              <p:cNvSpPr/>
              <p:nvPr/>
            </p:nvSpPr>
            <p:spPr>
              <a:xfrm>
                <a:off x="3037407" y="1916592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6" name="Ovál 185"/>
              <p:cNvSpPr/>
              <p:nvPr/>
            </p:nvSpPr>
            <p:spPr>
              <a:xfrm>
                <a:off x="3779912" y="1916592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7" name="Ovál 186"/>
              <p:cNvSpPr/>
              <p:nvPr/>
            </p:nvSpPr>
            <p:spPr>
              <a:xfrm>
                <a:off x="3046827" y="2613284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8" name="Ovál 187"/>
              <p:cNvSpPr/>
              <p:nvPr/>
            </p:nvSpPr>
            <p:spPr>
              <a:xfrm>
                <a:off x="3779912" y="2613284"/>
                <a:ext cx="144016" cy="14417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6" name="Přímá spojnice 5"/>
            <p:cNvCxnSpPr>
              <a:endCxn id="188" idx="1"/>
            </p:cNvCxnSpPr>
            <p:nvPr/>
          </p:nvCxnSpPr>
          <p:spPr>
            <a:xfrm flipV="1">
              <a:off x="5475053" y="5407963"/>
              <a:ext cx="672478" cy="25487"/>
            </a:xfrm>
            <a:prstGeom prst="line">
              <a:avLst/>
            </a:prstGeom>
            <a:ln w="5715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Přímá spojnice 208"/>
            <p:cNvCxnSpPr>
              <a:endCxn id="188" idx="6"/>
            </p:cNvCxnSpPr>
            <p:nvPr/>
          </p:nvCxnSpPr>
          <p:spPr>
            <a:xfrm>
              <a:off x="5793986" y="4690419"/>
              <a:ext cx="415008" cy="743031"/>
            </a:xfrm>
            <a:prstGeom prst="line">
              <a:avLst/>
            </a:prstGeom>
            <a:ln w="5715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Přímá spojnice 209"/>
            <p:cNvCxnSpPr/>
            <p:nvPr/>
          </p:nvCxnSpPr>
          <p:spPr>
            <a:xfrm flipH="1">
              <a:off x="5489643" y="4708499"/>
              <a:ext cx="337717" cy="760995"/>
            </a:xfrm>
            <a:prstGeom prst="line">
              <a:avLst/>
            </a:prstGeom>
            <a:ln w="5715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510366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" dur="5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artoon Owl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2"/>
            <a:ext cx="1636163" cy="1543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2" name="TextovéPole 61"/>
          <p:cNvSpPr txBox="1"/>
          <p:nvPr/>
        </p:nvSpPr>
        <p:spPr>
          <a:xfrm>
            <a:off x="1700045" y="184284"/>
            <a:ext cx="67177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KTERÝ OBRAZEC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SOVA MYSLÍ?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57" name="TextovéPole 2056"/>
          <p:cNvSpPr txBox="1"/>
          <p:nvPr/>
        </p:nvSpPr>
        <p:spPr>
          <a:xfrm>
            <a:off x="197731" y="3718679"/>
            <a:ext cx="410445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 obvod víc než osm?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 obsah tři?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 to obdélník?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jaký obrazec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sova myslí?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44" name="TextovéPole 143"/>
          <p:cNvSpPr txBox="1"/>
          <p:nvPr/>
        </p:nvSpPr>
        <p:spPr>
          <a:xfrm>
            <a:off x="533439" y="2018022"/>
            <a:ext cx="7200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</a:p>
        </p:txBody>
      </p:sp>
      <p:pic>
        <p:nvPicPr>
          <p:cNvPr id="145" name="Picture 4" descr="Owl On Branch Clip Art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08" t="22761"/>
          <a:stretch/>
        </p:blipFill>
        <p:spPr bwMode="auto">
          <a:xfrm>
            <a:off x="7164288" y="5609230"/>
            <a:ext cx="1660663" cy="104527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  <a:extLst/>
        </p:spPr>
      </p:pic>
      <p:sp>
        <p:nvSpPr>
          <p:cNvPr id="146" name="TextovéPole 145"/>
          <p:cNvSpPr txBox="1"/>
          <p:nvPr/>
        </p:nvSpPr>
        <p:spPr>
          <a:xfrm>
            <a:off x="6532870" y="6464616"/>
            <a:ext cx="55941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" dirty="0" smtClean="0">
                <a:latin typeface="Arial" pitchFamily="34" charset="0"/>
                <a:cs typeface="Arial" pitchFamily="34" charset="0"/>
              </a:rPr>
              <a:t>Obr.02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2807864" y="1248396"/>
            <a:ext cx="1080000" cy="540000"/>
            <a:chOff x="2807864" y="1248396"/>
            <a:chExt cx="1080000" cy="540000"/>
          </a:xfrm>
          <a:solidFill>
            <a:srgbClr val="FFCCFF"/>
          </a:solidFill>
        </p:grpSpPr>
        <p:sp>
          <p:nvSpPr>
            <p:cNvPr id="2" name="Obdélník 1"/>
            <p:cNvSpPr/>
            <p:nvPr/>
          </p:nvSpPr>
          <p:spPr>
            <a:xfrm>
              <a:off x="2807864" y="1248396"/>
              <a:ext cx="540000" cy="540000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Obdélník 104"/>
            <p:cNvSpPr/>
            <p:nvPr/>
          </p:nvSpPr>
          <p:spPr>
            <a:xfrm>
              <a:off x="3347864" y="1248396"/>
              <a:ext cx="540000" cy="540000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6942430" y="2668173"/>
            <a:ext cx="1080000" cy="1080000"/>
            <a:chOff x="5192575" y="2909806"/>
            <a:chExt cx="1080000" cy="1080000"/>
          </a:xfrm>
          <a:solidFill>
            <a:srgbClr val="FFC000"/>
          </a:solidFill>
        </p:grpSpPr>
        <p:sp>
          <p:nvSpPr>
            <p:cNvPr id="120" name="Obdélník 119"/>
            <p:cNvSpPr/>
            <p:nvPr/>
          </p:nvSpPr>
          <p:spPr>
            <a:xfrm>
              <a:off x="5732575" y="2909806"/>
              <a:ext cx="540000" cy="540000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21" name="Skupina 120"/>
            <p:cNvGrpSpPr/>
            <p:nvPr/>
          </p:nvGrpSpPr>
          <p:grpSpPr>
            <a:xfrm>
              <a:off x="5192575" y="3449806"/>
              <a:ext cx="1080000" cy="540000"/>
              <a:chOff x="2807864" y="1248396"/>
              <a:chExt cx="1080000" cy="540000"/>
            </a:xfrm>
            <a:grpFill/>
          </p:grpSpPr>
          <p:sp>
            <p:nvSpPr>
              <p:cNvPr id="122" name="Obdélník 121"/>
              <p:cNvSpPr/>
              <p:nvPr/>
            </p:nvSpPr>
            <p:spPr>
              <a:xfrm>
                <a:off x="2807864" y="1248396"/>
                <a:ext cx="540000" cy="540000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3" name="Obdélník 122"/>
              <p:cNvSpPr/>
              <p:nvPr/>
            </p:nvSpPr>
            <p:spPr>
              <a:xfrm>
                <a:off x="3347864" y="1248396"/>
                <a:ext cx="540000" cy="540000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24" name="Skupina 123"/>
          <p:cNvGrpSpPr/>
          <p:nvPr/>
        </p:nvGrpSpPr>
        <p:grpSpPr>
          <a:xfrm>
            <a:off x="5884975" y="1283196"/>
            <a:ext cx="1620000" cy="1080000"/>
            <a:chOff x="5732575" y="1130796"/>
            <a:chExt cx="1620000" cy="1080000"/>
          </a:xfrm>
          <a:solidFill>
            <a:srgbClr val="92D050"/>
          </a:solidFill>
        </p:grpSpPr>
        <p:grpSp>
          <p:nvGrpSpPr>
            <p:cNvPr id="125" name="Skupina 124"/>
            <p:cNvGrpSpPr/>
            <p:nvPr/>
          </p:nvGrpSpPr>
          <p:grpSpPr>
            <a:xfrm>
              <a:off x="5732575" y="1130796"/>
              <a:ext cx="1080000" cy="540000"/>
              <a:chOff x="2807864" y="1248396"/>
              <a:chExt cx="1080000" cy="540000"/>
            </a:xfrm>
            <a:grpFill/>
          </p:grpSpPr>
          <p:sp>
            <p:nvSpPr>
              <p:cNvPr id="129" name="Obdélník 128"/>
              <p:cNvSpPr/>
              <p:nvPr/>
            </p:nvSpPr>
            <p:spPr>
              <a:xfrm>
                <a:off x="2807864" y="1248396"/>
                <a:ext cx="540000" cy="540000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0" name="Obdélník 129"/>
              <p:cNvSpPr/>
              <p:nvPr/>
            </p:nvSpPr>
            <p:spPr>
              <a:xfrm>
                <a:off x="3347864" y="1248396"/>
                <a:ext cx="540000" cy="540000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26" name="Skupina 125"/>
            <p:cNvGrpSpPr/>
            <p:nvPr/>
          </p:nvGrpSpPr>
          <p:grpSpPr>
            <a:xfrm rot="5400000">
              <a:off x="6542575" y="1400796"/>
              <a:ext cx="1080000" cy="540000"/>
              <a:chOff x="2807864" y="1248396"/>
              <a:chExt cx="1080000" cy="540000"/>
            </a:xfrm>
            <a:grpFill/>
          </p:grpSpPr>
          <p:sp>
            <p:nvSpPr>
              <p:cNvPr id="127" name="Obdélník 126"/>
              <p:cNvSpPr/>
              <p:nvPr/>
            </p:nvSpPr>
            <p:spPr>
              <a:xfrm>
                <a:off x="2807864" y="1248396"/>
                <a:ext cx="540000" cy="540000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8" name="Obdélník 127"/>
              <p:cNvSpPr/>
              <p:nvPr/>
            </p:nvSpPr>
            <p:spPr>
              <a:xfrm>
                <a:off x="3347864" y="1248396"/>
                <a:ext cx="540000" cy="540000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7" name="Skupina 6"/>
          <p:cNvGrpSpPr/>
          <p:nvPr/>
        </p:nvGrpSpPr>
        <p:grpSpPr>
          <a:xfrm>
            <a:off x="4516035" y="2977110"/>
            <a:ext cx="1620000" cy="1620000"/>
            <a:chOff x="4516035" y="2977110"/>
            <a:chExt cx="1620000" cy="1620000"/>
          </a:xfrm>
          <a:solidFill>
            <a:srgbClr val="FF0000"/>
          </a:solidFill>
        </p:grpSpPr>
        <p:grpSp>
          <p:nvGrpSpPr>
            <p:cNvPr id="4" name="Skupina 3"/>
            <p:cNvGrpSpPr/>
            <p:nvPr/>
          </p:nvGrpSpPr>
          <p:grpSpPr>
            <a:xfrm>
              <a:off x="4516035" y="3517110"/>
              <a:ext cx="1620000" cy="1080000"/>
              <a:chOff x="5732575" y="1130796"/>
              <a:chExt cx="1620000" cy="1080000"/>
            </a:xfrm>
            <a:grpFill/>
          </p:grpSpPr>
          <p:grpSp>
            <p:nvGrpSpPr>
              <p:cNvPr id="108" name="Skupina 107"/>
              <p:cNvGrpSpPr/>
              <p:nvPr/>
            </p:nvGrpSpPr>
            <p:grpSpPr>
              <a:xfrm>
                <a:off x="5732575" y="1130796"/>
                <a:ext cx="1080000" cy="540000"/>
                <a:chOff x="2807864" y="1248396"/>
                <a:chExt cx="1080000" cy="540000"/>
              </a:xfrm>
              <a:grpFill/>
            </p:grpSpPr>
            <p:sp>
              <p:nvSpPr>
                <p:cNvPr id="111" name="Obdélník 110"/>
                <p:cNvSpPr/>
                <p:nvPr/>
              </p:nvSpPr>
              <p:spPr>
                <a:xfrm>
                  <a:off x="2807864" y="1248396"/>
                  <a:ext cx="540000" cy="540000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14" name="Obdélník 113"/>
                <p:cNvSpPr/>
                <p:nvPr/>
              </p:nvSpPr>
              <p:spPr>
                <a:xfrm>
                  <a:off x="3347864" y="1248396"/>
                  <a:ext cx="540000" cy="540000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115" name="Skupina 114"/>
              <p:cNvGrpSpPr/>
              <p:nvPr/>
            </p:nvGrpSpPr>
            <p:grpSpPr>
              <a:xfrm rot="5400000">
                <a:off x="6542575" y="1400796"/>
                <a:ext cx="1080000" cy="540000"/>
                <a:chOff x="2807864" y="1248396"/>
                <a:chExt cx="1080000" cy="540000"/>
              </a:xfrm>
              <a:grpFill/>
            </p:grpSpPr>
            <p:sp>
              <p:nvSpPr>
                <p:cNvPr id="116" name="Obdélník 115"/>
                <p:cNvSpPr/>
                <p:nvPr/>
              </p:nvSpPr>
              <p:spPr>
                <a:xfrm>
                  <a:off x="2807864" y="1248396"/>
                  <a:ext cx="540000" cy="540000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17" name="Obdélník 116"/>
                <p:cNvSpPr/>
                <p:nvPr/>
              </p:nvSpPr>
              <p:spPr>
                <a:xfrm>
                  <a:off x="3347864" y="1248396"/>
                  <a:ext cx="540000" cy="540000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sp>
          <p:nvSpPr>
            <p:cNvPr id="131" name="Obdélník 130"/>
            <p:cNvSpPr/>
            <p:nvPr/>
          </p:nvSpPr>
          <p:spPr>
            <a:xfrm>
              <a:off x="4518920" y="2977110"/>
              <a:ext cx="540000" cy="540000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3166035" y="2051003"/>
            <a:ext cx="1620000" cy="540000"/>
            <a:chOff x="3166035" y="2051003"/>
            <a:chExt cx="1620000" cy="540000"/>
          </a:xfrm>
          <a:solidFill>
            <a:schemeClr val="bg2">
              <a:lumMod val="50000"/>
            </a:schemeClr>
          </a:solidFill>
        </p:grpSpPr>
        <p:sp>
          <p:nvSpPr>
            <p:cNvPr id="119" name="Obdélník 118"/>
            <p:cNvSpPr/>
            <p:nvPr/>
          </p:nvSpPr>
          <p:spPr>
            <a:xfrm>
              <a:off x="4246035" y="2051003"/>
              <a:ext cx="540000" cy="540000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32" name="Skupina 131"/>
            <p:cNvGrpSpPr/>
            <p:nvPr/>
          </p:nvGrpSpPr>
          <p:grpSpPr>
            <a:xfrm>
              <a:off x="3166035" y="2051003"/>
              <a:ext cx="1080000" cy="540000"/>
              <a:chOff x="2807864" y="1248396"/>
              <a:chExt cx="1080000" cy="540000"/>
            </a:xfrm>
            <a:grpFill/>
          </p:grpSpPr>
          <p:sp>
            <p:nvSpPr>
              <p:cNvPr id="133" name="Obdélník 132"/>
              <p:cNvSpPr/>
              <p:nvPr/>
            </p:nvSpPr>
            <p:spPr>
              <a:xfrm>
                <a:off x="2807864" y="1248396"/>
                <a:ext cx="540000" cy="540000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1" name="Obdélník 210"/>
              <p:cNvSpPr/>
              <p:nvPr/>
            </p:nvSpPr>
            <p:spPr>
              <a:xfrm>
                <a:off x="3347864" y="1248396"/>
                <a:ext cx="540000" cy="540000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735756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37087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01: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OCAL.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,</a:t>
            </a:r>
            <a:r>
              <a:rPr lang="en-US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Clker.com: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Cartoon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Owl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clip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art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07-07-08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2012-05-08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http://www.clker.com/clipart-cartoon-owl.html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02: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STEVE.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en-US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Clker.com: </a:t>
            </a:r>
            <a:r>
              <a:rPr lang="en-US" sz="1600" i="1" dirty="0">
                <a:latin typeface="Arial" pitchFamily="34" charset="0"/>
                <a:cs typeface="Arial" pitchFamily="34" charset="0"/>
              </a:rPr>
              <a:t>Owl On Branch clip </a:t>
            </a:r>
            <a:r>
              <a:rPr lang="en-US" sz="1600" i="1" dirty="0" smtClean="0">
                <a:latin typeface="Arial" pitchFamily="34" charset="0"/>
                <a:cs typeface="Arial" pitchFamily="34" charset="0"/>
              </a:rPr>
              <a:t>art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09-08-11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2012-05-08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http://www.clker.com/clipart-owl-on-branch.html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dirty="0"/>
              <a:t>HEJNÝ, CSC., Prof. </a:t>
            </a:r>
            <a:r>
              <a:rPr lang="cs-CZ" sz="1600" dirty="0" err="1"/>
              <a:t>Rndr.</a:t>
            </a:r>
            <a:r>
              <a:rPr lang="cs-CZ" sz="1600" dirty="0"/>
              <a:t> Milan; JIROTKOVÁ, PH.D., </a:t>
            </a:r>
            <a:r>
              <a:rPr lang="cs-CZ" sz="1600" dirty="0" err="1"/>
              <a:t>Rndr.</a:t>
            </a:r>
            <a:r>
              <a:rPr lang="cs-CZ" sz="1600" dirty="0"/>
              <a:t> Darina; SLEZÁKOVÁ-KRATOCHVÍLOVÁ, PH.D., </a:t>
            </a:r>
            <a:r>
              <a:rPr lang="cs-CZ" sz="1600" dirty="0" err="1"/>
              <a:t>Phdr.</a:t>
            </a:r>
            <a:r>
              <a:rPr lang="cs-CZ" sz="1600" dirty="0"/>
              <a:t> Jana. </a:t>
            </a:r>
            <a:r>
              <a:rPr lang="cs-CZ" sz="1600" i="1" dirty="0"/>
              <a:t>Matematika 2, příručka učitele</a:t>
            </a:r>
            <a:r>
              <a:rPr lang="cs-CZ" sz="1600" dirty="0"/>
              <a:t>. Plzeň: Fraus, 2008, ISBN 978-80-7238-771-7.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1683</TotalTime>
  <Words>482</Words>
  <Application>Microsoft Office PowerPoint</Application>
  <PresentationFormat>Předvádění na obrazovce (4:3)</PresentationFormat>
  <Paragraphs>117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Slunovrat</vt:lpstr>
      <vt:lpstr>Acrobat Document</vt:lpstr>
      <vt:lpstr>Název školy: Svobodná základní škola,o.p.s. Autor: Karolína Bryczová Vasková Název materiálu: VY_32_INOVACE_16_MATEMATIKA _HRA SOVA Název: HRA SOVA Číslo projektu: CZ.1.07/1.4.00/21.0929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Svobodná základní škola,o.p.s. Autor: Karolína Bryczová Vasková Název materiálu: VY_32_INOVACE_02_ANGLIČTINA_numbers Název: numbers Číslo projektu: ………</dc:title>
  <dc:creator>Pavel Brycz</dc:creator>
  <cp:lastModifiedBy>pc</cp:lastModifiedBy>
  <cp:revision>265</cp:revision>
  <dcterms:created xsi:type="dcterms:W3CDTF">2012-03-31T12:09:58Z</dcterms:created>
  <dcterms:modified xsi:type="dcterms:W3CDTF">2012-10-21T19:31:20Z</dcterms:modified>
</cp:coreProperties>
</file>