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sldIdLst>
    <p:sldId id="256" r:id="rId2"/>
    <p:sldId id="301" r:id="rId3"/>
    <p:sldId id="317" r:id="rId4"/>
    <p:sldId id="322" r:id="rId5"/>
    <p:sldId id="323" r:id="rId6"/>
    <p:sldId id="325" r:id="rId7"/>
    <p:sldId id="326" r:id="rId8"/>
    <p:sldId id="319" r:id="rId9"/>
    <p:sldId id="327" r:id="rId10"/>
    <p:sldId id="321" r:id="rId11"/>
    <p:sldId id="329" r:id="rId12"/>
    <p:sldId id="318" r:id="rId13"/>
    <p:sldId id="283" r:id="rId14"/>
    <p:sldId id="320" r:id="rId15"/>
    <p:sldId id="324" r:id="rId16"/>
    <p:sldId id="328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ceskatelevize.cz/porady/10177109865-dejiny-udatneho-ceskeho-naroda/211543116230095-vznik-ceskoslovenska/video/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rlos-IV-autria-hungr%C3%ADa--outlawsdiary00tormuoft.jpg" TargetMode="External"/><Relationship Id="rId2" Type="http://schemas.openxmlformats.org/officeDocument/2006/relationships/hyperlink" Target="http://commons.wikimedia.org/wiki/File:Fritz_Luckhardt_Kaiser_Franz_Joseph_I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Thomas_G_Masaryk.jpg" TargetMode="External"/><Relationship Id="rId4" Type="http://schemas.openxmlformats.org/officeDocument/2006/relationships/hyperlink" Target="http://commons.wikimedia.org/w/index.php?title=File:Flag_of_the_Czech_Republic.svg&amp;page=1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%C3%96sterreich-Ungarns_Ende.png" TargetMode="External"/><Relationship Id="rId2" Type="http://schemas.openxmlformats.org/officeDocument/2006/relationships/hyperlink" Target="http://commons.wikimedia.org/wiki/File:10_Coronas_Checoslovacas_(koruna_%C4%8Deskoslovensk%C3%A1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German_trench_WW1_French_attack.gi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aily_Mail_Postcard_-_An_Attack_-_Reserves_Moving_Up.jpg" TargetMode="External"/><Relationship Id="rId2" Type="http://schemas.openxmlformats.org/officeDocument/2006/relationships/hyperlink" Target="http://commons.wikimedia.org/wiki/File:Daniel_J._Sheehan,_RFC_191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Old_Town_Square,_Prague.jpg" TargetMode="External"/><Relationship Id="rId4" Type="http://schemas.openxmlformats.org/officeDocument/2006/relationships/hyperlink" Target="http://commons.wikimedia.org/wiki/File:Marian_column_destroyed,_Pragu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agofBohemia.png" TargetMode="External"/><Relationship Id="rId2" Type="http://schemas.openxmlformats.org/officeDocument/2006/relationships/hyperlink" Target="http://commons.wikimedia.org/wiki/File:St%C3%A1vka_14.10.1918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eskatelevize.cz/porady/10177109865-dejiny-udatneho-ceskeho-naroda/211543116230095-vznik-ceskoslovenska/vide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4895" cy="274530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lnSpc>
                <a:spcPct val="150000"/>
              </a:lnSpc>
            </a:pP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VY_32_INOVACE_06_PRVOUKA 2 _VZNIK ČESKOSLOVENSKA 1918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VZNIK ČESKOLSLOVENSKA 1918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9819" y="4509120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7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77664" y="3717032"/>
            <a:ext cx="8784976" cy="9848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VZNIK ČESKOSLOVENSKA 1918</a:t>
            </a:r>
          </a:p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6200" y="728700"/>
            <a:ext cx="78308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do vzdělávací oblasti Člověk a jeho svět.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se seznamují se vznikem Československé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republiky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907704" y="1268760"/>
            <a:ext cx="4277737" cy="4548991"/>
            <a:chOff x="4677544" y="2996952"/>
            <a:chExt cx="2825998" cy="3328630"/>
          </a:xfrm>
        </p:grpSpPr>
        <p:pic>
          <p:nvPicPr>
            <p:cNvPr id="2052" name="Picture 4" descr="File:Carlos-IV-autria-hungría--outlawsdiary00tormuof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9297" y="2996952"/>
              <a:ext cx="2614245" cy="31131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677544" y="5925472"/>
              <a:ext cx="12963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KAREL I.</a:t>
              </a:r>
              <a:endParaRPr lang="cs-CZ" sz="2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516216" y="607684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228236" y="1259880"/>
            <a:ext cx="6783970" cy="4751948"/>
            <a:chOff x="323528" y="548681"/>
            <a:chExt cx="4565769" cy="3671828"/>
          </a:xfrm>
        </p:grpSpPr>
        <p:pic>
          <p:nvPicPr>
            <p:cNvPr id="2050" name="Picture 2" descr="File:Fritz Luckhardt Kaiser Franz Joseph I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48681"/>
              <a:ext cx="2621091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876703" y="3604955"/>
              <a:ext cx="30125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FRANTIŠEK JOSEF I</a:t>
              </a:r>
              <a:r>
                <a:rPr lang="cs-CZ" dirty="0" smtClean="0"/>
                <a:t>.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23528" y="400506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611560" y="404664"/>
            <a:ext cx="5976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ROCE 1916 ZEMŘEL FRANTIŠEK JOSEF I.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400" y="404664"/>
            <a:ext cx="50583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JEHO MÍSTO NASTOUPIL KAREL I.</a:t>
            </a:r>
            <a:endParaRPr lang="cs-CZ" sz="2000" dirty="0"/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8649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39552" y="1052736"/>
            <a:ext cx="7620000" cy="4926342"/>
            <a:chOff x="762000" y="862608"/>
            <a:chExt cx="7620000" cy="4926342"/>
          </a:xfrm>
        </p:grpSpPr>
        <p:pic>
          <p:nvPicPr>
            <p:cNvPr id="2050" name="Picture 2" descr="File:Österreich-Ungarns Ende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000" y="862608"/>
              <a:ext cx="7620000" cy="47148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7284" y="5573506"/>
              <a:ext cx="74894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7240" y="188640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ČESKÝ NÁROD I OSTATNÍ NÁRODY </a:t>
            </a:r>
          </a:p>
          <a:p>
            <a:pPr algn="ctr"/>
            <a:r>
              <a:rPr lang="cs-CZ" sz="2000" dirty="0" smtClean="0"/>
              <a:t>BYLY SOUČÁSTÍ RAKOUSKA UHERSKA.</a:t>
            </a:r>
            <a:endParaRPr lang="cs-CZ" sz="2000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21559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2583"/>
            <a:ext cx="6950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MUŽI ČESKÉHO NÁRODA I OSTATNÍCH NÁRODŮ</a:t>
            </a:r>
          </a:p>
          <a:p>
            <a:pPr algn="ctr"/>
            <a:r>
              <a:rPr lang="cs-CZ" sz="2000" dirty="0" smtClean="0"/>
              <a:t>MUSELI BOJOVAT VE VÁLCE ZA RAKOUSKO UHERSKO.</a:t>
            </a:r>
            <a:endParaRPr lang="cs-CZ" sz="2000" dirty="0"/>
          </a:p>
        </p:txBody>
      </p:sp>
      <p:pic>
        <p:nvPicPr>
          <p:cNvPr id="3074" name="Picture 2" descr="File:German trench WW1 French attac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435" y="2890214"/>
            <a:ext cx="4248472" cy="309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5964" y="5947821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pic>
        <p:nvPicPr>
          <p:cNvPr id="3076" name="Picture 4" descr="File:Daniel J. Sheehan, RFC 19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46" y="1484783"/>
            <a:ext cx="4091021" cy="305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5983" y="4537708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58841" y="6038089"/>
            <a:ext cx="6279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TATO VÁLKA SE JMENUJE </a:t>
            </a:r>
            <a:r>
              <a:rPr lang="cs-CZ" sz="2000" b="1" dirty="0" smtClean="0"/>
              <a:t>1. SVĚTOVÁ VÁLKA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08473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2244" y="548680"/>
            <a:ext cx="6279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1. SVĚTOVÁ VÁLKA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4098" name="Picture 2" descr="File:Daily Mail Postcard - An Attack - Reserves Moving U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48790"/>
            <a:ext cx="76200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57772" y="5702398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917842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VÁLKA TRVALA 4 ROKY A ZEMŘELO V NÍ MNOHO MILIÓNŮ LIDÍ.</a:t>
            </a:r>
            <a:endParaRPr lang="cs-CZ" sz="2000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363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68475"/>
            <a:ext cx="6950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TO SE NĚKTERÝM VOJÁKŮM NELÍBILO, PŘESTALI SLOUŽIT CÍSAŘI A ZAČALI BOJOVAT PROTI NĚMU.</a:t>
            </a:r>
            <a:endParaRPr lang="cs-CZ" sz="2000" dirty="0"/>
          </a:p>
        </p:txBody>
      </p:sp>
      <p:pic>
        <p:nvPicPr>
          <p:cNvPr id="4098" name="Picture 2" descr="File:Stávka 14.10.19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44216"/>
            <a:ext cx="2745665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6008712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27403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Thomas G Masary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01355"/>
            <a:ext cx="4104455" cy="485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605322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5268341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PRVNÍM ČESKOSLOVENSKÝM PREZIDENTEM SE STAL</a:t>
            </a:r>
          </a:p>
          <a:p>
            <a:pPr algn="ctr"/>
            <a:r>
              <a:rPr lang="cs-CZ" sz="2000" dirty="0" smtClean="0"/>
              <a:t>TOMÁŠ GARRIGUE MASARYK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84864"/>
            <a:ext cx="6950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DOŠLO TAKÉ K MNOHA JEDNÁNÍM AŽ NAKONEC 28. ŘÍJNA 1918 BYLO VYHLÁŠENO SAMOSTATNÉ ČESKOSLOVENSKO.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7492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Marian column destroyed, Pragu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192" y="2924944"/>
            <a:ext cx="4392488" cy="301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1192" y="5990187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pic>
        <p:nvPicPr>
          <p:cNvPr id="3076" name="Picture 4" descr="File:Old Town Square, Pragu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93" y="476672"/>
            <a:ext cx="393516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8828" y="3068960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4898172"/>
            <a:ext cx="5040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 oslavách vzniku naší republiky rozvášněný dav strhl Mariánský sloup na Staroměstském náměstí v Praze.</a:t>
            </a:r>
          </a:p>
          <a:p>
            <a:endParaRPr lang="cs-CZ" sz="2000" dirty="0" smtClean="0"/>
          </a:p>
          <a:p>
            <a:r>
              <a:rPr lang="cs-CZ" sz="2000" dirty="0" smtClean="0"/>
              <a:t>Lidé ve sloupu viděli  </a:t>
            </a:r>
            <a:r>
              <a:rPr lang="cs-CZ" sz="2000" dirty="0"/>
              <a:t>symbol svrženého habsburského </a:t>
            </a:r>
            <a:r>
              <a:rPr lang="cs-CZ" sz="2000" dirty="0" smtClean="0"/>
              <a:t>režimu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908720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Mariánský sloup </a:t>
            </a:r>
          </a:p>
          <a:p>
            <a:pPr algn="ctr"/>
            <a:r>
              <a:rPr lang="cs-CZ" sz="2000" dirty="0" smtClean="0"/>
              <a:t>na Staroměstském náměstí v Praze.</a:t>
            </a:r>
            <a:endParaRPr lang="cs-CZ" sz="2000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616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10 Coronas Checoslovacas (koruna československá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10568"/>
            <a:ext cx="6611888" cy="391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3648" y="4959069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5373216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ČESKOSLOVENKÉ PENÍZE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8928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FlagofBohemi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00281"/>
            <a:ext cx="4113262" cy="273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46071" y="4480658"/>
            <a:ext cx="7489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563960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 začátku měla československá vlajka pouze dvě barvy, červenou a bílou.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5761742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 připojení Slovenska se vlajka změnila. Od roku 1920 vypadala takto:</a:t>
            </a:r>
            <a:endParaRPr lang="cs-CZ" sz="2000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0888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4896544" cy="3262323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4869160"/>
            <a:ext cx="63443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KDYŽ KLIKNEŠ NA VLAJKU, </a:t>
            </a:r>
          </a:p>
          <a:p>
            <a:pPr algn="ctr"/>
            <a:r>
              <a:rPr lang="cs-CZ" sz="2000" dirty="0" smtClean="0"/>
              <a:t>VŠE SI JEŠTĚ JEDNOU ZOPAKUJEME.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3888" y="429309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81911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27618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LUCKHARDT, FRITZ.,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/>
              <a:t>Fritz </a:t>
            </a:r>
            <a:r>
              <a:rPr lang="cs-CZ" sz="1600" i="1" dirty="0" err="1"/>
              <a:t>Luckhardt</a:t>
            </a:r>
            <a:r>
              <a:rPr lang="cs-CZ" sz="1600" i="1" dirty="0"/>
              <a:t> Kaiser Franz Joseph </a:t>
            </a:r>
            <a:r>
              <a:rPr lang="cs-CZ" sz="1600" i="1" dirty="0" smtClean="0"/>
              <a:t>I.jpg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1894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File:Fritz_Luckhardt_Kaiser_Franz_Joseph_I.jpg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TORMAY, CECILIE.,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/>
              <a:t>Carlos-IV-autria-hungría--</a:t>
            </a:r>
            <a:r>
              <a:rPr lang="cs-CZ" sz="1600" i="1" dirty="0" smtClean="0"/>
              <a:t>outlawsdiary00tormuoft.jpg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1923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http://commons.wikimedia.org/wiki/File:Carlos-IV-autria-hungr%C3%ADa--outlawsdiary00tormuoft.jpg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ZVLÁŠTNÍ KOMISE.,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i="1" dirty="0" smtClean="0"/>
              <a:t>Flag </a:t>
            </a:r>
            <a:r>
              <a:rPr lang="en-US" sz="1600" i="1" dirty="0"/>
              <a:t>of the Czech </a:t>
            </a:r>
            <a:r>
              <a:rPr lang="en-US" sz="1600" i="1" dirty="0" err="1"/>
              <a:t>Republic.svg</a:t>
            </a:r>
            <a:endParaRPr lang="en-US" sz="1600" i="1" dirty="0"/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2006-03-20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index.php?title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=File:Flag_of_the_Czech_Republic.svg&amp;page=1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SAROELA, CHARLES.,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Thomas G </a:t>
            </a:r>
            <a:r>
              <a:rPr lang="cs-CZ" sz="1600" i="1" dirty="0" smtClean="0"/>
              <a:t>Masaryk.jpg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1921 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File:Thomas_G_Masaryk.jpg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YURI09.,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/>
              <a:t>10 </a:t>
            </a:r>
            <a:r>
              <a:rPr lang="cs-CZ" sz="1600" i="1" dirty="0" err="1"/>
              <a:t>Coronas</a:t>
            </a:r>
            <a:r>
              <a:rPr lang="cs-CZ" sz="1600" i="1" dirty="0"/>
              <a:t> </a:t>
            </a:r>
            <a:r>
              <a:rPr lang="cs-CZ" sz="1600" i="1" dirty="0" err="1"/>
              <a:t>Checoslovacas</a:t>
            </a:r>
            <a:r>
              <a:rPr lang="cs-CZ" sz="1600" i="1" dirty="0"/>
              <a:t> (koruna československá).</a:t>
            </a:r>
            <a:r>
              <a:rPr lang="cs-CZ" sz="1600" i="1" dirty="0" smtClean="0"/>
              <a:t>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1919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http://commons.wikimedia.org/wiki/File:10_Coronas_Checoslovacas_(koruna_%C4%8Deskoslovensk%C3%A1).JPG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ALPHACENTAURI.,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Österreich-Ungarns</a:t>
            </a:r>
            <a:r>
              <a:rPr lang="cs-CZ" sz="1600" i="1" dirty="0"/>
              <a:t> Ende.png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/>
              <a:t>2004-11-24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Alice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>
                <a:latin typeface="Arial" pitchFamily="34" charset="0"/>
                <a:cs typeface="Arial" pitchFamily="34" charset="0"/>
                <a:hlinkClick r:id="rId3"/>
              </a:rPr>
              <a:t>File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:%C3%96sterreich-Ungarns_Ende.png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i="1" dirty="0"/>
              <a:t>German trench WW1 French </a:t>
            </a:r>
            <a:r>
              <a:rPr lang="en-US" sz="1600" i="1" dirty="0" smtClean="0"/>
              <a:t>attack.gif</a:t>
            </a:r>
            <a:r>
              <a:rPr lang="cs-CZ" sz="1600" i="1" dirty="0" smtClean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1914-1918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http://commons.wikimedia.org/wiki/File:German_trench_WW1_French_attack.gif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46816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/>
              <a:t>Daniel J. </a:t>
            </a:r>
            <a:r>
              <a:rPr lang="cs-CZ" sz="1600" i="1" dirty="0" err="1"/>
              <a:t>Sheehan</a:t>
            </a:r>
            <a:r>
              <a:rPr lang="cs-CZ" sz="1600" i="1" dirty="0"/>
              <a:t>, RFC 1917.jpg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1917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http://commons.wikimedia.org/wiki/File:Daniel_J._Sheehan,_RFC_1917.jpg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i="1" dirty="0"/>
              <a:t>Daily Mail Postcard - An Attack - Reserves Moving </a:t>
            </a:r>
            <a:r>
              <a:rPr lang="en-US" sz="1600" i="1" dirty="0" smtClean="0"/>
              <a:t>Up.jpg</a:t>
            </a:r>
            <a:r>
              <a:rPr lang="cs-CZ" sz="1600" i="1" dirty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1914-1918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http://commons.wikimedia.org/wiki/File:Daily_Mail_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Postcard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_-_An_Attack_-_Reserves_Moving_Up.jpg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/>
              <a:t>Marian </a:t>
            </a:r>
            <a:r>
              <a:rPr lang="cs-CZ" sz="1600" i="1" dirty="0" err="1"/>
              <a:t>column</a:t>
            </a:r>
            <a:r>
              <a:rPr lang="cs-CZ" sz="1600" i="1" dirty="0"/>
              <a:t> </a:t>
            </a:r>
            <a:r>
              <a:rPr lang="cs-CZ" sz="1600" i="1" dirty="0" err="1"/>
              <a:t>destroyed</a:t>
            </a:r>
            <a:r>
              <a:rPr lang="cs-CZ" sz="1600" i="1" dirty="0"/>
              <a:t>, </a:t>
            </a:r>
            <a:r>
              <a:rPr lang="cs-CZ" sz="1600" i="1" dirty="0" smtClean="0"/>
              <a:t>Prague.jpg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1918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http://commons.wikimedia.org/wiki/File:Marian_column_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destroyed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,_Prague.jpg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Old</a:t>
            </a:r>
            <a:r>
              <a:rPr lang="cs-CZ" sz="1600" i="1" dirty="0"/>
              <a:t> </a:t>
            </a:r>
            <a:r>
              <a:rPr lang="cs-CZ" sz="1600" i="1" dirty="0" err="1"/>
              <a:t>Town</a:t>
            </a:r>
            <a:r>
              <a:rPr lang="cs-CZ" sz="1600" i="1" dirty="0"/>
              <a:t> Square, Prague.jpg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/>
              <a:t>1918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File:Old_Town_Square,_Prague.jpg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6934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/>
              <a:t>Stávka </a:t>
            </a:r>
            <a:r>
              <a:rPr lang="cs-CZ" sz="1600" i="1" dirty="0" smtClean="0"/>
              <a:t>14.10.1918.jpg</a:t>
            </a:r>
            <a:endParaRPr lang="cs-CZ" sz="1600" i="1" dirty="0"/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1918-10-14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http://commons.wikimedia.org/wiki/File:St%C3%A1vka_14.10.1918.jpg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NEZNÁMÝ AUTOR.,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smtClean="0"/>
              <a:t>FlagofBohemia.png</a:t>
            </a:r>
            <a:r>
              <a:rPr lang="cs-CZ" sz="1600" i="1" dirty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/>
              <a:t>neuvedenog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2012-05-12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File:FlagofBohemia.png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FILM: </a:t>
            </a:r>
            <a:r>
              <a:rPr lang="cs-CZ" sz="1600" dirty="0">
                <a:hlinkClick r:id="rId4"/>
              </a:rPr>
              <a:t>http://www.ceskatelevize.cz/porady/10177109865-dejiny-udatneho-ceskeho-naroda/211543116230095-vznik-ceskoslovenska/video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9861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000000"/>
      </a:dk1>
      <a:lt1>
        <a:srgbClr val="FFEFC1"/>
      </a:lt1>
      <a:dk2>
        <a:srgbClr val="E57B7F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1682</TotalTime>
  <Words>1020</Words>
  <Application>Microsoft Office PowerPoint</Application>
  <PresentationFormat>Předvádění na obrazovce (4:3)</PresentationFormat>
  <Paragraphs>84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Bohatý</vt:lpstr>
      <vt:lpstr>Acrobat Document</vt:lpstr>
      <vt:lpstr>Název školy: Svobodná základní škola,o.p.s. Autor: Karolína Bryczová Vasková Název materiálu: VY_32_INOVACE_06_PRVOUKA 2 _VZNIK ČESKOSLOVENSKA 1918 Název: VZNIK ČESKOLSLOVENSKA 1918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301</cp:revision>
  <dcterms:created xsi:type="dcterms:W3CDTF">2012-03-31T12:09:58Z</dcterms:created>
  <dcterms:modified xsi:type="dcterms:W3CDTF">2012-10-21T19:36:36Z</dcterms:modified>
</cp:coreProperties>
</file>