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9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3719AB-F1AC-4F18-8D04-6C3BF1EE8A1C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26B118-D2BA-4885-8F35-1F4C23ABC8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526B118-D2BA-4885-8F35-1F4C23ABC8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582B7-D8AF-4DF4-90B5-4105D0F46AB5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7AD582B7-D8AF-4DF4-90B5-4105D0F46AB5}" type="datetimeFigureOut">
              <a:rPr lang="cs-CZ" smtClean="0"/>
              <a:pPr/>
              <a:t>22.10.2012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79A47C3-BFBB-4B90-BEB5-F34A644B17A1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gi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00166" y="857232"/>
            <a:ext cx="7851648" cy="18288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Pravidla pro vytváření výkresové dokumentace     </a:t>
            </a:r>
            <a:br>
              <a:rPr lang="cs-CZ" dirty="0" smtClean="0"/>
            </a:br>
            <a:r>
              <a:rPr lang="cs-CZ" dirty="0" smtClean="0"/>
              <a:t>             sestav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268994" cy="194786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4" descr="C:\Program Files (x86)\Microsoft Office\MEDIA\CAGCAT10\j0291984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4348" y="3071810"/>
            <a:ext cx="1807769" cy="1913839"/>
          </a:xfrm>
          <a:prstGeom prst="rect">
            <a:avLst/>
          </a:prstGeom>
          <a:noFill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57224" y="5286388"/>
            <a:ext cx="7473984" cy="1422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7058253">
            <a:off x="5509012" y="1734030"/>
            <a:ext cx="2571768" cy="3637399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9" name="Obdélník 8"/>
          <p:cNvSpPr/>
          <p:nvPr/>
        </p:nvSpPr>
        <p:spPr>
          <a:xfrm>
            <a:off x="2500298" y="2571744"/>
            <a:ext cx="307183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b="1" dirty="0" smtClean="0"/>
              <a:t> Sestava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Formát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Pozice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Rohové razítko a </a:t>
            </a:r>
          </a:p>
          <a:p>
            <a:r>
              <a:rPr lang="cs-CZ" b="1" dirty="0" smtClean="0"/>
              <a:t>   rozpis materiálu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Doplňující text  -    </a:t>
            </a:r>
          </a:p>
          <a:p>
            <a:r>
              <a:rPr lang="cs-CZ" b="1" dirty="0" smtClean="0"/>
              <a:t>   poznámky</a:t>
            </a: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b="1" dirty="0" smtClean="0"/>
              <a:t> Strojírenské značení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786182" y="4857760"/>
            <a:ext cx="8442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 smtClean="0"/>
              <a:t>Část 2.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Program Files (x86)\Microsoft Office\MEDIA\CAGCAT10\j0301252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428604"/>
            <a:ext cx="1829714" cy="1565453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428596" y="1500174"/>
            <a:ext cx="8286808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latin typeface="+mj-lt"/>
              </a:rPr>
              <a:t>Bude se skládat z jednotlivých součástí, které tvoří celek sestavy. Pozor v sestavě se z pravidla nekótuje. </a:t>
            </a:r>
          </a:p>
          <a:p>
            <a:r>
              <a:rPr lang="cs-CZ" sz="2800" dirty="0" smtClean="0"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Příklady </a:t>
            </a:r>
            <a:r>
              <a:rPr lang="cs-CZ" sz="2800" dirty="0" err="1" smtClean="0"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vyjímek</a:t>
            </a:r>
            <a:r>
              <a:rPr lang="cs-CZ" sz="2800" dirty="0" smtClean="0">
                <a:solidFill>
                  <a:schemeClr val="bg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:</a:t>
            </a:r>
          </a:p>
          <a:p>
            <a:r>
              <a:rPr lang="cs-CZ" sz="2400" dirty="0" smtClean="0">
                <a:latin typeface="+mj-lt"/>
              </a:rPr>
              <a:t>Jednoduché sestavy (jednorázová výroba)</a:t>
            </a:r>
          </a:p>
          <a:p>
            <a:r>
              <a:rPr lang="cs-CZ" sz="2400" dirty="0" smtClean="0">
                <a:latin typeface="+mj-lt"/>
              </a:rPr>
              <a:t>Polohování v sestavě atd.</a:t>
            </a:r>
            <a:endParaRPr lang="cs-CZ" sz="2400" dirty="0"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85786" y="642918"/>
            <a:ext cx="405675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Výkres sestavy 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4505478"/>
            <a:ext cx="2357454" cy="23525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596" y="4500570"/>
            <a:ext cx="3071834" cy="2065952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86446" y="2143116"/>
            <a:ext cx="3098792" cy="4071966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8" name="Šipka doprava 7"/>
          <p:cNvSpPr/>
          <p:nvPr/>
        </p:nvSpPr>
        <p:spPr>
          <a:xfrm>
            <a:off x="4214810" y="2857496"/>
            <a:ext cx="1785950" cy="214314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500034" y="1428736"/>
            <a:ext cx="7854696" cy="1752600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>
                <a:latin typeface="+mj-lt"/>
              </a:rPr>
              <a:t>Volíme podle velikosti sestavy. </a:t>
            </a:r>
          </a:p>
          <a:p>
            <a:pPr algn="l"/>
            <a:r>
              <a:rPr lang="cs-CZ" sz="3600" dirty="0" smtClean="0">
                <a:latin typeface="+mj-lt"/>
              </a:rPr>
              <a:t>Pozor: musí být přiměřený.</a:t>
            </a:r>
            <a:endParaRPr lang="cs-CZ" sz="3600" dirty="0">
              <a:latin typeface="+mj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00100" y="500042"/>
            <a:ext cx="4141262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Formát výkresu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3666316"/>
            <a:ext cx="2428892" cy="3191684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58" y="3000372"/>
            <a:ext cx="5072098" cy="36536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4282" y="2928934"/>
            <a:ext cx="1042398" cy="1481098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00232" y="2857496"/>
            <a:ext cx="2006664" cy="144134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58082" y="714356"/>
            <a:ext cx="1600744" cy="1135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72264" y="1500174"/>
            <a:ext cx="1108470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43636" y="2000240"/>
            <a:ext cx="642942" cy="914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428596" y="1357298"/>
            <a:ext cx="8143900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3600" dirty="0" smtClean="0">
                <a:latin typeface="+mj-lt"/>
                <a:ea typeface="Calibri" pitchFamily="34" charset="0"/>
                <a:cs typeface="Times New Roman" pitchFamily="18" charset="0"/>
              </a:rPr>
              <a:t>S</a:t>
            </a: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Times New Roman" pitchFamily="18" charset="0"/>
              </a:rPr>
              <a:t>louží pro snadnou orientaci, kde která součást se nachází, pozor musí navazovat na rozpis materiálu, kde jsou základní informace o součásti.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42976" y="642918"/>
            <a:ext cx="2308645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Pozice 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3786190"/>
            <a:ext cx="4000528" cy="26558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429000"/>
            <a:ext cx="4092070" cy="32861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Šipka doprava 5"/>
          <p:cNvSpPr/>
          <p:nvPr/>
        </p:nvSpPr>
        <p:spPr>
          <a:xfrm>
            <a:off x="4286248" y="3857628"/>
            <a:ext cx="428628" cy="285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57829" y="5357826"/>
            <a:ext cx="1885609" cy="135164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71472" y="5357826"/>
            <a:ext cx="821537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000" dirty="0" smtClean="0">
                <a:latin typeface="+mj-lt"/>
              </a:rPr>
              <a:t>Nejprve se uvádí hlavní součásti (základní), většinou největší v sestavě, které tvoří tvar a do kterých zapadají ty menší. Poslední obvykle se uvádějí typizované součásti (ČSN, ISO..). Pozor: je důležité pro úspěšnou montáž, aby sestava byla úplná. </a:t>
            </a:r>
            <a:endParaRPr lang="cs-CZ" sz="2000" dirty="0">
              <a:latin typeface="+mj-lt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28564" y="571480"/>
            <a:ext cx="871543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Rohové razítko a rozpis materiálu </a:t>
            </a:r>
            <a:endParaRPr lang="cs-CZ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71472" y="2143116"/>
            <a:ext cx="9144000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i="1" dirty="0" smtClean="0">
                <a:latin typeface="+mj-lt"/>
              </a:rPr>
              <a:t>Rozpis materiálu</a:t>
            </a:r>
            <a:r>
              <a:rPr lang="cs-CZ" sz="3200" dirty="0" smtClean="0">
                <a:latin typeface="+mj-lt"/>
              </a:rPr>
              <a:t> v sestavě se vypisuje od </a:t>
            </a:r>
          </a:p>
          <a:p>
            <a:r>
              <a:rPr lang="cs-CZ" sz="3200" dirty="0" smtClean="0">
                <a:latin typeface="+mj-lt"/>
              </a:rPr>
              <a:t>spodu k vrchu. (Pozici, název, rozměr, kusy, </a:t>
            </a:r>
          </a:p>
          <a:p>
            <a:r>
              <a:rPr lang="cs-CZ" sz="3200" dirty="0" smtClean="0">
                <a:latin typeface="+mj-lt"/>
              </a:rPr>
              <a:t>norma, materiál). </a:t>
            </a:r>
          </a:p>
          <a:p>
            <a:endParaRPr lang="cs-CZ" sz="3200" dirty="0" smtClean="0">
              <a:latin typeface="+mj-lt"/>
            </a:endParaRPr>
          </a:p>
          <a:p>
            <a:endParaRPr lang="cs-CZ" sz="3200" dirty="0" smtClean="0">
              <a:latin typeface="+mj-lt"/>
            </a:endParaRPr>
          </a:p>
          <a:p>
            <a:r>
              <a:rPr lang="cs-CZ" sz="2400" dirty="0" smtClean="0">
                <a:latin typeface="+mj-lt"/>
              </a:rPr>
              <a:t>(Výjimkou je samostatný rozpis materiálu, </a:t>
            </a:r>
          </a:p>
          <a:p>
            <a:r>
              <a:rPr lang="cs-CZ" sz="2400" dirty="0" smtClean="0">
                <a:latin typeface="+mj-lt"/>
              </a:rPr>
              <a:t>kde je to z hora, dolů).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3643314"/>
            <a:ext cx="6858048" cy="865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délník 5"/>
          <p:cNvSpPr/>
          <p:nvPr/>
        </p:nvSpPr>
        <p:spPr>
          <a:xfrm>
            <a:off x="642910" y="1285860"/>
            <a:ext cx="885831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Obsah razítka:</a:t>
            </a:r>
            <a:r>
              <a:rPr lang="cs-CZ" dirty="0" smtClean="0">
                <a:solidFill>
                  <a:schemeClr val="bg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  <a:r>
              <a:rPr lang="cs-CZ" dirty="0" smtClean="0">
                <a:latin typeface="+mj-lt"/>
              </a:rPr>
              <a:t>1. materiál 2. pozice 3. název 4. měřítko 5. počet kusů 6. rozměry </a:t>
            </a:r>
          </a:p>
          <a:p>
            <a:r>
              <a:rPr lang="cs-CZ" dirty="0" smtClean="0">
                <a:latin typeface="+mj-lt"/>
              </a:rPr>
              <a:t>                          polotovaru 7. rozměry obrobku 8. jméno autora 9. datum schválení </a:t>
            </a:r>
          </a:p>
          <a:p>
            <a:r>
              <a:rPr lang="cs-CZ" dirty="0" smtClean="0">
                <a:latin typeface="+mj-lt"/>
              </a:rPr>
              <a:t>                          10. název stroje, číslo výrobku.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928662" y="3429000"/>
            <a:ext cx="2993864" cy="900106"/>
          </a:xfrm>
          <a:prstGeom prst="rect">
            <a:avLst/>
          </a:prstGeom>
          <a:ln>
            <a:noFill/>
          </a:ln>
        </p:spPr>
        <p:txBody>
          <a:bodyPr vert="horz" lIns="0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5600" b="1" i="0" u="none" strike="noStrike" kern="1200" cap="none" spc="0" normalizeH="0" baseline="0" noProof="0" dirty="0">
              <a:ln>
                <a:noFill/>
              </a:ln>
              <a:solidFill>
                <a:schemeClr val="accent3">
                  <a:tint val="90000"/>
                  <a:satMod val="120000"/>
                </a:schemeClr>
              </a:solidFill>
              <a:effectLst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357158" y="1500174"/>
            <a:ext cx="8286808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0" algn="just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3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Calibri" pitchFamily="34" charset="0"/>
                <a:cs typeface="Times New Roman" pitchFamily="18" charset="0"/>
              </a:rPr>
              <a:t>Text zpravidla uvádí informace, co je nutné v sestavě dodržet, nebo i doplnění které se nedá jinde uvést, velikost písma volíme 5 – 10 mm. Doporučuji</a:t>
            </a:r>
            <a:r>
              <a:rPr lang="cs-CZ" sz="3600" dirty="0" smtClean="0">
                <a:latin typeface="+mj-lt"/>
                <a:ea typeface="Calibri" pitchFamily="34" charset="0"/>
                <a:cs typeface="Times New Roman" pitchFamily="18" charset="0"/>
              </a:rPr>
              <a:t> ohraničit text tabulkou. 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+mj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214414" y="714356"/>
            <a:ext cx="423064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Doplňující text 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3786190"/>
            <a:ext cx="4062412" cy="28876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786190"/>
            <a:ext cx="1707025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5286388"/>
            <a:ext cx="1171575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Šipka doprava 11"/>
          <p:cNvSpPr/>
          <p:nvPr/>
        </p:nvSpPr>
        <p:spPr>
          <a:xfrm>
            <a:off x="4357686" y="4357694"/>
            <a:ext cx="500066" cy="1428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3428992" y="5786454"/>
            <a:ext cx="1285884" cy="1428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29388" y="3786190"/>
            <a:ext cx="2500330" cy="26685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571472" y="1571612"/>
            <a:ext cx="8286808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32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D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oplňuje u 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součásti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i v 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sestavě</a:t>
            </a: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, kde jsou např. sváry potřebné k celkovému spojení součástí</a:t>
            </a:r>
            <a:r>
              <a:rPr lang="cs-CZ" sz="32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.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00100" y="714356"/>
            <a:ext cx="652294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Strojírenské značení  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2714620"/>
            <a:ext cx="4929190" cy="28408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Šipka doprava 5"/>
          <p:cNvSpPr/>
          <p:nvPr/>
        </p:nvSpPr>
        <p:spPr>
          <a:xfrm rot="308660">
            <a:off x="2351003" y="3214286"/>
            <a:ext cx="5143536" cy="8787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71472" y="3357562"/>
            <a:ext cx="3357586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Nebo také kolmost, 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souosost, souměr-</a:t>
            </a:r>
            <a:r>
              <a:rPr lang="cs-CZ" sz="2800" dirty="0" err="1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nost</a:t>
            </a:r>
            <a:r>
              <a:rPr lang="cs-CZ" sz="28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jednotlivých součástí vůči sobě v sestavě atd.</a:t>
            </a:r>
            <a:r>
              <a:rPr lang="cs-CZ" sz="24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lang="cs-CZ" sz="2400" dirty="0" smtClean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ChangeArrowheads="1"/>
          </p:cNvSpPr>
          <p:nvPr/>
        </p:nvSpPr>
        <p:spPr bwMode="auto">
          <a:xfrm>
            <a:off x="500034" y="1682581"/>
            <a:ext cx="8286808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32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Co obsahuje rozpis materiálu…………………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3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K čemu slouží doplňující text…………………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32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Co označuje strojírenské značení……………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32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Pravidla pro sestavy…………………………...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32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K čemu slouží pozice…….…………………....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cs-CZ" sz="32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Kótování v sestavě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ano</a:t>
            </a:r>
            <a:r>
              <a:rPr lang="cs-CZ" sz="32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–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ne</a:t>
            </a:r>
            <a:r>
              <a:rPr lang="cs-CZ" sz="32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 = odůvodní……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3200" dirty="0" smtClean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cs-CZ" sz="3200" dirty="0" smtClean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00100" y="714356"/>
            <a:ext cx="511710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Calibri" pitchFamily="34" charset="0"/>
                <a:cs typeface="Times New Roman" pitchFamily="18" charset="0"/>
              </a:rPr>
              <a:t>Otázky k tématu: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Program Files\Microsoft Office\MEDIA\CAGCAT10\j0234687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5074843"/>
            <a:ext cx="2800361" cy="1649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928670"/>
            <a:ext cx="2455726" cy="9858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71538" y="2071678"/>
            <a:ext cx="6858000" cy="29854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74320" indent="-274320">
              <a:buClr>
                <a:schemeClr val="accent3"/>
              </a:buClr>
              <a:defRPr/>
            </a:pPr>
            <a:endParaRPr lang="cs-CZ" sz="28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74320" indent="-274320" algn="ctr">
              <a:buClr>
                <a:schemeClr val="accent3"/>
              </a:buClr>
              <a:defRPr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 </a:t>
            </a:r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Tato prezentace je určena k výkladu o pravidlech technického kreslení. V předmětu technické kreslení nebo technická dokumentace pro strojírenské obory.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642918"/>
            <a:ext cx="5072098" cy="985846"/>
          </a:xfrm>
        </p:spPr>
        <p:txBody>
          <a:bodyPr>
            <a:normAutofit/>
          </a:bodyPr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1714488"/>
            <a:ext cx="7854696" cy="1752600"/>
          </a:xfrm>
        </p:spPr>
        <p:txBody>
          <a:bodyPr>
            <a:noAutofit/>
          </a:bodyPr>
          <a:lstStyle/>
          <a:p>
            <a:pPr algn="l"/>
            <a:r>
              <a:rPr lang="cs-CZ" sz="1800" dirty="0" smtClean="0">
                <a:latin typeface="Calibri" pitchFamily="34" charset="0"/>
              </a:rPr>
              <a:t>DRASLÍK, František. </a:t>
            </a:r>
            <a:r>
              <a:rPr lang="cs-CZ" sz="1800" i="1" dirty="0" smtClean="0">
                <a:latin typeface="Calibri" pitchFamily="34" charset="0"/>
              </a:rPr>
              <a:t>Technické kreslení podle mezinárodních norem I.</a:t>
            </a:r>
            <a:r>
              <a:rPr lang="cs-CZ" sz="1800" dirty="0" smtClean="0">
                <a:latin typeface="Calibri" pitchFamily="34" charset="0"/>
              </a:rPr>
              <a:t> Ostrava: </a:t>
            </a:r>
            <a:r>
              <a:rPr lang="cs-CZ" sz="1800" dirty="0" err="1" smtClean="0">
                <a:latin typeface="Calibri" pitchFamily="34" charset="0"/>
              </a:rPr>
              <a:t>Montanex</a:t>
            </a:r>
            <a:r>
              <a:rPr lang="cs-CZ" sz="1800" dirty="0" smtClean="0">
                <a:latin typeface="Calibri" pitchFamily="34" charset="0"/>
              </a:rPr>
              <a:t>, spol. s r.o., 1994. ISBN 80-85780-10-0.  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 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AUTODESK INVENTOR 2008. Autodesk, </a:t>
            </a:r>
            <a:r>
              <a:rPr lang="cs-CZ" sz="1800" dirty="0" err="1" smtClean="0">
                <a:latin typeface="Calibri" pitchFamily="34" charset="0"/>
              </a:rPr>
              <a:t>Inc</a:t>
            </a:r>
            <a:r>
              <a:rPr lang="cs-CZ" sz="1800" dirty="0" smtClean="0">
                <a:latin typeface="Calibri" pitchFamily="34" charset="0"/>
              </a:rPr>
              <a:t>. 111 </a:t>
            </a:r>
            <a:r>
              <a:rPr lang="cs-CZ" sz="1800" dirty="0" err="1" smtClean="0">
                <a:latin typeface="Calibri" pitchFamily="34" charset="0"/>
              </a:rPr>
              <a:t>Mcinnis</a:t>
            </a:r>
            <a:r>
              <a:rPr lang="cs-CZ" sz="1800" dirty="0" smtClean="0">
                <a:latin typeface="Calibri" pitchFamily="34" charset="0"/>
              </a:rPr>
              <a:t> </a:t>
            </a:r>
            <a:r>
              <a:rPr lang="cs-CZ" sz="1800" dirty="0" err="1" smtClean="0">
                <a:latin typeface="Calibri" pitchFamily="34" charset="0"/>
              </a:rPr>
              <a:t>Parkway</a:t>
            </a:r>
            <a:r>
              <a:rPr lang="cs-CZ" sz="1800" dirty="0" smtClean="0">
                <a:latin typeface="Calibri" pitchFamily="34" charset="0"/>
              </a:rPr>
              <a:t>, San Rafael, Kalifornia 94903 USA, Autodesk 2007. 52712-290000-5000A.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 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ŠVERCL, Josef, Technické kreslení a deskriptivní geometrie pro školu a praxi. Vydalo nakladatelství SCENIKA, </a:t>
            </a:r>
            <a:r>
              <a:rPr lang="cs-CZ" sz="1800" dirty="0" err="1" smtClean="0">
                <a:latin typeface="Calibri" pitchFamily="34" charset="0"/>
              </a:rPr>
              <a:t>spol.s.r.o</a:t>
            </a:r>
            <a:r>
              <a:rPr lang="cs-CZ" sz="1800" dirty="0" smtClean="0">
                <a:latin typeface="Calibri" pitchFamily="34" charset="0"/>
              </a:rPr>
              <a:t>. Praha 5, Smíchov, ISBN 80-7183-297-9.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  </a:t>
            </a:r>
          </a:p>
          <a:p>
            <a:pPr algn="l"/>
            <a:r>
              <a:rPr lang="cs-CZ" sz="1800" dirty="0" smtClean="0">
                <a:latin typeface="Calibri" pitchFamily="34" charset="0"/>
              </a:rPr>
              <a:t>JANYŠ, Bohumil, GLANC, František. </a:t>
            </a:r>
            <a:r>
              <a:rPr lang="cs-CZ" sz="1800" i="1" dirty="0" smtClean="0">
                <a:latin typeface="Calibri" pitchFamily="34" charset="0"/>
              </a:rPr>
              <a:t>Kapesní dílenské tabulky</a:t>
            </a:r>
            <a:r>
              <a:rPr lang="cs-CZ" sz="1800" dirty="0" smtClean="0">
                <a:latin typeface="Calibri" pitchFamily="34" charset="0"/>
              </a:rPr>
              <a:t>. Druhé přepracované vydání. Praha: SNTL – Nakladatelství technické literatury, 1967. ISBN 04-261-66</a:t>
            </a:r>
            <a:r>
              <a:rPr lang="cs-CZ" sz="1800" dirty="0" smtClean="0">
                <a:latin typeface="Calibri" pitchFamily="34" charset="0"/>
              </a:rPr>
              <a:t>.</a:t>
            </a:r>
          </a:p>
          <a:p>
            <a:pPr marL="274320" indent="-274320" algn="l">
              <a:defRPr/>
            </a:pPr>
            <a:r>
              <a:rPr lang="cs-CZ" sz="2000" b="1" dirty="0" smtClean="0">
                <a:latin typeface="Calibri" pitchFamily="34" charset="0"/>
              </a:rPr>
              <a:t>Zdroje obrázků: </a:t>
            </a:r>
          </a:p>
          <a:p>
            <a:pPr marL="274320" indent="-274320" algn="l">
              <a:buFont typeface="Wingdings 2"/>
              <a:buChar char=""/>
              <a:defRPr/>
            </a:pPr>
            <a:r>
              <a:rPr lang="cs-CZ" sz="1800" dirty="0" smtClean="0">
                <a:latin typeface="Calibri" pitchFamily="34" charset="0"/>
              </a:rPr>
              <a:t>Kreslící program_AUTODESK INVENTOR 2008. Autodesk </a:t>
            </a:r>
            <a:r>
              <a:rPr lang="cs-CZ" sz="1800" dirty="0" err="1" smtClean="0">
                <a:latin typeface="Calibri" pitchFamily="34" charset="0"/>
              </a:rPr>
              <a:t>AutoCAD</a:t>
            </a:r>
            <a:r>
              <a:rPr lang="cs-CZ" sz="1800" dirty="0" smtClean="0">
                <a:latin typeface="Calibri" pitchFamily="34" charset="0"/>
              </a:rPr>
              <a:t> 2008</a:t>
            </a:r>
          </a:p>
          <a:p>
            <a:pPr marL="274320" indent="-274320" algn="l">
              <a:buFont typeface="Wingdings 2"/>
              <a:buChar char=""/>
              <a:defRPr/>
            </a:pPr>
            <a:r>
              <a:rPr lang="cs-CZ" sz="1800" dirty="0" smtClean="0">
                <a:cs typeface="Times New Roman" pitchFamily="18" charset="0"/>
              </a:rPr>
              <a:t>Galerie klipartů MS Office 2007 </a:t>
            </a:r>
          </a:p>
          <a:p>
            <a:pPr algn="l"/>
            <a:endParaRPr lang="cs-CZ" sz="1800" dirty="0" smtClean="0">
              <a:latin typeface="Calibri" pitchFamily="34" charset="0"/>
            </a:endParaRPr>
          </a:p>
          <a:p>
            <a:pPr algn="l"/>
            <a:r>
              <a:rPr lang="cs-CZ" sz="1800" dirty="0" smtClean="0">
                <a:latin typeface="Calibri" pitchFamily="34" charset="0"/>
              </a:rPr>
              <a:t> </a:t>
            </a:r>
          </a:p>
          <a:p>
            <a:pPr algn="l">
              <a:defRPr/>
            </a:pPr>
            <a:endParaRPr lang="cs-CZ" sz="1800" dirty="0" smtClean="0">
              <a:latin typeface="+mj-lt"/>
            </a:endParaRPr>
          </a:p>
          <a:p>
            <a:pPr algn="l"/>
            <a:endParaRPr lang="cs-CZ" sz="1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857232"/>
            <a:ext cx="5072098" cy="98584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Identifikační údaje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1714488"/>
            <a:ext cx="7854696" cy="1752600"/>
          </a:xfrm>
        </p:spPr>
        <p:txBody>
          <a:bodyPr>
            <a:noAutofit/>
          </a:bodyPr>
          <a:lstStyle/>
          <a:p>
            <a:pPr marL="274320" indent="-274320">
              <a:buFont typeface="Wingdings 2"/>
              <a:buChar char=""/>
              <a:defRPr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Autor: Jan </a:t>
            </a:r>
            <a:r>
              <a:rPr lang="cs-CZ" sz="1800" dirty="0" err="1" smtClean="0">
                <a:latin typeface="+mj-lt"/>
              </a:rPr>
              <a:t>Elsner</a:t>
            </a:r>
            <a:endParaRPr lang="cs-CZ" sz="1800" dirty="0" smtClean="0">
              <a:latin typeface="+mj-lt"/>
            </a:endParaRP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Vytvořeno dne: 21.10. 2012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err="1" smtClean="0">
                <a:latin typeface="+mj-lt"/>
              </a:rPr>
              <a:t>Odpilotováno</a:t>
            </a:r>
            <a:r>
              <a:rPr lang="cs-CZ" sz="1800" dirty="0" smtClean="0">
                <a:latin typeface="+mj-lt"/>
              </a:rPr>
              <a:t> dne: 22.10. 2012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Ve třídě: 3.B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Vzdělávací oblast: Technické kreslení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Vzdělávací obor: Mechanik seřizovač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Tematický okruh: Výkresová dokumentace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Téma: Pravidla pro vytváření výkresové dokumentace  sestav</a:t>
            </a:r>
          </a:p>
          <a:p>
            <a:pPr marL="274320" indent="-274320" algn="l" fontAlgn="t">
              <a:buFont typeface="Wingdings 2"/>
              <a:buChar char=""/>
              <a:defRPr/>
            </a:pPr>
            <a:r>
              <a:rPr lang="cs-CZ" sz="1800" dirty="0" smtClean="0">
                <a:latin typeface="+mj-lt"/>
              </a:rPr>
              <a:t>Klíčová slova: Kreslení, technické, formát, rámeček, razítko, součást, sestava, kótování, text.</a:t>
            </a:r>
          </a:p>
          <a:p>
            <a:pPr marL="274320" indent="-274320" algn="l" fontAlgn="t">
              <a:defRPr/>
            </a:pPr>
            <a:r>
              <a:rPr lang="cs-CZ" sz="1800" dirty="0" smtClean="0">
                <a:latin typeface="+mj-lt"/>
              </a:rPr>
              <a:t>  </a:t>
            </a:r>
          </a:p>
          <a:p>
            <a:pPr algn="l"/>
            <a:endParaRPr lang="cs-CZ" sz="18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798</TotalTime>
  <Words>318</Words>
  <Application>Microsoft Office PowerPoint</Application>
  <PresentationFormat>Předvádění na obrazovce (4:3)</PresentationFormat>
  <Paragraphs>75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Pravidla pro vytváření výkresové dokumentace                   sestav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Anotace</vt:lpstr>
      <vt:lpstr>Použité zdroje</vt:lpstr>
      <vt:lpstr>Identifikační údaje</vt:lpstr>
    </vt:vector>
  </TitlesOfParts>
  <Company>SOŠ a SOU Hradební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elsner</dc:creator>
  <cp:lastModifiedBy>elsner</cp:lastModifiedBy>
  <cp:revision>74</cp:revision>
  <dcterms:created xsi:type="dcterms:W3CDTF">2012-10-08T08:13:30Z</dcterms:created>
  <dcterms:modified xsi:type="dcterms:W3CDTF">2012-10-22T07:21:49Z</dcterms:modified>
</cp:coreProperties>
</file>