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4" r:id="rId15"/>
    <p:sldId id="273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B8AB7-8586-4462-8F49-0C8928E95DE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8C61CAD-7199-4474-B439-AFBFC2A84B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FEB8AB7-8586-4462-8F49-0C8928E95DE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8C61CAD-7199-4474-B439-AFBFC2A84B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B8AB7-8586-4462-8F49-0C8928E95DE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61CAD-7199-4474-B439-AFBFC2A84B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B8AB7-8586-4462-8F49-0C8928E95DE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61CAD-7199-4474-B439-AFBFC2A84B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61CAD-7199-4474-B439-AFBFC2A84B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B8AB7-8586-4462-8F49-0C8928E95DE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B8AB7-8586-4462-8F49-0C8928E95DE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61CAD-7199-4474-B439-AFBFC2A84B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B8AB7-8586-4462-8F49-0C8928E95DE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61CAD-7199-4474-B439-AFBFC2A84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FEB8AB7-8586-4462-8F49-0C8928E95DE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8C61CAD-7199-4474-B439-AFBFC2A84B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B8AB7-8586-4462-8F49-0C8928E95DE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8C61CAD-7199-4474-B439-AFBFC2A84B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B8AB7-8586-4462-8F49-0C8928E95DE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61CAD-7199-4474-B439-AFBFC2A84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B8AB7-8586-4462-8F49-0C8928E95DE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61CAD-7199-4474-B439-AFBFC2A84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FEB8AB7-8586-4462-8F49-0C8928E95DE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8C61CAD-7199-4474-B439-AFBFC2A84B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kino-S33-MachiningCenter-example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142984"/>
            <a:ext cx="8305800" cy="2928958"/>
          </a:xfrm>
        </p:spPr>
        <p:txBody>
          <a:bodyPr/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Frézování je strojní třískové obrábění rovinných a tvarových ploch vícebřitým nástrojem </a:t>
            </a:r>
          </a:p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(dnes i jednobřitým nástrojem) </a:t>
            </a:r>
          </a:p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zvaným </a:t>
            </a:r>
          </a:p>
          <a:p>
            <a:r>
              <a:rPr lang="cs-CZ" sz="36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fréza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357166"/>
            <a:ext cx="8305800" cy="928694"/>
          </a:xfrm>
        </p:spPr>
        <p:txBody>
          <a:bodyPr/>
          <a:lstStyle/>
          <a:p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 smtClean="0"/>
              <a:t>Frézování</a:t>
            </a:r>
            <a:endParaRPr lang="cs-CZ" sz="80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5143512"/>
            <a:ext cx="7473984" cy="1422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3" name="obrázek 1" descr="http://upload.wikimedia.org/wikipedia/commons/thumb/1/16/Makino-S33-MachiningCenter-example.jpg/220px-Makino-S33-MachiningCenter-exampl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3643314"/>
            <a:ext cx="1643074" cy="1396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84652" y="3643314"/>
            <a:ext cx="1907609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857232"/>
            <a:ext cx="8001056" cy="4357718"/>
          </a:xfrm>
        </p:spPr>
        <p:txBody>
          <a:bodyPr/>
          <a:lstStyle/>
          <a:p>
            <a:endParaRPr lang="cs-CZ" sz="3600" dirty="0" smtClean="0"/>
          </a:p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nástroje a obrobku</a:t>
            </a:r>
          </a:p>
          <a:p>
            <a:pPr lvl="0"/>
            <a:r>
              <a:rPr lang="cs-CZ" sz="3600" dirty="0" smtClean="0"/>
              <a:t>Hlavní řezný pohyb, který je otáčivý, vykonává </a:t>
            </a:r>
            <a:r>
              <a:rPr lang="cs-CZ" sz="36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nástroj – fréza.</a:t>
            </a:r>
            <a:r>
              <a:rPr lang="cs-CZ" sz="3600" dirty="0" smtClean="0"/>
              <a:t> </a:t>
            </a:r>
          </a:p>
          <a:p>
            <a:pPr lvl="0"/>
            <a:endParaRPr lang="cs-CZ" sz="3600" dirty="0" smtClean="0"/>
          </a:p>
          <a:p>
            <a:pPr lvl="0"/>
            <a:r>
              <a:rPr lang="cs-CZ" sz="3600" dirty="0" smtClean="0"/>
              <a:t>Vedlejší – pohyb obrobku je obvykle přímočarý.</a:t>
            </a:r>
          </a:p>
          <a:p>
            <a:pPr lvl="0"/>
            <a:r>
              <a:rPr lang="cs-CZ" sz="3600" dirty="0" smtClean="0"/>
              <a:t>Výsledná dráha pracovního ostří je cykloida.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785926"/>
            <a:ext cx="8305800" cy="928694"/>
          </a:xfrm>
        </p:spPr>
        <p:txBody>
          <a:bodyPr/>
          <a:lstStyle/>
          <a:p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6000" dirty="0" smtClean="0"/>
              <a:t>Pracovní pohyby</a:t>
            </a:r>
            <a:r>
              <a:rPr lang="cs-CZ" sz="8000" dirty="0" smtClean="0"/>
              <a:t/>
            </a:r>
            <a:br>
              <a:rPr lang="cs-CZ" sz="8000" dirty="0" smtClean="0"/>
            </a:br>
            <a:endParaRPr lang="cs-CZ" sz="8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857232"/>
            <a:ext cx="8001056" cy="4357718"/>
          </a:xfrm>
        </p:spPr>
        <p:txBody>
          <a:bodyPr/>
          <a:lstStyle/>
          <a:p>
            <a:endParaRPr lang="cs-CZ" sz="3600" dirty="0" smtClean="0"/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Válcovými – osa frézy je rovnoběžná s obráběnou plochou</a:t>
            </a:r>
          </a:p>
          <a:p>
            <a:endParaRPr lang="cs-CZ" sz="3600" dirty="0" smtClean="0"/>
          </a:p>
          <a:p>
            <a:endParaRPr lang="cs-CZ" sz="2000" dirty="0" smtClean="0"/>
          </a:p>
          <a:p>
            <a:pPr lvl="0">
              <a:buFont typeface="Arial" pitchFamily="34" charset="0"/>
              <a:buChar char="•"/>
            </a:pPr>
            <a:r>
              <a:rPr lang="cs-CZ" sz="3600" dirty="0" smtClean="0"/>
              <a:t> Čelními – osa frézy je </a:t>
            </a:r>
          </a:p>
          <a:p>
            <a:pPr lvl="0"/>
            <a:r>
              <a:rPr lang="cs-CZ" sz="3600" dirty="0" smtClean="0"/>
              <a:t>kolmá k obráběné ploše, </a:t>
            </a:r>
          </a:p>
          <a:p>
            <a:pPr lvl="0"/>
            <a:r>
              <a:rPr lang="cs-CZ" sz="3600" dirty="0" smtClean="0"/>
              <a:t>materiál je odřezáván nejenom na obvodu frézy, ale také břity na čelní ploše</a:t>
            </a:r>
          </a:p>
          <a:p>
            <a:pPr>
              <a:buFont typeface="Arial" pitchFamily="34" charset="0"/>
              <a:buChar char="•"/>
            </a:pPr>
            <a:endParaRPr lang="cs-CZ" sz="36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28596" y="571480"/>
            <a:ext cx="8305800" cy="928694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algn="ctr"/>
            <a:r>
              <a:rPr kumimoji="0" lang="cs-CZ" sz="80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80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80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80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80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80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80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80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Frézování rovinných ploch provádíme nástroji: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3643314"/>
            <a:ext cx="785819" cy="7377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2071678"/>
            <a:ext cx="793478" cy="805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31" y="3643314"/>
            <a:ext cx="1395125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00892" y="2071678"/>
            <a:ext cx="1384883" cy="14033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285860"/>
            <a:ext cx="8001056" cy="3071834"/>
          </a:xfrm>
        </p:spPr>
        <p:txBody>
          <a:bodyPr/>
          <a:lstStyle/>
          <a:p>
            <a:pPr lvl="0" algn="l"/>
            <a:r>
              <a:rPr lang="cs-CZ" sz="3600" dirty="0" smtClean="0"/>
              <a:t>Nejčastější, probíhá tak, že se fréza točí proti směru pohybu obrobku, průřez třísky se postupně zvětšuje od nuly do maxima.</a:t>
            </a:r>
          </a:p>
          <a:p>
            <a:pPr lvl="0" algn="l"/>
            <a:r>
              <a:rPr lang="cs-CZ" sz="3600" dirty="0" smtClean="0"/>
              <a:t>Nevýhoda: </a:t>
            </a:r>
          </a:p>
          <a:p>
            <a:pPr lvl="0" algn="l"/>
            <a:r>
              <a:rPr lang="cs-CZ" sz="3600" dirty="0" smtClean="0"/>
              <a:t>a) horší povrch </a:t>
            </a:r>
          </a:p>
          <a:p>
            <a:pPr lvl="0" algn="l"/>
            <a:r>
              <a:rPr lang="cs-CZ" sz="3600" dirty="0" smtClean="0"/>
              <a:t>b) směr řezné síly ovlivňuje způsob upnutí obrobku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28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714348" y="500042"/>
            <a:ext cx="622484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Nesousledné frézování</a:t>
            </a:r>
            <a:endParaRPr lang="cs-CZ" sz="4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3143248"/>
            <a:ext cx="2667000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6143636" y="3071810"/>
            <a:ext cx="12180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Nesousledné </a:t>
            </a:r>
          </a:p>
          <a:p>
            <a:r>
              <a:rPr lang="cs-CZ" sz="14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frézování</a:t>
            </a:r>
            <a:r>
              <a:rPr lang="cs-CZ" sz="1400" dirty="0" smtClean="0"/>
              <a:t> </a:t>
            </a:r>
            <a:endParaRPr lang="cs-CZ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00034" y="1032015"/>
            <a:ext cx="8430513" cy="5401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l"/>
            <a:r>
              <a:rPr lang="cs-CZ" sz="3200" dirty="0" smtClean="0"/>
              <a:t>Fréza se otáčí ve stejném směru co obrobek</a:t>
            </a:r>
          </a:p>
          <a:p>
            <a:pPr lvl="0" algn="l"/>
            <a:r>
              <a:rPr lang="cs-CZ" sz="3200" dirty="0" smtClean="0"/>
              <a:t>tříska je při záběru zubu maximální a zmenšuje se k nule při </a:t>
            </a:r>
          </a:p>
          <a:p>
            <a:pPr lvl="0" algn="l"/>
            <a:r>
              <a:rPr lang="cs-CZ" sz="3200" dirty="0" smtClean="0"/>
              <a:t>výběhu zubu z materiálu.</a:t>
            </a:r>
          </a:p>
          <a:p>
            <a:pPr lvl="0" algn="l"/>
            <a:endParaRPr lang="cs-CZ" sz="3200" dirty="0" smtClean="0"/>
          </a:p>
          <a:p>
            <a:pPr lvl="0" algn="l"/>
            <a:r>
              <a:rPr lang="cs-CZ" sz="3200" dirty="0" smtClean="0"/>
              <a:t>Výhoda – hladší obrobená plocha a větší výkon při stejné trvanlivosti nástroje.</a:t>
            </a:r>
          </a:p>
          <a:p>
            <a:pPr lvl="0" algn="l"/>
            <a:r>
              <a:rPr lang="cs-CZ" sz="3200" dirty="0" smtClean="0"/>
              <a:t>Nevýhodou – silové nárazy při záběru každého zubu (lze odstranit použitím fréz se šikmými zuby).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1857356" y="285728"/>
            <a:ext cx="55440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Sousledné frézování</a:t>
            </a:r>
            <a:endParaRPr lang="cs-CZ" sz="4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2285992"/>
            <a:ext cx="29432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6500826" y="2214554"/>
            <a:ext cx="10001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Sousledné </a:t>
            </a:r>
          </a:p>
          <a:p>
            <a:r>
              <a:rPr lang="cs-CZ" sz="14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frézování</a:t>
            </a:r>
            <a:r>
              <a:rPr lang="cs-CZ" sz="1400" dirty="0" smtClean="0"/>
              <a:t> </a:t>
            </a:r>
            <a:endParaRPr lang="cs-CZ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1071546"/>
            <a:ext cx="8572560" cy="2071702"/>
          </a:xfrm>
        </p:spPr>
        <p:txBody>
          <a:bodyPr/>
          <a:lstStyle/>
          <a:p>
            <a:pPr lvl="0"/>
            <a:r>
              <a:rPr lang="cs-CZ" sz="3600" dirty="0" smtClean="0"/>
              <a:t>Jsou rotační vícebřité i jednobřité nástroje, jejichž břity jsou uspořádány na válcové, kuželové i jiné ploše.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85984" y="357166"/>
            <a:ext cx="472630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Nástroje - Frézy:</a:t>
            </a:r>
            <a:endParaRPr lang="cs-CZ" sz="4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500034" y="3643314"/>
            <a:ext cx="914406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Účelu</a:t>
            </a:r>
            <a:r>
              <a:rPr lang="cs-CZ" sz="2000" dirty="0" smtClean="0"/>
              <a:t>  - válcové, drážkovací, kotoučové, úhlové, kuželové a zaoblovací</a:t>
            </a:r>
          </a:p>
          <a:p>
            <a:pPr lvl="0"/>
            <a:r>
              <a:rPr lang="cs-CZ" sz="2800" dirty="0" smtClean="0"/>
              <a:t>Provedení zubů</a:t>
            </a:r>
            <a:r>
              <a:rPr lang="cs-CZ" sz="2000" dirty="0" smtClean="0"/>
              <a:t> – </a:t>
            </a:r>
            <a:r>
              <a:rPr lang="cs-CZ" sz="2000" dirty="0" err="1" smtClean="0"/>
              <a:t>podsoustruženými</a:t>
            </a:r>
            <a:r>
              <a:rPr lang="cs-CZ" sz="2000" dirty="0" smtClean="0"/>
              <a:t>, podbroušenými a frézovanými</a:t>
            </a:r>
          </a:p>
          <a:p>
            <a:pPr lvl="0"/>
            <a:r>
              <a:rPr lang="cs-CZ" sz="2800" dirty="0" smtClean="0"/>
              <a:t>Počtu zubů </a:t>
            </a:r>
            <a:r>
              <a:rPr lang="cs-CZ" sz="2000" dirty="0" smtClean="0"/>
              <a:t>– jemnozubých, </a:t>
            </a:r>
            <a:r>
              <a:rPr lang="cs-CZ" sz="2000" dirty="0" err="1" smtClean="0"/>
              <a:t>polohrubozubých</a:t>
            </a:r>
            <a:r>
              <a:rPr lang="cs-CZ" sz="2000" dirty="0" smtClean="0"/>
              <a:t> a hrubozubých</a:t>
            </a:r>
          </a:p>
          <a:p>
            <a:pPr lvl="0"/>
            <a:r>
              <a:rPr lang="cs-CZ" sz="2800" dirty="0" smtClean="0"/>
              <a:t>Způsobu upnutí </a:t>
            </a:r>
            <a:r>
              <a:rPr lang="cs-CZ" sz="2000" dirty="0" smtClean="0"/>
              <a:t>– nástrčné a se stopkou</a:t>
            </a:r>
          </a:p>
          <a:p>
            <a:pPr lvl="0"/>
            <a:r>
              <a:rPr lang="cs-CZ" sz="2800" dirty="0" smtClean="0"/>
              <a:t>Smyslu otáčení</a:t>
            </a:r>
            <a:r>
              <a:rPr lang="cs-CZ" sz="2000" dirty="0" smtClean="0"/>
              <a:t> – </a:t>
            </a:r>
            <a:r>
              <a:rPr lang="cs-CZ" sz="2000" dirty="0" err="1" smtClean="0"/>
              <a:t>pravořezné</a:t>
            </a:r>
            <a:r>
              <a:rPr lang="cs-CZ" sz="2000" dirty="0" smtClean="0"/>
              <a:t> a </a:t>
            </a:r>
            <a:r>
              <a:rPr lang="cs-CZ" sz="2000" dirty="0" err="1" smtClean="0"/>
              <a:t>levořezné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642910" y="2857496"/>
            <a:ext cx="455432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Rozdělujeme je podle: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1071546"/>
            <a:ext cx="8001056" cy="4357718"/>
          </a:xfrm>
        </p:spPr>
        <p:txBody>
          <a:bodyPr/>
          <a:lstStyle/>
          <a:p>
            <a:pPr lvl="0"/>
            <a:r>
              <a:rPr lang="cs-CZ" sz="3600" dirty="0" smtClean="0"/>
              <a:t>Frézovací hlavy – </a:t>
            </a:r>
            <a:r>
              <a:rPr lang="cs-CZ" sz="2800" dirty="0" smtClean="0"/>
              <a:t>jsou samostatnou skupinou nástrojů, základem je těleso na kterém jsou po obvodu upevněny v drážkách nože s břity z rychlořezné oceli, nebo slinutého karbidu, nebo břitové destičky z SK.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 rot="10800000" flipV="1">
            <a:off x="2071670" y="285728"/>
            <a:ext cx="536925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Nástroje - Frézy:</a:t>
            </a:r>
            <a:endParaRPr lang="cs-CZ" sz="4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3714752"/>
            <a:ext cx="1473200" cy="1220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714348" y="50006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Frézovací hlava s vyměnit.</a:t>
            </a:r>
          </a:p>
          <a:p>
            <a:r>
              <a:rPr lang="cs-CZ" dirty="0" smtClean="0"/>
              <a:t>břitovými destičkami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3714752"/>
            <a:ext cx="2295525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5929322" y="5286388"/>
            <a:ext cx="27821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Kotoučová fréza rádiusová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868" y="3714752"/>
            <a:ext cx="2022475" cy="231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052736"/>
            <a:ext cx="8001056" cy="4357718"/>
          </a:xfrm>
        </p:spPr>
        <p:txBody>
          <a:bodyPr/>
          <a:lstStyle/>
          <a:p>
            <a:pPr lvl="0" algn="l"/>
            <a:r>
              <a:rPr lang="cs-CZ" sz="2400" dirty="0" smtClean="0"/>
              <a:t>Upnutí frézy musí být spolehlivé a pevné.</a:t>
            </a:r>
          </a:p>
          <a:p>
            <a:pPr lvl="0" algn="l"/>
            <a:r>
              <a:rPr lang="cs-CZ" sz="2400" dirty="0" smtClean="0"/>
              <a:t>Frézy se upínají do vřetena frézky přímo nebo prostřednictvím trnů, redukčních kuželů, spojek a upínacích pouzder.</a:t>
            </a:r>
          </a:p>
          <a:p>
            <a:pPr lvl="0" algn="l"/>
            <a:r>
              <a:rPr lang="cs-CZ" sz="2400" dirty="0" smtClean="0"/>
              <a:t>Vřeteno má přesně broušenou kuželovou díru.</a:t>
            </a:r>
          </a:p>
          <a:p>
            <a:pPr lvl="0" algn="l"/>
            <a:r>
              <a:rPr lang="cs-CZ" sz="2400" dirty="0" smtClean="0"/>
              <a:t>Nástrčné frézy válcové, kotoučové a čelní se upínají na </a:t>
            </a:r>
          </a:p>
          <a:p>
            <a:pPr lvl="0" algn="l"/>
            <a:r>
              <a:rPr lang="cs-CZ" sz="2400" dirty="0" smtClean="0"/>
              <a:t>dlouhé a letmé frézovací trny.</a:t>
            </a:r>
          </a:p>
          <a:p>
            <a:pPr lvl="0" algn="l"/>
            <a:r>
              <a:rPr lang="cs-CZ" sz="2400" dirty="0" smtClean="0"/>
              <a:t>Frézy s kuželovou stopkou se upínají do vřetena buď přímo, nebo pomocí redukčních kuželů a spojek</a:t>
            </a:r>
          </a:p>
          <a:p>
            <a:pPr algn="l"/>
            <a:r>
              <a:rPr lang="cs-CZ" sz="2400" dirty="0" smtClean="0"/>
              <a:t>Frézovací hlavy se upínají pomocí středícího trnu a šroubu na čelní plochu vřetena</a:t>
            </a:r>
          </a:p>
        </p:txBody>
      </p:sp>
      <p:sp>
        <p:nvSpPr>
          <p:cNvPr id="6" name="Obdélník 5"/>
          <p:cNvSpPr/>
          <p:nvPr/>
        </p:nvSpPr>
        <p:spPr>
          <a:xfrm>
            <a:off x="2285984" y="357166"/>
            <a:ext cx="41955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Upínání nástrojů: 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5214950"/>
            <a:ext cx="3214710" cy="13733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58082" y="357166"/>
            <a:ext cx="1331913" cy="1333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85918" y="5643578"/>
            <a:ext cx="3140075" cy="54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2357422" y="6215082"/>
            <a:ext cx="22849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Vzory upínacích trnů</a:t>
            </a:r>
            <a:endParaRPr lang="cs-CZ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8008106">
            <a:off x="871502" y="5452020"/>
            <a:ext cx="571504" cy="1188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Podnadpis 12"/>
          <p:cNvSpPr>
            <a:spLocks noGrp="1"/>
          </p:cNvSpPr>
          <p:nvPr>
            <p:ph type="subTitle" idx="1"/>
          </p:nvPr>
        </p:nvSpPr>
        <p:spPr>
          <a:xfrm>
            <a:off x="500034" y="1142984"/>
            <a:ext cx="8305800" cy="1143000"/>
          </a:xfrm>
        </p:spPr>
        <p:txBody>
          <a:bodyPr/>
          <a:lstStyle/>
          <a:p>
            <a:pPr lvl="0" algn="l"/>
            <a:r>
              <a:rPr lang="cs-CZ" sz="3600" dirty="0" smtClean="0"/>
              <a:t>Musí být pevné a tuhé, kolísavé řezné síly musí bezpečně zachytit před pří-činou chvění.</a:t>
            </a:r>
          </a:p>
          <a:p>
            <a:pPr lvl="0" algn="l"/>
            <a:endParaRPr lang="cs-CZ" sz="3600" dirty="0" smtClean="0"/>
          </a:p>
          <a:p>
            <a:pPr lvl="0" algn="l"/>
            <a:endParaRPr lang="cs-CZ" sz="3600" dirty="0" smtClean="0"/>
          </a:p>
          <a:p>
            <a:pPr lvl="0" algn="l"/>
            <a:r>
              <a:rPr lang="cs-CZ" sz="3600" dirty="0" smtClean="0"/>
              <a:t>Upínáme na stůl frézky do svěráku, upínkami, upínacího</a:t>
            </a:r>
          </a:p>
          <a:p>
            <a:pPr lvl="0" algn="l"/>
            <a:r>
              <a:rPr lang="cs-CZ" sz="3600" dirty="0" smtClean="0"/>
              <a:t>přípravku.</a:t>
            </a:r>
          </a:p>
          <a:p>
            <a:endParaRPr lang="cs-CZ" dirty="0"/>
          </a:p>
        </p:txBody>
      </p:sp>
      <p:sp>
        <p:nvSpPr>
          <p:cNvPr id="20489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85984" y="428604"/>
            <a:ext cx="449732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Upínání obrobků: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4786322"/>
            <a:ext cx="3028950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Šipka doprava 9"/>
          <p:cNvSpPr/>
          <p:nvPr/>
        </p:nvSpPr>
        <p:spPr>
          <a:xfrm>
            <a:off x="2786050" y="5500702"/>
            <a:ext cx="642942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857620" y="2857496"/>
            <a:ext cx="17016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Správné upnutí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214942" y="3786190"/>
            <a:ext cx="20002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Nesprávné upnutí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2357430"/>
            <a:ext cx="2505075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Šipka doprava 17"/>
          <p:cNvSpPr/>
          <p:nvPr/>
        </p:nvSpPr>
        <p:spPr>
          <a:xfrm rot="20202078">
            <a:off x="5444722" y="2850505"/>
            <a:ext cx="357190" cy="15184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19505409">
            <a:off x="7074647" y="3753108"/>
            <a:ext cx="428628" cy="1428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Podnadpis 12"/>
          <p:cNvSpPr>
            <a:spLocks noGrp="1"/>
          </p:cNvSpPr>
          <p:nvPr>
            <p:ph type="subTitle" idx="1"/>
          </p:nvPr>
        </p:nvSpPr>
        <p:spPr>
          <a:xfrm>
            <a:off x="357158" y="357166"/>
            <a:ext cx="8305800" cy="4000528"/>
          </a:xfrm>
        </p:spPr>
        <p:txBody>
          <a:bodyPr/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frézek:</a:t>
            </a:r>
          </a:p>
          <a:p>
            <a:pPr lvl="0" algn="l"/>
            <a:r>
              <a:rPr lang="cs-CZ" sz="32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Konzolové frézky</a:t>
            </a:r>
            <a:r>
              <a:rPr lang="cs-CZ" sz="3200" dirty="0" smtClean="0"/>
              <a:t> – pro frézování tvarových a rovinných ploch v malosériové výrobě</a:t>
            </a:r>
          </a:p>
          <a:p>
            <a:pPr lvl="0" algn="l"/>
            <a:r>
              <a:rPr lang="cs-CZ" sz="32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Stolové frézky</a:t>
            </a:r>
            <a:r>
              <a:rPr lang="cs-CZ" sz="3200" dirty="0" smtClean="0"/>
              <a:t> – výškově přestavitelný vřeteník a) svislé b)vodorovné. Slouží k výkonné mu frézování v kus. I ser. výrobě.</a:t>
            </a:r>
          </a:p>
          <a:p>
            <a:pPr lvl="0" algn="l"/>
            <a:r>
              <a:rPr lang="cs-CZ" sz="32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Rovinné frézky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smtClean="0"/>
              <a:t>– pro velké obrobky, stůl má pouze posuv podélný</a:t>
            </a:r>
          </a:p>
          <a:p>
            <a:pPr lvl="0" algn="l"/>
            <a:r>
              <a:rPr lang="cs-CZ" sz="32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Frézky speciální</a:t>
            </a:r>
            <a:r>
              <a:rPr lang="cs-CZ" sz="3200" dirty="0" smtClean="0"/>
              <a:t> – kopírovací, nástrojařské, na ozubení, na drážky pro pera, na vačky a křivkové bubny atd.</a:t>
            </a:r>
            <a:endParaRPr lang="cs-CZ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1440" y="357166"/>
            <a:ext cx="8572560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práce na frézkách:</a:t>
            </a:r>
          </a:p>
          <a:p>
            <a:endParaRPr lang="cs-CZ" sz="1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Font typeface="Arial" pitchFamily="34" charset="0"/>
              <a:buChar char="•"/>
            </a:pPr>
            <a:r>
              <a:rPr lang="cs-CZ" sz="3600" dirty="0" smtClean="0"/>
              <a:t> Obrábění rovinných a tvarových ploch</a:t>
            </a:r>
          </a:p>
          <a:p>
            <a:pPr lvl="0">
              <a:buFont typeface="Arial" pitchFamily="34" charset="0"/>
              <a:buChar char="•"/>
            </a:pPr>
            <a:r>
              <a:rPr lang="cs-CZ" sz="3600" dirty="0" smtClean="0"/>
              <a:t> Drážek</a:t>
            </a:r>
          </a:p>
          <a:p>
            <a:pPr lvl="0">
              <a:buFont typeface="Arial" pitchFamily="34" charset="0"/>
              <a:buChar char="•"/>
            </a:pPr>
            <a:r>
              <a:rPr lang="cs-CZ" sz="3600" dirty="0" smtClean="0"/>
              <a:t> Ozubených kol</a:t>
            </a:r>
          </a:p>
          <a:p>
            <a:pPr lvl="0">
              <a:buFont typeface="Arial" pitchFamily="34" charset="0"/>
              <a:buChar char="•"/>
            </a:pPr>
            <a:r>
              <a:rPr lang="cs-CZ" sz="3600" dirty="0" smtClean="0"/>
              <a:t> Závity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571472" y="3786190"/>
            <a:ext cx="7572428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Rovinné plochy obrábíme frézami:</a:t>
            </a:r>
          </a:p>
          <a:p>
            <a:endParaRPr lang="cs-CZ" sz="1000" dirty="0" smtClean="0"/>
          </a:p>
          <a:p>
            <a:pPr lvl="0">
              <a:buFont typeface="Arial" pitchFamily="34" charset="0"/>
              <a:buChar char="•"/>
            </a:pPr>
            <a:r>
              <a:rPr lang="cs-CZ" sz="3600" dirty="0" smtClean="0"/>
              <a:t> Válcovými</a:t>
            </a:r>
          </a:p>
          <a:p>
            <a:pPr lvl="0">
              <a:buFont typeface="Arial" pitchFamily="34" charset="0"/>
              <a:buChar char="•"/>
            </a:pPr>
            <a:r>
              <a:rPr lang="cs-CZ" sz="3600" dirty="0" smtClean="0"/>
              <a:t> Čelními</a:t>
            </a:r>
          </a:p>
          <a:p>
            <a:pPr lvl="0">
              <a:buFont typeface="Arial" pitchFamily="34" charset="0"/>
              <a:buChar char="•"/>
            </a:pPr>
            <a:r>
              <a:rPr lang="cs-CZ" sz="3600" dirty="0" smtClean="0"/>
              <a:t> Frézovacími hlavami</a:t>
            </a:r>
            <a:endParaRPr lang="cs-CZ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285720" y="1285860"/>
            <a:ext cx="9144064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itchFamily="34" charset="0"/>
                <a:cs typeface="Times New Roman" pitchFamily="18" charset="0"/>
              </a:rPr>
              <a:t>Obrábíme složenými frézami</a:t>
            </a:r>
            <a:r>
              <a:rPr kumimoji="0" lang="cs-CZ" sz="2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- </a:t>
            </a: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několik jednoduchých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  fréz upnutých na společném frézovacím trnu </a:t>
            </a:r>
            <a:endParaRPr lang="cs-CZ" sz="2800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itchFamily="34" charset="0"/>
                <a:cs typeface="Times New Roman" pitchFamily="18" charset="0"/>
              </a:rPr>
              <a:t>Tvarové plochy </a:t>
            </a: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– obrábíme tvarovými nebo stopko-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  </a:t>
            </a:r>
            <a:r>
              <a:rPr lang="cs-CZ" sz="2800" dirty="0" err="1" smtClean="0">
                <a:ea typeface="Calibri" pitchFamily="34" charset="0"/>
                <a:cs typeface="Times New Roman" pitchFamily="18" charset="0"/>
              </a:rPr>
              <a:t>vými</a:t>
            </a: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 frézami kopírováním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itchFamily="34" charset="0"/>
                <a:cs typeface="Times New Roman" pitchFamily="18" charset="0"/>
              </a:rPr>
              <a:t>Šikmé plochy </a:t>
            </a: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– úhlovými frézami, nebo ve sklopném   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   svěráku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itchFamily="34" charset="0"/>
                <a:cs typeface="Times New Roman" pitchFamily="18" charset="0"/>
              </a:rPr>
              <a:t>Drážky, zářezy a vybrání</a:t>
            </a: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 – kotoučovými nebo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   stopkovými frézami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itchFamily="34" charset="0"/>
                <a:cs typeface="Times New Roman" pitchFamily="18" charset="0"/>
              </a:rPr>
              <a:t>Obrobky, které mají mít po obvodě pravidelně     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itchFamily="34" charset="0"/>
                <a:cs typeface="Times New Roman" pitchFamily="18" charset="0"/>
              </a:rPr>
              <a:t>  rozmístěny vybrání nebo drážky</a:t>
            </a: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 – frézujeme pomocí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  dělícího přístroje</a:t>
            </a:r>
            <a:endParaRPr lang="cs-CZ" sz="2800" dirty="0" smtClean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14348" y="142852"/>
            <a:ext cx="807249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itchFamily="34" charset="0"/>
                <a:cs typeface="Times New Roman" pitchFamily="18" charset="0"/>
              </a:rPr>
              <a:t>Členité plochy – rovinné, pravoúhlých, šikmých a tvarových:</a:t>
            </a:r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28662" y="857232"/>
            <a:ext cx="750099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Frézování klasicky probíhá ve třech osách, ve více než třech osách pracují více-</a:t>
            </a:r>
            <a:r>
              <a:rPr lang="cs-CZ" sz="3200" dirty="0" err="1" smtClean="0"/>
              <a:t>osá</a:t>
            </a:r>
            <a:r>
              <a:rPr lang="cs-CZ" sz="3200" dirty="0" smtClean="0"/>
              <a:t> obráběcí centra. Tyto centra jsou již vybavena systémem CAM, což umožňuje obrábět velmi složité tvary.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1928794" y="4643446"/>
            <a:ext cx="31472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Číslicově řízené souřadnicové </a:t>
            </a:r>
          </a:p>
          <a:p>
            <a:r>
              <a:rPr lang="cs-CZ" dirty="0" smtClean="0"/>
              <a:t> frézovací centrum </a:t>
            </a:r>
            <a:r>
              <a:rPr lang="cs-CZ" b="1" dirty="0" smtClean="0"/>
              <a:t>CNC.</a:t>
            </a:r>
            <a:endParaRPr lang="cs-CZ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3643314"/>
            <a:ext cx="2590800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1472" y="571480"/>
            <a:ext cx="38576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 k tématu: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1472" y="1214422"/>
            <a:ext cx="7671139" cy="741741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Definuj frézování…………………………………………....</a:t>
            </a:r>
          </a:p>
          <a:p>
            <a:r>
              <a:rPr lang="cs-CZ" sz="2800" dirty="0" smtClean="0"/>
              <a:t>Hlavní řezný pohyb je……………………………………..</a:t>
            </a:r>
          </a:p>
          <a:p>
            <a:r>
              <a:rPr lang="cs-CZ" sz="2800" dirty="0" smtClean="0"/>
              <a:t>Rovinné válcové plochy obrábíme nástroji……….</a:t>
            </a:r>
          </a:p>
          <a:p>
            <a:r>
              <a:rPr lang="cs-CZ" sz="2800" dirty="0" smtClean="0"/>
              <a:t>Jejich rozdělení…………………………………………………</a:t>
            </a:r>
          </a:p>
          <a:p>
            <a:r>
              <a:rPr lang="cs-CZ" sz="2800" dirty="0" smtClean="0"/>
              <a:t>Jak vypadá čelní fréza……………………………………….</a:t>
            </a:r>
          </a:p>
          <a:p>
            <a:endParaRPr lang="cs-CZ" sz="2800" dirty="0" smtClean="0"/>
          </a:p>
          <a:p>
            <a:r>
              <a:rPr lang="cs-CZ" sz="2800" dirty="0" smtClean="0"/>
              <a:t>Šikmé plochy obrábíme čím…………………………….</a:t>
            </a:r>
          </a:p>
          <a:p>
            <a:r>
              <a:rPr lang="cs-CZ" sz="2800" dirty="0" smtClean="0"/>
              <a:t>Základní práce na frézkách………………………………</a:t>
            </a:r>
          </a:p>
          <a:p>
            <a:r>
              <a:rPr lang="cs-CZ" sz="2800" dirty="0" smtClean="0"/>
              <a:t>Podle smyslu otáčení dělíme frézy na……………….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5720" y="1643050"/>
            <a:ext cx="85725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</a:rPr>
              <a:t>Tato prezentace je určena k výkladu o obrábění ve strojírenských oborech. </a:t>
            </a:r>
          </a:p>
          <a:p>
            <a:pPr algn="ctr"/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</a:rPr>
              <a:t>V předmětu technologie.</a:t>
            </a:r>
            <a:endParaRPr lang="cs-CZ" sz="320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14414" y="785794"/>
            <a:ext cx="23719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>
                <a:solidFill>
                  <a:prstClr val="white">
                    <a:lumMod val="9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4348" y="1643050"/>
            <a:ext cx="857256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BOHDE, Otakar., Strojírenská technologie 4, 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strojírenské obory, Vydalo Nakladatelství technické literatury, Praha 1986., 04-250-86.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714348" y="642918"/>
            <a:ext cx="366812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85786" y="3786190"/>
            <a:ext cx="757242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Zdroje obrázků: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Kreslící program_AUTODESK INVENTOR 2008. Autodesk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AutoCAD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2008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Galerie klipartů MS Office 2007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Nafocené fotky z provozu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7158" y="857232"/>
            <a:ext cx="857256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4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indent="-274320" fontAlgn="t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Autor: Jan </a:t>
            </a:r>
            <a:r>
              <a:rPr lang="cs-CZ" sz="2400" dirty="0" err="1" smtClean="0"/>
              <a:t>Elsner</a:t>
            </a:r>
            <a:endParaRPr lang="cs-CZ" sz="2400" dirty="0" smtClean="0"/>
          </a:p>
          <a:p>
            <a:pPr marL="274320" indent="-274320" fontAlgn="t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Vytvořeno dne: 17.10. 2012</a:t>
            </a:r>
          </a:p>
          <a:p>
            <a:pPr marL="274320" indent="-274320" fontAlgn="t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err="1" smtClean="0"/>
              <a:t>Odpilotováno</a:t>
            </a:r>
            <a:r>
              <a:rPr lang="cs-CZ" sz="2400" dirty="0" smtClean="0"/>
              <a:t> dne: 18.10. 2012</a:t>
            </a:r>
          </a:p>
          <a:p>
            <a:pPr marL="274320" indent="-274320" fontAlgn="t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Ve třídě: 3.G</a:t>
            </a:r>
          </a:p>
          <a:p>
            <a:pPr marL="274320" indent="-274320" fontAlgn="t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Vzdělávací oblast: Materiály</a:t>
            </a:r>
          </a:p>
          <a:p>
            <a:pPr marL="274320" indent="-274320" fontAlgn="t">
              <a:buClr>
                <a:schemeClr val="accent3"/>
              </a:buClr>
              <a:defRPr/>
            </a:pPr>
            <a:endParaRPr lang="cs-CZ" sz="2400" dirty="0" smtClean="0"/>
          </a:p>
          <a:p>
            <a:pPr marL="274320" indent="-274320" fontAlgn="t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Vzdělávací obor: Umělecký kovář</a:t>
            </a:r>
          </a:p>
          <a:p>
            <a:pPr marL="274320" indent="-274320" fontAlgn="t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Tematický okruh: Obrábění</a:t>
            </a:r>
          </a:p>
          <a:p>
            <a:pPr marL="274320" indent="-274320" fontAlgn="t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Téma: Frézování</a:t>
            </a:r>
          </a:p>
          <a:p>
            <a:pPr marL="274320" indent="-274320" fontAlgn="t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Klíčová slova: Frézování, obrábění, nástroje, frézky, upínání, obrobek, frézy.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00034" y="785794"/>
            <a:ext cx="465387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Identifikační údaje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411</TotalTime>
  <Words>638</Words>
  <Application>Microsoft Office PowerPoint</Application>
  <PresentationFormat>Předvádění na obrazovce (4:3)</PresentationFormat>
  <Paragraphs>137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Papír</vt:lpstr>
      <vt:lpstr>    Frézování</vt:lpstr>
      <vt:lpstr>    Pracovní pohyby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</dc:title>
  <dc:creator>honza_e</dc:creator>
  <cp:lastModifiedBy>elsner</cp:lastModifiedBy>
  <cp:revision>56</cp:revision>
  <dcterms:created xsi:type="dcterms:W3CDTF">2012-10-04T16:43:45Z</dcterms:created>
  <dcterms:modified xsi:type="dcterms:W3CDTF">2012-10-22T12:58:18Z</dcterms:modified>
</cp:coreProperties>
</file>