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style val="28"/>
  <c:chart>
    <c:plotArea>
      <c:layout/>
      <c:lineChart>
        <c:grouping val="standard"/>
        <c:ser>
          <c:idx val="0"/>
          <c:order val="0"/>
          <c:marker>
            <c:symbol val="none"/>
          </c:marker>
          <c:cat>
            <c:numLit>
              <c:formatCode>General</c:formatCode>
              <c:ptCount val="7"/>
              <c:pt idx="0">
                <c:v>0</c:v>
              </c:pt>
              <c:pt idx="1">
                <c:v>50</c:v>
              </c:pt>
              <c:pt idx="2">
                <c:v>100</c:v>
              </c:pt>
              <c:pt idx="3">
                <c:v>150</c:v>
              </c:pt>
              <c:pt idx="4">
                <c:v>200</c:v>
              </c:pt>
              <c:pt idx="5">
                <c:v>250</c:v>
              </c:pt>
              <c:pt idx="6">
                <c:v>300</c:v>
              </c:pt>
            </c:numLit>
          </c:cat>
          <c:val>
            <c:numRef>
              <c:f>List1!$C$3:$C$9</c:f>
              <c:numCache>
                <c:formatCode>General</c:formatCode>
                <c:ptCount val="7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10</c:v>
                </c:pt>
                <c:pt idx="6">
                  <c:v>0</c:v>
                </c:pt>
              </c:numCache>
            </c:numRef>
          </c:val>
        </c:ser>
        <c:dropLines/>
        <c:marker val="1"/>
        <c:axId val="54713344"/>
        <c:axId val="54850688"/>
      </c:lineChart>
      <c:catAx>
        <c:axId val="54713344"/>
        <c:scaling>
          <c:orientation val="minMax"/>
        </c:scaling>
        <c:axPos val="b"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cs-CZ"/>
                  <a:t>čas t (s)</a:t>
                </a:r>
              </a:p>
            </c:rich>
          </c:tx>
          <c:layout/>
        </c:title>
        <c:numFmt formatCode="General" sourceLinked="1"/>
        <c:tickLblPos val="nextTo"/>
        <c:crossAx val="54850688"/>
        <c:crossesAt val="0"/>
        <c:auto val="1"/>
        <c:lblAlgn val="ctr"/>
        <c:lblOffset val="100"/>
        <c:tickLblSkip val="1"/>
      </c:catAx>
      <c:valAx>
        <c:axId val="54850688"/>
        <c:scaling>
          <c:orientation val="minMax"/>
        </c:scaling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rychlost v (m/s)</a:t>
                </a:r>
              </a:p>
            </c:rich>
          </c:tx>
          <c:layout>
            <c:manualLayout>
              <c:xMode val="edge"/>
              <c:yMode val="edge"/>
              <c:x val="1.6033572027350502E-3"/>
              <c:y val="0.30757760516569127"/>
            </c:manualLayout>
          </c:layout>
        </c:title>
        <c:numFmt formatCode="General" sourceLinked="1"/>
        <c:tickLblPos val="nextTo"/>
        <c:crossAx val="54713344"/>
        <c:crossesAt val="1"/>
        <c:crossBetween val="midCat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3EE856-87A1-4CE0-B8AF-3A2A36D0272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1A1D11-FDF9-4978-9724-C0BFB593C9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628800"/>
            <a:ext cx="7067550" cy="3528392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Látky a tělesa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Grafy v(t)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Prezentace  pomáhá při řešení složitějšího příkladu na výpočty rychlosti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1029794" y="510421"/>
            <a:ext cx="7114576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   tel</a:t>
            </a:r>
            <a:r>
              <a:rPr lang="cs-CZ" sz="1600" dirty="0" smtClean="0"/>
              <a:t>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</a:t>
            </a:r>
            <a:r>
              <a:rPr lang="cs-CZ" sz="1600" dirty="0" err="1" smtClean="0"/>
              <a:t>iol.cz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Grafy v(t)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Rychlost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Dvě sousední stanice na železniční trati jsou od sebe vzdáleny přesně 4 km a elektrický vlak tuto vzdálenost projede za 5 minut. Vlak se pohybuje tak, že první třetinu celkové doby jízdy rovnoměrně zrychluje, třetinu doby jede nejvyšší získanou rychlostí a třetinu doby rovnoměrně zpomaluje, až zastaví.</a:t>
            </a:r>
          </a:p>
          <a:p>
            <a:pPr lvl="1"/>
            <a:r>
              <a:rPr lang="cs-CZ" b="1" dirty="0" smtClean="0"/>
              <a:t>Urči průměrnou rychlost vlaku na trati mezi stanicemi</a:t>
            </a:r>
          </a:p>
          <a:p>
            <a:pPr lvl="1"/>
            <a:r>
              <a:rPr lang="cs-CZ" b="1" dirty="0" smtClean="0"/>
              <a:t>Načrtni graf v(t)</a:t>
            </a:r>
          </a:p>
          <a:p>
            <a:pPr lvl="1"/>
            <a:r>
              <a:rPr lang="cs-CZ" b="1" dirty="0" smtClean="0"/>
              <a:t>Po jaké dráze jede vlak rovnoměrně, po jaké zrychluje a po jaké zpomaluje?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Zápis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cmpd="dbl">
            <a:solidFill>
              <a:schemeClr val="bg1"/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/>
              <a:t>t = 5 min = 300 s</a:t>
            </a:r>
          </a:p>
          <a:p>
            <a:pPr>
              <a:buNone/>
            </a:pPr>
            <a:r>
              <a:rPr lang="cs-CZ" b="1" dirty="0" smtClean="0"/>
              <a:t>s = 4 km = 4000 m</a:t>
            </a:r>
          </a:p>
          <a:p>
            <a:pPr>
              <a:buNone/>
            </a:pPr>
            <a:r>
              <a:rPr lang="cs-CZ" b="1" dirty="0" err="1"/>
              <a:t>v</a:t>
            </a:r>
            <a:r>
              <a:rPr lang="cs-CZ" b="1" baseline="-25000" dirty="0" err="1" smtClean="0"/>
              <a:t>p</a:t>
            </a:r>
            <a:r>
              <a:rPr lang="cs-CZ" b="1" baseline="-25000" dirty="0" smtClean="0"/>
              <a:t> = </a:t>
            </a:r>
            <a:r>
              <a:rPr lang="cs-CZ" b="1" dirty="0"/>
              <a:t> </a:t>
            </a:r>
            <a:r>
              <a:rPr lang="cs-CZ" b="1" dirty="0" smtClean="0"/>
              <a:t>?m/s</a:t>
            </a:r>
          </a:p>
          <a:p>
            <a:pPr>
              <a:buNone/>
            </a:pPr>
            <a:r>
              <a:rPr lang="cs-CZ" b="1" dirty="0" smtClean="0"/>
              <a:t>--------------------------</a:t>
            </a:r>
          </a:p>
          <a:p>
            <a:pPr>
              <a:buNone/>
            </a:pPr>
            <a:r>
              <a:rPr lang="cs-CZ" b="1" dirty="0" err="1" smtClean="0"/>
              <a:t>v</a:t>
            </a:r>
            <a:r>
              <a:rPr lang="cs-CZ" b="1" baseline="-25000" dirty="0" err="1" smtClean="0"/>
              <a:t>p</a:t>
            </a:r>
            <a:r>
              <a:rPr lang="cs-CZ" b="1" baseline="-25000" dirty="0" smtClean="0"/>
              <a:t> </a:t>
            </a:r>
            <a:r>
              <a:rPr lang="cs-CZ" b="1" dirty="0" smtClean="0"/>
              <a:t> = s/t</a:t>
            </a:r>
          </a:p>
          <a:p>
            <a:pPr>
              <a:buNone/>
            </a:pPr>
            <a:r>
              <a:rPr lang="cs-CZ" b="1" dirty="0" err="1" smtClean="0"/>
              <a:t>v</a:t>
            </a:r>
            <a:r>
              <a:rPr lang="cs-CZ" b="1" baseline="-25000" dirty="0" err="1" smtClean="0"/>
              <a:t>p</a:t>
            </a:r>
            <a:r>
              <a:rPr lang="cs-CZ" b="1" baseline="-25000" dirty="0" smtClean="0"/>
              <a:t>  </a:t>
            </a:r>
            <a:r>
              <a:rPr lang="cs-CZ" b="1" dirty="0" smtClean="0"/>
              <a:t> = 4000/300</a:t>
            </a:r>
          </a:p>
          <a:p>
            <a:pPr>
              <a:buNone/>
            </a:pPr>
            <a:r>
              <a:rPr lang="cs-CZ" b="1" u="dbl" dirty="0" err="1" smtClean="0"/>
              <a:t>v</a:t>
            </a:r>
            <a:r>
              <a:rPr lang="cs-CZ" b="1" u="dbl" baseline="-25000" dirty="0" err="1" smtClean="0"/>
              <a:t>p</a:t>
            </a:r>
            <a:r>
              <a:rPr lang="cs-CZ" b="1" u="dbl" baseline="-25000" dirty="0" smtClean="0"/>
              <a:t>  </a:t>
            </a:r>
            <a:r>
              <a:rPr lang="cs-CZ" b="1" u="dbl" dirty="0" smtClean="0"/>
              <a:t> =13,3 m/s</a:t>
            </a:r>
            <a:endParaRPr lang="cs-CZ" b="1" u="db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čára 4"/>
          <p:cNvCxnSpPr/>
          <p:nvPr/>
        </p:nvCxnSpPr>
        <p:spPr>
          <a:xfrm>
            <a:off x="2051720" y="1052736"/>
            <a:ext cx="0" cy="46085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763688" y="5517232"/>
            <a:ext cx="66967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2051720" y="3284984"/>
            <a:ext cx="1440160" cy="223224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491880" y="3284984"/>
            <a:ext cx="194421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436096" y="3284984"/>
            <a:ext cx="1584176" cy="223224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491880" y="5445224"/>
            <a:ext cx="0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508104" y="5445224"/>
            <a:ext cx="0" cy="144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979712" y="3284984"/>
            <a:ext cx="14401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547664" y="98072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v(t)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56612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452320" y="56612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t(s)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03848" y="573325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573325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868144" y="764704"/>
            <a:ext cx="2880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 = 4000 m</a:t>
            </a:r>
          </a:p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r>
              <a:rPr lang="cs-CZ" dirty="0" smtClean="0"/>
              <a:t> = 1000 m</a:t>
            </a:r>
          </a:p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r>
              <a:rPr lang="cs-CZ" dirty="0" smtClean="0"/>
              <a:t> = 2000 m</a:t>
            </a:r>
          </a:p>
          <a:p>
            <a:r>
              <a:rPr lang="cs-CZ" dirty="0" smtClean="0"/>
              <a:t>s</a:t>
            </a:r>
            <a:r>
              <a:rPr lang="cs-CZ" baseline="-25000" dirty="0" smtClean="0"/>
              <a:t>3</a:t>
            </a:r>
            <a:r>
              <a:rPr lang="cs-CZ" dirty="0" smtClean="0"/>
              <a:t> = 1000 m</a:t>
            </a:r>
          </a:p>
          <a:p>
            <a:endParaRPr lang="cs-CZ" dirty="0"/>
          </a:p>
          <a:p>
            <a:r>
              <a:rPr lang="cs-CZ" dirty="0" err="1" smtClean="0"/>
              <a:t>v</a:t>
            </a:r>
            <a:r>
              <a:rPr lang="cs-CZ" baseline="-25000" dirty="0" err="1" smtClean="0"/>
              <a:t>max</a:t>
            </a:r>
            <a:r>
              <a:rPr lang="cs-CZ" baseline="-25000" dirty="0" smtClean="0"/>
              <a:t> </a:t>
            </a:r>
            <a:r>
              <a:rPr lang="cs-CZ" dirty="0" smtClean="0"/>
              <a:t> = s</a:t>
            </a:r>
            <a:r>
              <a:rPr lang="cs-CZ" baseline="-25000" dirty="0" smtClean="0"/>
              <a:t>2</a:t>
            </a:r>
            <a:r>
              <a:rPr lang="cs-CZ" dirty="0" smtClean="0"/>
              <a:t>/t</a:t>
            </a:r>
          </a:p>
          <a:p>
            <a:r>
              <a:rPr lang="cs-CZ" dirty="0" err="1" smtClean="0"/>
              <a:t>v</a:t>
            </a:r>
            <a:r>
              <a:rPr lang="cs-CZ" baseline="-25000" dirty="0" err="1" smtClean="0"/>
              <a:t>max</a:t>
            </a:r>
            <a:r>
              <a:rPr lang="cs-CZ" baseline="-25000" dirty="0" smtClean="0"/>
              <a:t> </a:t>
            </a:r>
            <a:r>
              <a:rPr lang="cs-CZ" dirty="0" smtClean="0"/>
              <a:t> = 2000/100</a:t>
            </a:r>
          </a:p>
          <a:p>
            <a:r>
              <a:rPr lang="cs-CZ" dirty="0" err="1" smtClean="0"/>
              <a:t>v</a:t>
            </a:r>
            <a:r>
              <a:rPr lang="cs-CZ" baseline="-25000" dirty="0" err="1" smtClean="0"/>
              <a:t>max</a:t>
            </a:r>
            <a:r>
              <a:rPr lang="cs-CZ" baseline="-25000" dirty="0" smtClean="0"/>
              <a:t> </a:t>
            </a:r>
            <a:r>
              <a:rPr lang="cs-CZ" dirty="0" smtClean="0"/>
              <a:t> = 20 m/s = 72 km/h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7" name="TextovéPole 26"/>
          <p:cNvSpPr txBox="1"/>
          <p:nvPr/>
        </p:nvSpPr>
        <p:spPr>
          <a:xfrm>
            <a:off x="1475656" y="31409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max</a:t>
            </a:r>
            <a:endParaRPr lang="cs-CZ" dirty="0"/>
          </a:p>
        </p:txBody>
      </p:sp>
      <p:cxnSp>
        <p:nvCxnSpPr>
          <p:cNvPr id="30" name="Přímá spojovací čára 29"/>
          <p:cNvCxnSpPr>
            <a:endCxn id="22" idx="0"/>
          </p:cNvCxnSpPr>
          <p:nvPr/>
        </p:nvCxnSpPr>
        <p:spPr>
          <a:xfrm>
            <a:off x="7020272" y="5445224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843808" y="43651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067944" y="43651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/>
              <a:t>2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724128" y="43651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/>
              <a:t>3</a:t>
            </a:r>
            <a:endParaRPr lang="cs-CZ" dirty="0"/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3491880" y="3284984"/>
            <a:ext cx="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5436096" y="3284984"/>
            <a:ext cx="72008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2051720" y="3284984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f 3"/>
          <p:cNvGraphicFramePr/>
          <p:nvPr/>
        </p:nvGraphicFramePr>
        <p:xfrm>
          <a:off x="611560" y="404664"/>
          <a:ext cx="7920880" cy="59766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221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Grafy v(t)</vt:lpstr>
      <vt:lpstr>Snímek 3</vt:lpstr>
      <vt:lpstr>Zápis 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Grafy</dc:title>
  <dc:creator>uživatel</dc:creator>
  <cp:lastModifiedBy>pc</cp:lastModifiedBy>
  <cp:revision>16</cp:revision>
  <dcterms:created xsi:type="dcterms:W3CDTF">2012-04-25T09:15:35Z</dcterms:created>
  <dcterms:modified xsi:type="dcterms:W3CDTF">2012-05-13T07:34:49Z</dcterms:modified>
</cp:coreProperties>
</file>