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7" r:id="rId2"/>
    <p:sldId id="256" r:id="rId3"/>
    <p:sldId id="258" r:id="rId4"/>
    <p:sldId id="259" r:id="rId5"/>
    <p:sldId id="261" r:id="rId6"/>
    <p:sldId id="262" r:id="rId7"/>
    <p:sldId id="263" r:id="rId8"/>
    <p:sldId id="265" r:id="rId9"/>
    <p:sldId id="264" r:id="rId10"/>
    <p:sldId id="266" r:id="rId11"/>
    <p:sldId id="267" r:id="rId12"/>
    <p:sldId id="268" r:id="rId13"/>
    <p:sldId id="269" r:id="rId14"/>
    <p:sldId id="272" r:id="rId15"/>
    <p:sldId id="271" r:id="rId16"/>
    <p:sldId id="274" r:id="rId17"/>
    <p:sldId id="275" r:id="rId18"/>
    <p:sldId id="276" r:id="rId19"/>
    <p:sldId id="260" r:id="rId20"/>
    <p:sldId id="273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02" y="-7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F510B555-8FB1-4E87-AA5D-81690000A175}" type="datetimeFigureOut">
              <a:rPr lang="cs-CZ" smtClean="0"/>
              <a:t>12.6.2012</a:t>
            </a:fld>
            <a:endParaRPr lang="cs-CZ" dirty="0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D69ECD5-9475-4B7D-89B7-53040BB9B53E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0B555-8FB1-4E87-AA5D-81690000A175}" type="datetimeFigureOut">
              <a:rPr lang="cs-CZ" smtClean="0"/>
              <a:t>12.6.2012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9ECD5-9475-4B7D-89B7-53040BB9B53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0B555-8FB1-4E87-AA5D-81690000A175}" type="datetimeFigureOut">
              <a:rPr lang="cs-CZ" smtClean="0"/>
              <a:t>12.6.2012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9ECD5-9475-4B7D-89B7-53040BB9B53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0B555-8FB1-4E87-AA5D-81690000A175}" type="datetimeFigureOut">
              <a:rPr lang="cs-CZ" smtClean="0"/>
              <a:t>12.6.2012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9ECD5-9475-4B7D-89B7-53040BB9B53E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0B555-8FB1-4E87-AA5D-81690000A175}" type="datetimeFigureOut">
              <a:rPr lang="cs-CZ" smtClean="0"/>
              <a:t>12.6.2012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9ECD5-9475-4B7D-89B7-53040BB9B53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0B555-8FB1-4E87-AA5D-81690000A175}" type="datetimeFigureOut">
              <a:rPr lang="cs-CZ" smtClean="0"/>
              <a:t>12.6.2012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9ECD5-9475-4B7D-89B7-53040BB9B53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0B555-8FB1-4E87-AA5D-81690000A175}" type="datetimeFigureOut">
              <a:rPr lang="cs-CZ" smtClean="0"/>
              <a:t>12.6.2012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9ECD5-9475-4B7D-89B7-53040BB9B53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0B555-8FB1-4E87-AA5D-81690000A175}" type="datetimeFigureOut">
              <a:rPr lang="cs-CZ" smtClean="0"/>
              <a:t>12.6.2012</a:t>
            </a:fld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9ECD5-9475-4B7D-89B7-53040BB9B53E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0B555-8FB1-4E87-AA5D-81690000A175}" type="datetimeFigureOut">
              <a:rPr lang="cs-CZ" smtClean="0"/>
              <a:t>12.6.2012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9ECD5-9475-4B7D-89B7-53040BB9B53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0B555-8FB1-4E87-AA5D-81690000A175}" type="datetimeFigureOut">
              <a:rPr lang="cs-CZ" smtClean="0"/>
              <a:t>12.6.2012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9ECD5-9475-4B7D-89B7-53040BB9B53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0B555-8FB1-4E87-AA5D-81690000A175}" type="datetimeFigureOut">
              <a:rPr lang="cs-CZ" smtClean="0"/>
              <a:t>12.6.2012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9ECD5-9475-4B7D-89B7-53040BB9B53E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F510B555-8FB1-4E87-AA5D-81690000A175}" type="datetimeFigureOut">
              <a:rPr lang="cs-CZ" smtClean="0"/>
              <a:t>12.6.2012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0D69ECD5-9475-4B7D-89B7-53040BB9B53E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Mohsova_stupnice_tvrdosti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Quartz-278115.jpg?uselang=cs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301208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 descr="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611560" y="908720"/>
            <a:ext cx="7935913" cy="110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Strašecí</a:t>
            </a:r>
          </a:p>
          <a:p>
            <a:pPr algn="ctr"/>
            <a:r>
              <a:rPr lang="cs-CZ" sz="1600" dirty="0"/>
              <a:t>                                                 tel. 311 240 401, 311 240 400, email: zsnovstra@iol.cz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971600" y="2492896"/>
            <a:ext cx="7067550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itchFamily="2" charset="2"/>
              <a:buChar char="l"/>
              <a:defRPr sz="3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92150" indent="-347663" algn="l" rtl="0" fontAlgn="base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l"/>
              <a:defRPr sz="2600">
                <a:solidFill>
                  <a:schemeClr val="tx1"/>
                </a:solidFill>
                <a:latin typeface="+mn-lt"/>
              </a:defRPr>
            </a:lvl2pPr>
            <a:lvl3pPr marL="987425" indent="-293688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l"/>
              <a:defRPr sz="2300">
                <a:solidFill>
                  <a:schemeClr val="tx1"/>
                </a:solidFill>
                <a:latin typeface="+mn-lt"/>
              </a:defRPr>
            </a:lvl3pPr>
            <a:lvl4pPr marL="1281113" indent="-292100" algn="l" rtl="0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15986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0558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5130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29702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4274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dirty="0" smtClean="0"/>
              <a:t>AUTOR: 		Ing. Tereza </a:t>
            </a:r>
            <a:r>
              <a:rPr lang="cs-CZ" sz="1200" dirty="0" err="1" smtClean="0"/>
              <a:t>Kovalská</a:t>
            </a:r>
            <a:endParaRPr lang="cs-CZ" sz="1200" dirty="0" smtClean="0"/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dirty="0" smtClean="0"/>
              <a:t>NÁZEV: 		</a:t>
            </a:r>
            <a:r>
              <a:rPr lang="cs-CZ" sz="1200" dirty="0" smtClean="0"/>
              <a:t>VY_32_INOVACE_10_ </a:t>
            </a:r>
            <a:r>
              <a:rPr lang="cs-CZ" sz="1200" dirty="0" smtClean="0"/>
              <a:t>vlastnosti minerálů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cap="all" dirty="0" smtClean="0"/>
              <a:t>Ročník: 		</a:t>
            </a:r>
            <a:r>
              <a:rPr lang="cs-CZ" sz="1200" dirty="0" smtClean="0"/>
              <a:t>8. nebo 9. ročník ZŠ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cap="all" dirty="0" smtClean="0"/>
              <a:t>Vzdělávací oblast:	</a:t>
            </a:r>
            <a:r>
              <a:rPr lang="cs-CZ" sz="1200" dirty="0" smtClean="0"/>
              <a:t>Člověk a příroda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/>
              <a:t>Vzdělávací obor: 	</a:t>
            </a:r>
            <a:r>
              <a:rPr lang="cs-CZ" sz="1200" dirty="0"/>
              <a:t>Přírodopis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cap="all" dirty="0" smtClean="0"/>
              <a:t>Tematický okruh:		</a:t>
            </a:r>
            <a:r>
              <a:rPr lang="cs-CZ" sz="1200" dirty="0" smtClean="0"/>
              <a:t>Neživá příroda </a:t>
            </a:r>
            <a:endParaRPr lang="cs-CZ" sz="1200" dirty="0"/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dirty="0" smtClean="0"/>
              <a:t>TEMA: 			Vlastnosti minerálů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cap="all" dirty="0" smtClean="0"/>
              <a:t>Klíčová slova</a:t>
            </a:r>
            <a:r>
              <a:rPr lang="cs-CZ" sz="1200" dirty="0" smtClean="0"/>
              <a:t>: 		krystal. struktura a tvar, krystal. </a:t>
            </a:r>
            <a:r>
              <a:rPr lang="cs-CZ" sz="1200" dirty="0"/>
              <a:t>s</a:t>
            </a:r>
            <a:r>
              <a:rPr lang="cs-CZ" sz="1200" dirty="0" smtClean="0"/>
              <a:t>oustavy, hustota, barva, 			propustnost světla, tvrdost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dirty="0" smtClean="0"/>
              <a:t>VYTVOŘENO: 		1/2012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dirty="0" smtClean="0"/>
              <a:t>ČÍSLO PROJEKTU: 		1.4 OP VK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</a:pPr>
            <a:r>
              <a:rPr lang="cs-CZ" sz="1200" dirty="0" smtClean="0"/>
              <a:t>ANOTACE: Prezentace pro interaktivní tabuli, základní učivo v pojmech pro lepší orientaci v látce, žákům je k dispozici sada školních minerálů a prezentované vlastnosti testují na vzorcích nerostů</a:t>
            </a:r>
            <a:endParaRPr lang="cs-CZ" sz="1900" dirty="0" smtClean="0"/>
          </a:p>
        </p:txBody>
      </p:sp>
    </p:spTree>
    <p:extLst>
      <p:ext uri="{BB962C8B-B14F-4D97-AF65-F5344CB8AC3E}">
        <p14:creationId xmlns:p14="http://schemas.microsoft.com/office/powerpoint/2010/main" val="3160218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Minerály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vlastnosti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4032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Krystalová struktura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4321672" cy="3493008"/>
          </a:xfrm>
        </p:spPr>
        <p:txBody>
          <a:bodyPr>
            <a:normAutofit fontScale="77500" lnSpcReduction="20000"/>
          </a:bodyPr>
          <a:lstStyle/>
          <a:p>
            <a:r>
              <a:rPr lang="cs-CZ" sz="3300" dirty="0" smtClean="0"/>
              <a:t>Vzniká pravidelným střídáním částic</a:t>
            </a:r>
          </a:p>
          <a:p>
            <a:pPr marL="68580" indent="0">
              <a:buNone/>
            </a:pPr>
            <a:endParaRPr lang="cs-CZ" dirty="0" smtClean="0"/>
          </a:p>
          <a:p>
            <a:pPr lvl="1"/>
            <a:r>
              <a:rPr lang="cs-CZ" dirty="0" smtClean="0"/>
              <a:t>Atomy, ionty, molekuly</a:t>
            </a:r>
          </a:p>
          <a:p>
            <a:pPr marL="365760" lvl="1" indent="0">
              <a:buNone/>
            </a:pPr>
            <a:endParaRPr lang="cs-CZ" dirty="0" smtClean="0"/>
          </a:p>
          <a:p>
            <a:r>
              <a:rPr lang="cs-CZ" sz="3100" dirty="0" smtClean="0"/>
              <a:t>Krystalická mřížka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z="1000" dirty="0" smtClean="0"/>
              <a:t>			Halit </a:t>
            </a:r>
          </a:p>
        </p:txBody>
      </p:sp>
      <p:pic>
        <p:nvPicPr>
          <p:cNvPr id="14" name="Zástupný symbol pro obsah 13"/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2312989"/>
            <a:ext cx="2685795" cy="2772196"/>
          </a:xfrm>
        </p:spPr>
      </p:pic>
    </p:spTree>
    <p:extLst>
      <p:ext uri="{BB962C8B-B14F-4D97-AF65-F5344CB8AC3E}">
        <p14:creationId xmlns:p14="http://schemas.microsoft.com/office/powerpoint/2010/main" val="3281702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Krystalový tvar</a:t>
            </a:r>
            <a:endParaRPr lang="cs-CZ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sz="5100" dirty="0" smtClean="0"/>
              <a:t>Odpovídá krystalové struktuře</a:t>
            </a:r>
          </a:p>
          <a:p>
            <a:pPr marL="0" indent="0">
              <a:buNone/>
            </a:pPr>
            <a:endParaRPr lang="cs-CZ" sz="5100" dirty="0" smtClean="0"/>
          </a:p>
          <a:p>
            <a:r>
              <a:rPr lang="cs-CZ" sz="5100" dirty="0" smtClean="0"/>
              <a:t>Nerovnoměrný vývin</a:t>
            </a:r>
          </a:p>
          <a:p>
            <a:pPr lvl="1"/>
            <a:r>
              <a:rPr lang="cs-CZ" sz="5100" dirty="0" smtClean="0"/>
              <a:t>Běžný</a:t>
            </a:r>
          </a:p>
          <a:p>
            <a:pPr lvl="1"/>
            <a:r>
              <a:rPr lang="cs-CZ" sz="5100" dirty="0" smtClean="0"/>
              <a:t>Odchylka od ideál. tvaru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1100" dirty="0" smtClean="0"/>
              <a:t>			halit</a:t>
            </a:r>
            <a:endParaRPr lang="cs-CZ" sz="1100" dirty="0"/>
          </a:p>
        </p:txBody>
      </p:sp>
      <p:pic>
        <p:nvPicPr>
          <p:cNvPr id="19" name="Zástupný symbol pro obsah 18"/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5717" y="2312988"/>
            <a:ext cx="3098090" cy="3494087"/>
          </a:xfrm>
        </p:spPr>
      </p:pic>
    </p:spTree>
    <p:extLst>
      <p:ext uri="{BB962C8B-B14F-4D97-AF65-F5344CB8AC3E}">
        <p14:creationId xmlns:p14="http://schemas.microsoft.com/office/powerpoint/2010/main" val="3482515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Krystalové soustavy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jednoklonná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trojklonná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068960"/>
            <a:ext cx="2448272" cy="29504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996952"/>
            <a:ext cx="2016224" cy="25739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32057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Krystalové soustavy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kosočtverečná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šesterečná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924944"/>
            <a:ext cx="2376264" cy="3140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925192"/>
            <a:ext cx="2237382" cy="2817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25591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Krystalové soustavy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čtverečná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krychlová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103730"/>
            <a:ext cx="2277674" cy="29784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043562"/>
            <a:ext cx="2664296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6568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</a:t>
            </a:r>
            <a:r>
              <a:rPr lang="cs-CZ" dirty="0" smtClean="0"/>
              <a:t>ustota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Závisí na:</a:t>
            </a:r>
          </a:p>
          <a:p>
            <a:pPr lvl="1"/>
            <a:r>
              <a:rPr lang="cs-CZ" dirty="0" smtClean="0"/>
              <a:t>Chemickém složení</a:t>
            </a:r>
          </a:p>
          <a:p>
            <a:pPr lvl="1"/>
            <a:r>
              <a:rPr lang="cs-CZ" dirty="0" smtClean="0"/>
              <a:t>Krystalové struktuře</a:t>
            </a:r>
          </a:p>
          <a:p>
            <a:pPr marL="514350" indent="-457200"/>
            <a:r>
              <a:rPr lang="cs-CZ" b="1" dirty="0" smtClean="0"/>
              <a:t>Lehké</a:t>
            </a:r>
            <a:r>
              <a:rPr lang="cs-CZ" dirty="0" smtClean="0"/>
              <a:t> minerály</a:t>
            </a:r>
          </a:p>
          <a:p>
            <a:pPr marL="914400" lvl="1" indent="-457200"/>
            <a:r>
              <a:rPr lang="cs-CZ" dirty="0" smtClean="0"/>
              <a:t>Hustota menší než 3 g/cm3</a:t>
            </a:r>
          </a:p>
          <a:p>
            <a:pPr marL="514350" indent="-457200"/>
            <a:r>
              <a:rPr lang="cs-CZ" b="1" dirty="0" smtClean="0"/>
              <a:t>Těžké</a:t>
            </a:r>
            <a:r>
              <a:rPr lang="cs-CZ" dirty="0" smtClean="0"/>
              <a:t> minerály</a:t>
            </a:r>
          </a:p>
          <a:p>
            <a:pPr marL="914400" lvl="1" indent="-457200"/>
            <a:r>
              <a:rPr lang="cs-CZ" dirty="0" smtClean="0"/>
              <a:t>Hustota větší než 3 g/cm3</a:t>
            </a:r>
          </a:p>
          <a:p>
            <a:pPr marL="914400" lvl="1" indent="-457200"/>
            <a:r>
              <a:rPr lang="cs-CZ" dirty="0" smtClean="0"/>
              <a:t>Rýžování zlata</a:t>
            </a:r>
          </a:p>
        </p:txBody>
      </p:sp>
    </p:spTree>
    <p:extLst>
      <p:ext uri="{BB962C8B-B14F-4D97-AF65-F5344CB8AC3E}">
        <p14:creationId xmlns:p14="http://schemas.microsoft.com/office/powerpoint/2010/main" val="1108998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</a:t>
            </a:r>
            <a:r>
              <a:rPr lang="cs-CZ" dirty="0" smtClean="0"/>
              <a:t>ustota</a:t>
            </a:r>
            <a:endParaRPr lang="cs-CZ" dirty="0"/>
          </a:p>
        </p:txBody>
      </p:sp>
      <p:pic>
        <p:nvPicPr>
          <p:cNvPr id="11" name="Zástupný symbol pro obrázek 10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967" r="26967"/>
          <a:stretch>
            <a:fillRect/>
          </a:stretch>
        </p:blipFill>
        <p:spPr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Rýžování zlata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695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B</a:t>
            </a:r>
            <a:r>
              <a:rPr lang="cs-CZ" dirty="0" smtClean="0"/>
              <a:t>arva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Barevné</a:t>
            </a:r>
            <a:r>
              <a:rPr lang="cs-CZ" dirty="0" smtClean="0"/>
              <a:t> minerály</a:t>
            </a:r>
          </a:p>
          <a:p>
            <a:pPr lvl="1"/>
            <a:r>
              <a:rPr lang="cs-CZ" dirty="0" smtClean="0"/>
              <a:t>Vždy stejná barva (síra)</a:t>
            </a:r>
          </a:p>
          <a:p>
            <a:r>
              <a:rPr lang="cs-CZ" b="1" dirty="0" smtClean="0"/>
              <a:t>Zbarvené</a:t>
            </a:r>
            <a:r>
              <a:rPr lang="cs-CZ" dirty="0" smtClean="0"/>
              <a:t> minerály</a:t>
            </a:r>
          </a:p>
          <a:p>
            <a:pPr lvl="1"/>
            <a:r>
              <a:rPr lang="cs-CZ" dirty="0" smtClean="0"/>
              <a:t>Různé odstíny díky příměsím (křemen)</a:t>
            </a:r>
          </a:p>
          <a:p>
            <a:r>
              <a:rPr lang="cs-CZ" b="1" dirty="0" smtClean="0"/>
              <a:t>Bezbarvé</a:t>
            </a:r>
          </a:p>
          <a:p>
            <a:pPr lvl="1"/>
            <a:r>
              <a:rPr lang="cs-CZ" dirty="0" smtClean="0"/>
              <a:t>Čiré (křišťál)</a:t>
            </a:r>
          </a:p>
          <a:p>
            <a:pPr marL="457200" lvl="1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055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B</a:t>
            </a:r>
            <a:r>
              <a:rPr lang="cs-CZ" dirty="0" smtClean="0"/>
              <a:t>arva</a:t>
            </a:r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97" r="26497"/>
          <a:stretch>
            <a:fillRect/>
          </a:stretch>
        </p:blipFill>
        <p:spPr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Barevný minerál (síra)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3204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Barva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32" r="21832"/>
          <a:stretch>
            <a:fillRect/>
          </a:stretch>
        </p:blipFill>
        <p:spPr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Zbarvené minerály (křemen)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6903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4797152"/>
            <a:ext cx="5486400" cy="566738"/>
          </a:xfrm>
        </p:spPr>
        <p:txBody>
          <a:bodyPr/>
          <a:lstStyle/>
          <a:p>
            <a:r>
              <a:rPr lang="cs-CZ" dirty="0" smtClean="0"/>
              <a:t>Barva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26" r="23826"/>
          <a:stretch>
            <a:fillRect/>
          </a:stretch>
        </p:blipFill>
        <p:spPr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Bezbarvý minerál (křišťál)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6052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Propustnost světla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Průhledné</a:t>
            </a:r>
          </a:p>
          <a:p>
            <a:pPr lvl="1"/>
            <a:r>
              <a:rPr lang="cs-CZ" dirty="0" smtClean="0"/>
              <a:t>Lze přes ně číst</a:t>
            </a:r>
          </a:p>
          <a:p>
            <a:r>
              <a:rPr lang="cs-CZ" b="1" dirty="0" smtClean="0"/>
              <a:t>Průsvitné</a:t>
            </a:r>
          </a:p>
          <a:p>
            <a:pPr lvl="1"/>
            <a:r>
              <a:rPr lang="cs-CZ" dirty="0" smtClean="0"/>
              <a:t>Světlo prosvítá</a:t>
            </a:r>
          </a:p>
          <a:p>
            <a:r>
              <a:rPr lang="cs-CZ" b="1" dirty="0" smtClean="0"/>
              <a:t>Neprůhledné</a:t>
            </a:r>
          </a:p>
          <a:p>
            <a:pPr lvl="1"/>
            <a:r>
              <a:rPr lang="cs-CZ" dirty="0" smtClean="0"/>
              <a:t>Nepropouští světlo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9388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Propustnost světla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528" r="36528"/>
          <a:stretch>
            <a:fillRect/>
          </a:stretch>
        </p:blipFill>
        <p:spPr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Průhledný minerál (islandský kalcit)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6322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Vryp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Barva stopy </a:t>
            </a:r>
            <a:r>
              <a:rPr lang="cs-CZ" dirty="0" smtClean="0"/>
              <a:t>po otření minerálu na neglazovaném porcelánu</a:t>
            </a:r>
          </a:p>
          <a:p>
            <a:endParaRPr lang="cs-CZ" dirty="0"/>
          </a:p>
          <a:p>
            <a:r>
              <a:rPr lang="cs-CZ" dirty="0" smtClean="0"/>
              <a:t>Barevné minerály – </a:t>
            </a:r>
            <a:r>
              <a:rPr lang="cs-CZ" b="1" dirty="0" smtClean="0"/>
              <a:t>stejnobarevný </a:t>
            </a:r>
            <a:r>
              <a:rPr lang="cs-CZ" dirty="0" smtClean="0"/>
              <a:t>vryp</a:t>
            </a:r>
          </a:p>
          <a:p>
            <a:r>
              <a:rPr lang="cs-CZ" dirty="0" smtClean="0"/>
              <a:t>Zbarvené a bezbarvé – </a:t>
            </a:r>
            <a:r>
              <a:rPr lang="cs-CZ" b="1" dirty="0" smtClean="0"/>
              <a:t>bílý </a:t>
            </a:r>
            <a:r>
              <a:rPr lang="cs-CZ" dirty="0" smtClean="0"/>
              <a:t>vryp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4875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vryp</a:t>
            </a:r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264" r="24264"/>
          <a:stretch>
            <a:fillRect/>
          </a:stretch>
        </p:blipFill>
        <p:spPr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Barva vrypu galenitu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2310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Tvrdost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sz="4100" b="1" dirty="0" smtClean="0"/>
              <a:t>Desetistupňová škála </a:t>
            </a:r>
            <a:r>
              <a:rPr lang="cs-CZ" sz="4100" dirty="0" smtClean="0"/>
              <a:t>(</a:t>
            </a:r>
            <a:r>
              <a:rPr lang="cs-CZ" sz="4100" dirty="0" err="1" smtClean="0"/>
              <a:t>Mohsova</a:t>
            </a:r>
            <a:r>
              <a:rPr lang="cs-CZ" sz="4100" dirty="0" smtClean="0"/>
              <a:t>)</a:t>
            </a:r>
          </a:p>
          <a:p>
            <a:pPr marL="0" indent="0">
              <a:buNone/>
            </a:pPr>
            <a:endParaRPr lang="cs-CZ" sz="4100" dirty="0" smtClean="0"/>
          </a:p>
          <a:p>
            <a:r>
              <a:rPr lang="cs-CZ" sz="4100" dirty="0" smtClean="0"/>
              <a:t>Určení vzájemným rytím</a:t>
            </a:r>
          </a:p>
          <a:p>
            <a:r>
              <a:rPr lang="cs-CZ" sz="4100" dirty="0" smtClean="0"/>
              <a:t>Tvrdší minerál rýpe do měkčího</a:t>
            </a:r>
          </a:p>
          <a:p>
            <a:pPr marL="0" indent="0">
              <a:buNone/>
            </a:pPr>
            <a:endParaRPr lang="cs-CZ" sz="4100" dirty="0" smtClean="0"/>
          </a:p>
          <a:p>
            <a:r>
              <a:rPr lang="cs-CZ" sz="4100" dirty="0" smtClean="0"/>
              <a:t>Pomůcky</a:t>
            </a:r>
          </a:p>
          <a:p>
            <a:pPr lvl="1"/>
            <a:r>
              <a:rPr lang="cs-CZ" sz="4100" dirty="0" smtClean="0"/>
              <a:t>Rýpání nehtem</a:t>
            </a:r>
          </a:p>
          <a:p>
            <a:pPr lvl="1"/>
            <a:r>
              <a:rPr lang="cs-CZ" sz="4100" dirty="0" smtClean="0"/>
              <a:t>Rýpání nožem</a:t>
            </a:r>
          </a:p>
          <a:p>
            <a:pPr lvl="1"/>
            <a:r>
              <a:rPr lang="cs-CZ" sz="4100" dirty="0" smtClean="0"/>
              <a:t>Rýpání do skla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1900" dirty="0" smtClean="0">
                <a:hlinkClick r:id="rId2"/>
              </a:rPr>
              <a:t>http://cs.wikipedia.org/wiki/Mohsova_stupnice_tvrdosti</a:t>
            </a:r>
            <a:endParaRPr lang="cs-CZ" sz="1900" dirty="0"/>
          </a:p>
        </p:txBody>
      </p:sp>
    </p:spTree>
    <p:extLst>
      <p:ext uri="{BB962C8B-B14F-4D97-AF65-F5344CB8AC3E}">
        <p14:creationId xmlns:p14="http://schemas.microsoft.com/office/powerpoint/2010/main" val="323022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 a fotografií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cs-CZ" dirty="0" err="1" smtClean="0"/>
              <a:t>Soubor:NaCl-Ionengitter.png</a:t>
            </a:r>
            <a:r>
              <a:rPr lang="cs-CZ" dirty="0" smtClean="0"/>
              <a:t>. In: </a:t>
            </a:r>
            <a:r>
              <a:rPr lang="cs-CZ" i="1" dirty="0" err="1" smtClean="0"/>
              <a:t>Wikipedia</a:t>
            </a:r>
            <a:r>
              <a:rPr lang="cs-CZ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Francisco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2005-12-21 [cit. 2012-03-20]. Dostupné z: http://cs.wikipedia.org/wiki/Soubor:NaCl-Ionengitter.png </a:t>
            </a:r>
          </a:p>
          <a:p>
            <a:r>
              <a:rPr lang="cs-CZ" dirty="0" smtClean="0"/>
              <a:t>File:Halite-283225.jpg. In: </a:t>
            </a:r>
            <a:r>
              <a:rPr lang="cs-CZ" i="1" dirty="0" err="1" smtClean="0"/>
              <a:t>Wikipedia</a:t>
            </a:r>
            <a:r>
              <a:rPr lang="cs-CZ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Francisco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2010-04-27 [cit. 2012-03-20]. Dostupné z: http://commons.wikimedia.org/wiki/File:Halite-283225.jpg?uselang=cs </a:t>
            </a:r>
          </a:p>
          <a:p>
            <a:r>
              <a:rPr lang="cs-CZ" dirty="0" err="1" smtClean="0"/>
              <a:t>Soubor:Monoclinic.png</a:t>
            </a:r>
            <a:r>
              <a:rPr lang="cs-CZ" dirty="0" smtClean="0"/>
              <a:t>. In: </a:t>
            </a:r>
            <a:r>
              <a:rPr lang="cs-CZ" i="1" dirty="0" err="1" smtClean="0"/>
              <a:t>Wikipedia</a:t>
            </a:r>
            <a:r>
              <a:rPr lang="cs-CZ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Francisco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208-12-12 [cit. 2012-03-20]. Dostupné z: http://cs.wikipedia.org/wiki/Soubor:Monoclinic.png </a:t>
            </a:r>
          </a:p>
          <a:p>
            <a:r>
              <a:rPr lang="cs-CZ" dirty="0" err="1" smtClean="0"/>
              <a:t>Soubor:Triclinic.png</a:t>
            </a:r>
            <a:r>
              <a:rPr lang="cs-CZ" dirty="0" smtClean="0"/>
              <a:t>. In: </a:t>
            </a:r>
            <a:r>
              <a:rPr lang="cs-CZ" i="1" dirty="0" err="1" smtClean="0"/>
              <a:t>Wikipedia</a:t>
            </a:r>
            <a:r>
              <a:rPr lang="cs-CZ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Francisco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2005-08-01 [cit. 2012-03-20]. Dostupné z: http://cs.wikipedia.org/wiki/Soubor:Triclinic.png </a:t>
            </a:r>
          </a:p>
          <a:p>
            <a:r>
              <a:rPr lang="cs-CZ" dirty="0" err="1" smtClean="0"/>
              <a:t>Soubor:Orthorhombic.png</a:t>
            </a:r>
            <a:r>
              <a:rPr lang="cs-CZ" dirty="0" smtClean="0"/>
              <a:t>. In: </a:t>
            </a:r>
            <a:r>
              <a:rPr lang="cs-CZ" i="1" dirty="0" err="1" smtClean="0"/>
              <a:t>Wikipedia</a:t>
            </a:r>
            <a:r>
              <a:rPr lang="cs-CZ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Francisco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2005-03-06 [cit. 2012-03-20]. Dostupné z: http://cs.wikipedia.org/wiki/Soubor:Orthorhombic.png </a:t>
            </a:r>
          </a:p>
          <a:p>
            <a:r>
              <a:rPr lang="cs-CZ" dirty="0" err="1" smtClean="0"/>
              <a:t>Soubor:Hexagonal.png</a:t>
            </a:r>
            <a:r>
              <a:rPr lang="cs-CZ" dirty="0" smtClean="0"/>
              <a:t>. In: </a:t>
            </a:r>
            <a:r>
              <a:rPr lang="cs-CZ" i="1" dirty="0" err="1" smtClean="0"/>
              <a:t>Wikipedia</a:t>
            </a:r>
            <a:r>
              <a:rPr lang="cs-CZ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Francisco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2005-03-06 [cit. 2012-03-20]. Dostupné z: http://cs.wikipedia.org/wiki/Soubor:Hexagonal.png </a:t>
            </a:r>
          </a:p>
          <a:p>
            <a:r>
              <a:rPr lang="cs-CZ" dirty="0" err="1" smtClean="0"/>
              <a:t>Soubor:Tetragonal.png</a:t>
            </a:r>
            <a:r>
              <a:rPr lang="cs-CZ" dirty="0" smtClean="0"/>
              <a:t>. In: </a:t>
            </a:r>
            <a:r>
              <a:rPr lang="cs-CZ" i="1" dirty="0" err="1" smtClean="0"/>
              <a:t>Wikipedia</a:t>
            </a:r>
            <a:r>
              <a:rPr lang="cs-CZ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Francisco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2005-03-06 [cit. 2012-03-20]. Dostupné z: http://cs.wikipedia.org/wiki/Soubor:Tetragonal.png </a:t>
            </a:r>
          </a:p>
          <a:p>
            <a:r>
              <a:rPr lang="cs-CZ" dirty="0" err="1" smtClean="0"/>
              <a:t>Soubor:Cubic</a:t>
            </a:r>
            <a:r>
              <a:rPr lang="cs-CZ" dirty="0" smtClean="0"/>
              <a:t> </a:t>
            </a:r>
            <a:r>
              <a:rPr lang="cs-CZ" dirty="0" err="1" smtClean="0"/>
              <a:t>crystal</a:t>
            </a:r>
            <a:r>
              <a:rPr lang="cs-CZ" dirty="0" smtClean="0"/>
              <a:t> shape.png. In: </a:t>
            </a:r>
            <a:r>
              <a:rPr lang="cs-CZ" i="1" dirty="0" err="1" smtClean="0"/>
              <a:t>Wikipedia</a:t>
            </a:r>
            <a:r>
              <a:rPr lang="cs-CZ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Francisco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2005-03-06 [cit. 2012-03-20]. Dostupné z: http://cs.wikipedia.org/wiki/Soubor:Cubic_crystal_shape.png </a:t>
            </a:r>
          </a:p>
          <a:p>
            <a:r>
              <a:rPr lang="cs-CZ" dirty="0" err="1" smtClean="0"/>
              <a:t>Soubor:Gold</a:t>
            </a:r>
            <a:r>
              <a:rPr lang="cs-CZ" dirty="0" smtClean="0"/>
              <a:t> Pan.jpg. In: </a:t>
            </a:r>
            <a:r>
              <a:rPr lang="cs-CZ" i="1" dirty="0" err="1" smtClean="0"/>
              <a:t>Wikipedia</a:t>
            </a:r>
            <a:r>
              <a:rPr lang="cs-CZ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Francisco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2005-09-28 [cit. 2012-03-20]. Dostupné z: http://cs.wikipedia.org/wiki/Soubor:Gold_Pan.jpg </a:t>
            </a:r>
          </a:p>
          <a:p>
            <a:r>
              <a:rPr lang="cs-CZ" dirty="0" smtClean="0"/>
              <a:t>Soubor:Soufresicile2.jpg. In: </a:t>
            </a:r>
            <a:r>
              <a:rPr lang="cs-CZ" i="1" dirty="0" err="1" smtClean="0"/>
              <a:t>Wikipedia</a:t>
            </a:r>
            <a:r>
              <a:rPr lang="cs-CZ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Francisco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2009-07-05 [cit. 2012-03-20]. Dostupné z: http://cs.wikipedia.org/wiki/Soubor:Soufresicile2.jpg </a:t>
            </a:r>
          </a:p>
          <a:p>
            <a:r>
              <a:rPr lang="cs-CZ" dirty="0" smtClean="0"/>
              <a:t>File:Quartz-278115.jpg. In: </a:t>
            </a:r>
            <a:r>
              <a:rPr lang="cs-CZ" i="1" dirty="0" err="1" smtClean="0"/>
              <a:t>Wikipedia</a:t>
            </a:r>
            <a:r>
              <a:rPr lang="cs-CZ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Francisco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2010-04-27 [cit. 2012-03-20]. Dostupné z: </a:t>
            </a:r>
            <a:r>
              <a:rPr lang="cs-CZ" dirty="0" smtClean="0">
                <a:hlinkClick r:id="rId2"/>
              </a:rPr>
              <a:t>http://commons.wikimedia.org/wiki/File:Quartz-278115.jpg?uselang=cs</a:t>
            </a:r>
            <a:endParaRPr lang="cs-CZ" dirty="0" smtClean="0"/>
          </a:p>
          <a:p>
            <a:r>
              <a:rPr lang="cs-CZ" dirty="0" err="1" smtClean="0"/>
              <a:t>Soubor:Quartz</a:t>
            </a:r>
            <a:r>
              <a:rPr lang="cs-CZ" dirty="0" smtClean="0"/>
              <a:t> Brésil.jpg. In: </a:t>
            </a:r>
            <a:r>
              <a:rPr lang="cs-CZ" i="1" dirty="0" err="1" smtClean="0"/>
              <a:t>Wikipedia</a:t>
            </a:r>
            <a:r>
              <a:rPr lang="cs-CZ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Francisco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2010-01-24 [cit. 2012-03-20]. Dostupné z: http://cs.wikipedia.org/wiki/Soubor:Quartz_Br%C3%A9sil.jpg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1263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 a fotografií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err="1" smtClean="0"/>
              <a:t>Soubor:Calcite.jpg</a:t>
            </a:r>
            <a:r>
              <a:rPr lang="cs-CZ" dirty="0" smtClean="0"/>
              <a:t>. In: </a:t>
            </a:r>
            <a:r>
              <a:rPr lang="cs-CZ" i="1" dirty="0" err="1" smtClean="0"/>
              <a:t>Wikipedia</a:t>
            </a:r>
            <a:r>
              <a:rPr lang="cs-CZ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Francisco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205-04-27 [cit. 2012-03-20]. Dostupné z: http://cs.wikipedia.org/wiki/Soubor:Calcite.jpg </a:t>
            </a:r>
          </a:p>
          <a:p>
            <a:r>
              <a:rPr lang="cs-CZ" dirty="0" smtClean="0"/>
              <a:t>File:Galena - </a:t>
            </a:r>
            <a:r>
              <a:rPr lang="cs-CZ" dirty="0" err="1" smtClean="0"/>
              <a:t>Streak</a:t>
            </a:r>
            <a:r>
              <a:rPr lang="cs-CZ" dirty="0" smtClean="0"/>
              <a:t> color.JPG. In: </a:t>
            </a:r>
            <a:r>
              <a:rPr lang="cs-CZ" i="1" dirty="0" err="1" smtClean="0"/>
              <a:t>Wikipedia</a:t>
            </a:r>
            <a:r>
              <a:rPr lang="cs-CZ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Francisco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2011-11-08 [cit. 2012-03-20]. Dostupné z: http://commons.wikimedia.org/wiki/File:Galena_-_Streak_color.JPG?uselang=cs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5771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186</TotalTime>
  <Words>680</Words>
  <Application>Microsoft Office PowerPoint</Application>
  <PresentationFormat>Předvádění na obrazovce (4:3)</PresentationFormat>
  <Paragraphs>120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Austin</vt:lpstr>
      <vt:lpstr>Prezentace aplikace PowerPoint</vt:lpstr>
      <vt:lpstr>Minerály</vt:lpstr>
      <vt:lpstr>Krystalová struktura</vt:lpstr>
      <vt:lpstr>Krystalový tvar</vt:lpstr>
      <vt:lpstr>Krystalové soustavy</vt:lpstr>
      <vt:lpstr>Krystalové soustavy</vt:lpstr>
      <vt:lpstr>Krystalové soustavy</vt:lpstr>
      <vt:lpstr>Hustota</vt:lpstr>
      <vt:lpstr>Hustota</vt:lpstr>
      <vt:lpstr>Barva</vt:lpstr>
      <vt:lpstr>Barva</vt:lpstr>
      <vt:lpstr>Barva</vt:lpstr>
      <vt:lpstr>Barva</vt:lpstr>
      <vt:lpstr>Propustnost světla</vt:lpstr>
      <vt:lpstr>Propustnost světla</vt:lpstr>
      <vt:lpstr>Vryp</vt:lpstr>
      <vt:lpstr>vryp</vt:lpstr>
      <vt:lpstr>Tvrdost</vt:lpstr>
      <vt:lpstr>Zdroj obrázků a fotografií</vt:lpstr>
      <vt:lpstr>Zdroj obrázků a fotografií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Tereza Kovalská</dc:creator>
  <cp:lastModifiedBy>Tereza Kovalská</cp:lastModifiedBy>
  <cp:revision>21</cp:revision>
  <dcterms:created xsi:type="dcterms:W3CDTF">2012-03-20T20:53:26Z</dcterms:created>
  <dcterms:modified xsi:type="dcterms:W3CDTF">2012-06-12T19:08:16Z</dcterms:modified>
</cp:coreProperties>
</file>