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60" r:id="rId19"/>
    <p:sldId id="273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2" y="-8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43E9314-F46B-4CE0-9B26-86A3A770637D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B3083A4-5561-42B6-8497-335083FE1E7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cs.wikipedia.org/wiki/Jantarov&#225;_komnata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Olivine-gem7-10a.jpg?uselang=cs" TargetMode="External"/><Relationship Id="rId2" Type="http://schemas.openxmlformats.org/officeDocument/2006/relationships/hyperlink" Target="http://commons.wikimedia.org/wiki/File:Gypse_7(Maroc).jpg?uselang=cs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439" y="5048939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611560" y="908720"/>
            <a:ext cx="79359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Strašecí</a:t>
            </a:r>
          </a:p>
          <a:p>
            <a:pPr algn="ctr"/>
            <a:r>
              <a:rPr lang="cs-CZ" sz="1600" dirty="0"/>
              <a:t>                                                 tel. 311 240 401, 311 240 400, email: zsnovstra@iol.cz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971600" y="2276871"/>
            <a:ext cx="7067550" cy="2772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l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3476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defRPr sz="2600">
                <a:solidFill>
                  <a:schemeClr val="tx1"/>
                </a:solidFill>
                <a:latin typeface="+mn-lt"/>
              </a:defRPr>
            </a:lvl2pPr>
            <a:lvl3pPr marL="987425" indent="-293688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l"/>
              <a:defRPr sz="2300">
                <a:solidFill>
                  <a:schemeClr val="tx1"/>
                </a:solidFill>
                <a:latin typeface="+mn-lt"/>
              </a:defRPr>
            </a:lvl3pPr>
            <a:lvl4pPr marL="1281113" indent="-2921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15986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0558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AUTOR: 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NÁZEV: 		</a:t>
            </a:r>
            <a:r>
              <a:rPr lang="cs-CZ" sz="1200" dirty="0" smtClean="0"/>
              <a:t>VY_32_INOVACE_12_přehled </a:t>
            </a:r>
            <a:r>
              <a:rPr lang="cs-CZ" sz="1200" dirty="0" smtClean="0"/>
              <a:t>minerálů II.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Ročník: 		</a:t>
            </a:r>
            <a:r>
              <a:rPr lang="cs-CZ" sz="1200" dirty="0" smtClean="0"/>
              <a:t>8. nebo 9. ročník ZŠ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Vzdělávací oblast: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Vzdělávací obor: 	</a:t>
            </a:r>
            <a:r>
              <a:rPr lang="cs-CZ" sz="1200" dirty="0" smtClean="0"/>
              <a:t>Přírodopis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Tematický okruh:	</a:t>
            </a:r>
            <a:r>
              <a:rPr lang="cs-CZ" sz="1200" dirty="0" smtClean="0"/>
              <a:t>Neživá příroda 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TEMA: 			Přehled minerálů II. (uhličitany až organické minerály)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Klíčová slova</a:t>
            </a:r>
            <a:r>
              <a:rPr lang="cs-CZ" sz="1200" dirty="0" smtClean="0"/>
              <a:t>: 		Mineralogický systém, uhličitany, sírany, fosforečnany, 			křemičitany, organické minerály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VYTVOŘENO: 		3/2012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ČÍSLO PROJEKTU: 		1.4 OP VK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ANOTACE: Prezentace pro interaktivní tabuli, základní učivo v pojmech pro lepší orientaci v látce, žákům je během prezentace k dispozici sada školních minerálů, navazuje na </a:t>
            </a:r>
            <a:r>
              <a:rPr lang="cs-CZ" sz="1200" smtClean="0"/>
              <a:t>materiál </a:t>
            </a:r>
            <a:r>
              <a:rPr lang="cs-CZ" sz="1200" smtClean="0"/>
              <a:t>VY_32_INOVACE_11_přehled </a:t>
            </a:r>
            <a:r>
              <a:rPr lang="cs-CZ" sz="1200" dirty="0"/>
              <a:t>minerálů </a:t>
            </a:r>
            <a:r>
              <a:rPr lang="cs-CZ" sz="1200" dirty="0" smtClean="0"/>
              <a:t>I</a:t>
            </a:r>
            <a:r>
              <a:rPr lang="cs-CZ" sz="1200" dirty="0"/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endParaRPr lang="cs-CZ" sz="1900" dirty="0" smtClean="0"/>
          </a:p>
        </p:txBody>
      </p:sp>
    </p:spTree>
    <p:extLst>
      <p:ext uri="{BB962C8B-B14F-4D97-AF65-F5344CB8AC3E}">
        <p14:creationId xmlns:p14="http://schemas.microsoft.com/office/powerpoint/2010/main" val="208235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Minerály II.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Přehled významných nerostů</a:t>
            </a:r>
          </a:p>
          <a:p>
            <a:r>
              <a:rPr lang="cs-CZ" dirty="0" smtClean="0"/>
              <a:t>(uhličitany až organické minerály)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934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Mineralogický </a:t>
            </a:r>
            <a:r>
              <a:rPr lang="cs-CZ" dirty="0" smtClean="0"/>
              <a:t>systém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Třídění do skupin dle: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/>
              <a:t>Prvky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Sulfidy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Halogenidy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Oxidy a hydroxidy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Uhličitany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Sírany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Fosforečnany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Křemičitany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Organické minerály</a:t>
            </a:r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Chemického složení</a:t>
            </a:r>
          </a:p>
          <a:p>
            <a:endParaRPr lang="cs-CZ" dirty="0" smtClean="0"/>
          </a:p>
          <a:p>
            <a:r>
              <a:rPr lang="cs-CZ" dirty="0" smtClean="0"/>
              <a:t>Chemických vlastností</a:t>
            </a:r>
          </a:p>
          <a:p>
            <a:endParaRPr lang="cs-CZ" dirty="0" smtClean="0"/>
          </a:p>
          <a:p>
            <a:r>
              <a:rPr lang="cs-CZ" dirty="0" smtClean="0"/>
              <a:t>Krystalové struktury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198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Uhličitany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Kalcit		CaCO3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Siderit		FeCO3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Velmi rozšířený</a:t>
            </a:r>
          </a:p>
          <a:p>
            <a:r>
              <a:rPr lang="cs-CZ" dirty="0" smtClean="0"/>
              <a:t>Součást vápenců a mramorů</a:t>
            </a:r>
          </a:p>
          <a:p>
            <a:r>
              <a:rPr lang="cs-CZ" dirty="0" smtClean="0"/>
              <a:t>Rozpustný v kyselinách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Ocelek</a:t>
            </a:r>
          </a:p>
          <a:p>
            <a:r>
              <a:rPr lang="cs-CZ" dirty="0" smtClean="0"/>
              <a:t>Železná ruda</a:t>
            </a:r>
          </a:p>
          <a:p>
            <a:pPr marL="109728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77072"/>
            <a:ext cx="2857500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50865"/>
            <a:ext cx="2857500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307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Sírany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Sádrovec	CaSO4 . 2 H2O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572000" y="2276872"/>
            <a:ext cx="4041775" cy="457200"/>
          </a:xfrm>
        </p:spPr>
        <p:txBody>
          <a:bodyPr/>
          <a:lstStyle/>
          <a:p>
            <a:r>
              <a:rPr lang="cs-CZ" dirty="0" smtClean="0"/>
              <a:t>Odrůdy sádrovce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sz="2400" dirty="0"/>
              <a:t>O</a:t>
            </a:r>
            <a:r>
              <a:rPr lang="cs-CZ" sz="2400" dirty="0" smtClean="0"/>
              <a:t>dpařováním mořské vody</a:t>
            </a:r>
          </a:p>
          <a:p>
            <a:r>
              <a:rPr lang="cs-CZ" sz="2400" dirty="0" smtClean="0"/>
              <a:t>Alabastr – bílý sádrovec</a:t>
            </a:r>
          </a:p>
          <a:p>
            <a:r>
              <a:rPr lang="cs-CZ" sz="2400" dirty="0" smtClean="0"/>
              <a:t>Pouštní růže </a:t>
            </a:r>
          </a:p>
          <a:p>
            <a:r>
              <a:rPr lang="cs-CZ" sz="2400" dirty="0" smtClean="0"/>
              <a:t>Sochařství</a:t>
            </a:r>
          </a:p>
          <a:p>
            <a:r>
              <a:rPr lang="cs-CZ" sz="2400" dirty="0" smtClean="0"/>
              <a:t>Výroba sádry</a:t>
            </a:r>
          </a:p>
          <a:p>
            <a:endParaRPr lang="cs-CZ" sz="2400" dirty="0" smtClean="0"/>
          </a:p>
          <a:p>
            <a:r>
              <a:rPr lang="cs-CZ" sz="2400" dirty="0" smtClean="0"/>
              <a:t>Sádra – zdravotnictví</a:t>
            </a:r>
            <a:r>
              <a:rPr lang="cs-CZ" sz="2400" dirty="0"/>
              <a:t> </a:t>
            </a:r>
            <a:r>
              <a:rPr lang="cs-CZ" sz="2400" dirty="0" smtClean="0"/>
              <a:t>a stavebnictví</a:t>
            </a:r>
          </a:p>
          <a:p>
            <a:endParaRPr lang="cs-CZ" sz="2400" dirty="0" smtClean="0"/>
          </a:p>
          <a:p>
            <a:endParaRPr lang="cs-CZ" dirty="0" smtClean="0"/>
          </a:p>
          <a:p>
            <a:pPr marL="109728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8" y="2852936"/>
            <a:ext cx="4041775" cy="345638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852936"/>
            <a:ext cx="4104456" cy="355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406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6.sírany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Odrůdy </a:t>
            </a:r>
            <a:r>
              <a:rPr lang="cs-CZ" dirty="0" smtClean="0"/>
              <a:t>sádrovce - alabastr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572000" y="2244970"/>
            <a:ext cx="4392487" cy="457200"/>
          </a:xfrm>
        </p:spPr>
        <p:txBody>
          <a:bodyPr/>
          <a:lstStyle/>
          <a:p>
            <a:r>
              <a:rPr lang="cs-CZ" dirty="0"/>
              <a:t>Odrůdy sádrovce </a:t>
            </a:r>
            <a:r>
              <a:rPr lang="cs-CZ" dirty="0" smtClean="0"/>
              <a:t>– pouštní růže</a:t>
            </a:r>
            <a:endParaRPr lang="cs-CZ" dirty="0"/>
          </a:p>
        </p:txBody>
      </p:sp>
      <p:pic>
        <p:nvPicPr>
          <p:cNvPr id="7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80928"/>
            <a:ext cx="3902968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050" y="2780928"/>
            <a:ext cx="4041775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307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Sírany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Baryt	BaSO4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/>
              <a:t>B</a:t>
            </a:r>
            <a:r>
              <a:rPr lang="cs-CZ" dirty="0" smtClean="0"/>
              <a:t>aryt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sz="2400" dirty="0" smtClean="0"/>
              <a:t>Zdroj barya</a:t>
            </a:r>
          </a:p>
          <a:p>
            <a:pPr marL="109728" indent="0">
              <a:buNone/>
            </a:pPr>
            <a:endParaRPr lang="cs-CZ" sz="2400" dirty="0" smtClean="0"/>
          </a:p>
          <a:p>
            <a:r>
              <a:rPr lang="cs-CZ" sz="2400" dirty="0" smtClean="0"/>
              <a:t>Výroba barviv</a:t>
            </a:r>
          </a:p>
          <a:p>
            <a:endParaRPr lang="cs-CZ" sz="2400" dirty="0" smtClean="0"/>
          </a:p>
          <a:p>
            <a:r>
              <a:rPr lang="cs-CZ" sz="2400" dirty="0" smtClean="0"/>
              <a:t>Výroba papíru</a:t>
            </a:r>
          </a:p>
          <a:p>
            <a:pPr marL="109728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708920"/>
            <a:ext cx="4104456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414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 Fosforečnany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Apatit Ca3(PO4)2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/>
              <a:t>Apatit </a:t>
            </a:r>
            <a:r>
              <a:rPr lang="cs-CZ" dirty="0" smtClean="0"/>
              <a:t>Ca3(PO4)2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23528" y="2776245"/>
            <a:ext cx="4041648" cy="38862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Ukládáním organických zbytků v mořích</a:t>
            </a:r>
          </a:p>
          <a:p>
            <a:r>
              <a:rPr lang="cs-CZ" sz="2400" dirty="0" smtClean="0"/>
              <a:t>Výroba kyseliny </a:t>
            </a:r>
            <a:r>
              <a:rPr lang="cs-CZ" sz="2400" dirty="0"/>
              <a:t>f</a:t>
            </a:r>
            <a:r>
              <a:rPr lang="cs-CZ" sz="2400" dirty="0" smtClean="0"/>
              <a:t>osforečné</a:t>
            </a:r>
          </a:p>
          <a:p>
            <a:r>
              <a:rPr lang="cs-CZ" sz="2400" dirty="0" smtClean="0"/>
              <a:t>Hnojiva</a:t>
            </a:r>
          </a:p>
          <a:p>
            <a:r>
              <a:rPr lang="cs-CZ" sz="2400" dirty="0" smtClean="0"/>
              <a:t>Součást lidského těla</a:t>
            </a:r>
            <a:endParaRPr lang="cs-CZ" sz="2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s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80928"/>
            <a:ext cx="3809999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881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Křemičitany (silikáty)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Olivín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granát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V sopečných horninách</a:t>
            </a:r>
          </a:p>
          <a:p>
            <a:r>
              <a:rPr lang="cs-CZ" dirty="0" smtClean="0"/>
              <a:t>Drahokam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V přeměněných horninách – často svory</a:t>
            </a:r>
          </a:p>
          <a:p>
            <a:r>
              <a:rPr lang="cs-CZ" dirty="0" smtClean="0"/>
              <a:t>V sopečných horninách</a:t>
            </a:r>
          </a:p>
          <a:p>
            <a:r>
              <a:rPr lang="cs-CZ" dirty="0" smtClean="0"/>
              <a:t>České středohoří</a:t>
            </a:r>
          </a:p>
          <a:p>
            <a:r>
              <a:rPr lang="cs-CZ" dirty="0" smtClean="0"/>
              <a:t>Krystaly – několik cm velké</a:t>
            </a:r>
          </a:p>
          <a:p>
            <a:r>
              <a:rPr lang="cs-CZ" dirty="0" smtClean="0"/>
              <a:t>drahokam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429000"/>
            <a:ext cx="2472395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28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8. Křemičitany (silikáty)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granát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granát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Přírodní výskyt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šperkařství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56992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473457"/>
            <a:ext cx="3426613" cy="2741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124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</a:t>
            </a:r>
            <a:r>
              <a:rPr lang="cs-CZ" dirty="0"/>
              <a:t>Křemičitany (silikáty)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Turmalín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Augit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Ve vyvřelých i přeměněných horninách</a:t>
            </a:r>
          </a:p>
          <a:p>
            <a:r>
              <a:rPr lang="cs-CZ" dirty="0" smtClean="0"/>
              <a:t>drahokam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Běžný ve vyvřelých </a:t>
            </a:r>
            <a:r>
              <a:rPr lang="cs-CZ" dirty="0" err="1" smtClean="0"/>
              <a:t>horniních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933056"/>
            <a:ext cx="2181225" cy="24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33056"/>
            <a:ext cx="2857500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548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8. Křemičitany (silikáty)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Muskovit (světlá slída)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Biotit (tmavá slída)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Vysoký lesk</a:t>
            </a:r>
          </a:p>
          <a:p>
            <a:r>
              <a:rPr lang="cs-CZ" dirty="0" smtClean="0"/>
              <a:t>Loupatelná na tenké lupínky</a:t>
            </a:r>
          </a:p>
          <a:p>
            <a:r>
              <a:rPr lang="cs-CZ" dirty="0" smtClean="0"/>
              <a:t>Žuly, svory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Žuly a ruly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861048"/>
            <a:ext cx="268457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61048"/>
            <a:ext cx="3384376" cy="2335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081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8. Křemičitany (silikáty)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astek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atrolit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Matný lesk</a:t>
            </a:r>
          </a:p>
          <a:p>
            <a:r>
              <a:rPr lang="cs-CZ" dirty="0" smtClean="0"/>
              <a:t>Proti slepování gumových výrobků 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Skupina zeolitů – sorpce znečištění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933056"/>
            <a:ext cx="2951989" cy="2213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01008"/>
            <a:ext cx="3230159" cy="264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996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8. Křemičitany (silikáty)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Živec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Živec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Ortoklas a plagioklas</a:t>
            </a:r>
          </a:p>
          <a:p>
            <a:r>
              <a:rPr lang="cs-CZ" dirty="0" smtClean="0"/>
              <a:t>Velmi hojný</a:t>
            </a:r>
          </a:p>
          <a:p>
            <a:r>
              <a:rPr lang="cs-CZ" dirty="0" smtClean="0"/>
              <a:t>Často v žulách</a:t>
            </a:r>
          </a:p>
          <a:p>
            <a:r>
              <a:rPr lang="cs-CZ" dirty="0" smtClean="0"/>
              <a:t>Bílý, růžový, béžový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Draselný živec (ortoklas)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84984"/>
            <a:ext cx="3429000" cy="314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122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 Organické minerály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Jantar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Jantar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sz="2400" dirty="0" smtClean="0"/>
              <a:t>Mineralizovaná pryskyřice třetihorních dřevin</a:t>
            </a:r>
          </a:p>
          <a:p>
            <a:r>
              <a:rPr lang="cs-CZ" sz="2400" dirty="0" smtClean="0"/>
              <a:t>Žlutý, červený, modrý</a:t>
            </a:r>
          </a:p>
          <a:p>
            <a:r>
              <a:rPr lang="cs-CZ" sz="2400" dirty="0" smtClean="0"/>
              <a:t>Amorfní minerál</a:t>
            </a:r>
          </a:p>
          <a:p>
            <a:r>
              <a:rPr lang="cs-CZ" sz="2400" dirty="0" smtClean="0"/>
              <a:t>Šperky </a:t>
            </a:r>
          </a:p>
          <a:p>
            <a:r>
              <a:rPr lang="cs-CZ" sz="2400" dirty="0" smtClean="0"/>
              <a:t>Jantarová komnata (Petrohrad)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Žlutá odrůda</a:t>
            </a: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19382"/>
            <a:ext cx="3419475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880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9. Organické minerály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Jantar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Jantar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Červená odrůda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Fosilizovaný hmyz</a:t>
            </a:r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3810000" cy="3361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068960"/>
            <a:ext cx="3882008" cy="3361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930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382000" cy="1069848"/>
          </a:xfrm>
        </p:spPr>
        <p:txBody>
          <a:bodyPr/>
          <a:lstStyle/>
          <a:p>
            <a:r>
              <a:rPr lang="cs-CZ" dirty="0"/>
              <a:t>9. Organické minerály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041648" cy="457200"/>
          </a:xfrm>
        </p:spPr>
        <p:txBody>
          <a:bodyPr/>
          <a:lstStyle/>
          <a:p>
            <a:r>
              <a:rPr lang="cs-CZ" dirty="0" smtClean="0"/>
              <a:t>Jantar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499992" y="1916832"/>
            <a:ext cx="4041775" cy="457200"/>
          </a:xfrm>
        </p:spPr>
        <p:txBody>
          <a:bodyPr/>
          <a:lstStyle/>
          <a:p>
            <a:r>
              <a:rPr lang="cs-CZ" dirty="0" smtClean="0"/>
              <a:t>Jantar </a:t>
            </a:r>
            <a:r>
              <a:rPr lang="cs-CZ" sz="800" dirty="0" smtClean="0">
                <a:hlinkClick r:id="rId2"/>
              </a:rPr>
              <a:t>http://cs.wikipedia.org/wiki/</a:t>
            </a:r>
            <a:r>
              <a:rPr lang="cs-CZ" sz="800" dirty="0" err="1" smtClean="0">
                <a:hlinkClick r:id="rId2"/>
              </a:rPr>
              <a:t>Jantarová_komnata</a:t>
            </a:r>
            <a:endParaRPr lang="cs-CZ" sz="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420888"/>
            <a:ext cx="4041648" cy="4173831"/>
          </a:xfrm>
        </p:spPr>
        <p:txBody>
          <a:bodyPr/>
          <a:lstStyle/>
          <a:p>
            <a:r>
              <a:rPr lang="cs-CZ" dirty="0" smtClean="0"/>
              <a:t>Modrá odrůda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420888"/>
            <a:ext cx="4041775" cy="4173831"/>
          </a:xfrm>
        </p:spPr>
        <p:txBody>
          <a:bodyPr/>
          <a:lstStyle/>
          <a:p>
            <a:r>
              <a:rPr lang="cs-CZ" dirty="0" smtClean="0"/>
              <a:t>Jantarová komnata</a:t>
            </a:r>
          </a:p>
          <a:p>
            <a:pPr marL="109728" indent="0">
              <a:buNone/>
            </a:pPr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3810000" cy="3433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52936"/>
            <a:ext cx="3810000" cy="3325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0029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080120"/>
          </a:xfrm>
        </p:spPr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441680"/>
          </a:xfrm>
        </p:spPr>
        <p:txBody>
          <a:bodyPr>
            <a:noAutofit/>
          </a:bodyPr>
          <a:lstStyle/>
          <a:p>
            <a:r>
              <a:rPr lang="cs-CZ" sz="900" dirty="0"/>
              <a:t>File:Calcite-270179.jpg.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2010-04-27 [cit. 2012-03-24]. Dostupné z: http://commons.wikimedia.org/wiki/File:Calcite-270179.jpg?uselang=cs </a:t>
            </a:r>
            <a:endParaRPr lang="cs-CZ" sz="900" dirty="0" smtClean="0"/>
          </a:p>
          <a:p>
            <a:r>
              <a:rPr lang="cs-CZ" sz="900" dirty="0"/>
              <a:t>File:Siderite-278392.jpg.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2010-04-27 [cit. 2012-03-24]. Dostupné z: http://commons.wikimedia.org/wiki/File:Siderite-278392.jpg?uselang=cs </a:t>
            </a:r>
            <a:endParaRPr lang="cs-CZ" sz="900" dirty="0" smtClean="0"/>
          </a:p>
          <a:p>
            <a:r>
              <a:rPr lang="cs-CZ" sz="900" dirty="0"/>
              <a:t>File:Gipsita2EZ.jpg.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2005-08-23 [cit. 2012-03-24]. Dostupné z: http://commons.wikimedia.org/wiki/File:Gipsita2EZ.jpg?uselang=cs </a:t>
            </a:r>
            <a:endParaRPr lang="cs-CZ" sz="900" dirty="0" smtClean="0"/>
          </a:p>
          <a:p>
            <a:r>
              <a:rPr lang="cs-CZ" sz="900" dirty="0"/>
              <a:t>File:Alabaster.jpg.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2006-08-13 [cit. 2012-03-24]. Dostupné z: http://commons.wikimedia.org/wiki/File:Alabaster.jpg?uselang=cs </a:t>
            </a:r>
            <a:endParaRPr lang="cs-CZ" sz="900" dirty="0" smtClean="0"/>
          </a:p>
          <a:p>
            <a:r>
              <a:rPr lang="cs-CZ" sz="900" dirty="0"/>
              <a:t>File:Gypse 7(</a:t>
            </a:r>
            <a:r>
              <a:rPr lang="cs-CZ" sz="900" dirty="0" err="1"/>
              <a:t>Maroc</a:t>
            </a:r>
            <a:r>
              <a:rPr lang="cs-CZ" sz="900" dirty="0"/>
              <a:t>).</a:t>
            </a:r>
            <a:r>
              <a:rPr lang="cs-CZ" sz="900" dirty="0" err="1"/>
              <a:t>jpg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2008-12-27 [cit. 2012-03-24]. Dostupné z: </a:t>
            </a:r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commons.wikimedia.org/wiki/File:Gypse_7%28Maroc%29.jpg?uselang=cs</a:t>
            </a:r>
            <a:endParaRPr lang="cs-CZ" sz="900" dirty="0" smtClean="0"/>
          </a:p>
          <a:p>
            <a:r>
              <a:rPr lang="cs-CZ" sz="900" dirty="0"/>
              <a:t>File:Baryte-118146.jpg.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2010-04-26 [cit. 2012-03-24]. Dostupné z: http://commons.wikimedia.org/wiki/File:Baryte-118146.jpg?uselang=cs </a:t>
            </a:r>
            <a:endParaRPr lang="cs-CZ" sz="900" dirty="0" smtClean="0"/>
          </a:p>
          <a:p>
            <a:r>
              <a:rPr lang="cs-CZ" sz="900" dirty="0"/>
              <a:t>File:Apatite crystals.jpg.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2006-02-06 [cit. 2012-03-24]. Dostupné z: http://commons.wikimedia.org/wiki/File:Apatite_crystals.jpg?uselang=cs </a:t>
            </a:r>
            <a:endParaRPr lang="cs-CZ" sz="900" dirty="0" smtClean="0"/>
          </a:p>
          <a:p>
            <a:r>
              <a:rPr lang="cs-CZ" sz="900" dirty="0"/>
              <a:t>File:Olivine-gem7-10a.jpg.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2010-05-27 [cit. 2012-03-24]. Dostupné z: </a:t>
            </a:r>
            <a:r>
              <a:rPr lang="cs-CZ" sz="900" dirty="0">
                <a:hlinkClick r:id="rId3"/>
              </a:rPr>
              <a:t>http://</a:t>
            </a:r>
            <a:r>
              <a:rPr lang="cs-CZ" sz="900" dirty="0" smtClean="0">
                <a:hlinkClick r:id="rId3"/>
              </a:rPr>
              <a:t>commons.wikimedia.org/wiki/File:Olivine-gem7-10a.jpg?uselang=cs</a:t>
            </a:r>
            <a:endParaRPr lang="cs-CZ" sz="900" dirty="0" smtClean="0"/>
          </a:p>
          <a:p>
            <a:r>
              <a:rPr lang="cs-CZ" sz="900" dirty="0"/>
              <a:t>File:Calderite garnet.jpg.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2012-01-27 [cit. 2012-03-24]. Dostupné z: http://commons.wikimedia.org/wiki/File:Calderite_garnet.jpg?uselang=cs </a:t>
            </a:r>
            <a:endParaRPr lang="cs-CZ" sz="900" dirty="0" smtClean="0"/>
          </a:p>
          <a:p>
            <a:r>
              <a:rPr lang="cs-CZ" sz="900" dirty="0"/>
              <a:t>File:Garnet cut.JPG.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2005-12-02 [cit. 2012-03-24]. Dostupné z: http://commons.wikimedia.org/wiki/File:Garnet_cut.JPG?uselang=cs </a:t>
            </a:r>
            <a:endParaRPr lang="cs-CZ" sz="900" dirty="0" smtClean="0"/>
          </a:p>
          <a:p>
            <a:r>
              <a:rPr lang="cs-CZ" sz="900" dirty="0"/>
              <a:t>File:Tourmaline-20300.jpg.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2010-04-23 [cit. 2012-03-24]. Dostupné z: http://commons.wikimedia.org/wiki/File:Tourmaline-20300.jpg?uselang=cs </a:t>
            </a:r>
          </a:p>
          <a:p>
            <a:r>
              <a:rPr lang="cs-CZ" sz="900" dirty="0"/>
              <a:t>Zkopírovat do </a:t>
            </a:r>
            <a:r>
              <a:rPr lang="cs-CZ" sz="900" dirty="0" smtClean="0"/>
              <a:t>schránky</a:t>
            </a:r>
          </a:p>
          <a:p>
            <a:r>
              <a:rPr lang="cs-CZ" sz="900" dirty="0"/>
              <a:t>File:Augite-mrz282a.jpg.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2010-05-27 [cit. 2012-03-24]. Dostupné z: http://commons.wikimedia.org/wiki/File:Augite-mrz282a.jpg?uselang=cs </a:t>
            </a: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259458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 obrázků a fotografií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dirty="0" err="1"/>
              <a:t>Soubor:MuscoviteLayerUSGOV.jpg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2010-05-27 [cit. 2012-03-24]. Dostupné z: http://cs.wikipedia.org/wiki/Soubor:MuscoviteLayerUSGOV.jpg </a:t>
            </a:r>
          </a:p>
          <a:p>
            <a:r>
              <a:rPr lang="cs-CZ" dirty="0" err="1"/>
              <a:t>Soubor:MeroxeneSomma.png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2009-09-26 [cit. 2012-03-24]. Dostupné z: http://cs.wikipedia.org/wiki/Soubor:MeroxeneSomma.png </a:t>
            </a:r>
          </a:p>
          <a:p>
            <a:r>
              <a:rPr lang="cs-CZ" dirty="0"/>
              <a:t>File:Talc, </a:t>
            </a:r>
            <a:r>
              <a:rPr lang="cs-CZ" dirty="0" err="1"/>
              <a:t>pseudomorph</a:t>
            </a:r>
            <a:r>
              <a:rPr lang="cs-CZ" dirty="0"/>
              <a:t> </a:t>
            </a: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anthophyllite</a:t>
            </a:r>
            <a:r>
              <a:rPr lang="cs-CZ" dirty="0"/>
              <a:t> - </a:t>
            </a:r>
            <a:r>
              <a:rPr lang="cs-CZ" dirty="0" err="1"/>
              <a:t>Quartz</a:t>
            </a:r>
            <a:r>
              <a:rPr lang="cs-CZ" dirty="0"/>
              <a:t> Creek Mine, King </a:t>
            </a:r>
            <a:r>
              <a:rPr lang="cs-CZ" dirty="0" err="1"/>
              <a:t>County</a:t>
            </a:r>
            <a:r>
              <a:rPr lang="cs-CZ" dirty="0"/>
              <a:t>, Washington, USA.jpg.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2010-02-05 [cit. 2012-03-24]. Dostupné z: http://commons.wikimedia.org/wiki/File:Talc,_pseudomorph_after_anthophyllite_-_Quartz_Creek_Mine,_King_County,_Washington,_USA.jpg?uselang=cs </a:t>
            </a:r>
          </a:p>
          <a:p>
            <a:r>
              <a:rPr lang="cs-CZ" dirty="0"/>
              <a:t>File:Natroliteinde1.jpg.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2010-02-23 [cit. 2012-03-24]. Dostupné z: http://en.wikipedia.org/wiki/File:Natroliteinde1.jpg </a:t>
            </a:r>
          </a:p>
          <a:p>
            <a:r>
              <a:rPr lang="cs-CZ" dirty="0" err="1"/>
              <a:t>Soubor:PotassiumFeldsparUSGOV.jpg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2005-07-22 [cit. 2012-03-24]. Dostupné z: http://cs.wikipedia.org/wiki/Soubor:PotassiumFeldsparUSGOV.jpg </a:t>
            </a:r>
          </a:p>
          <a:p>
            <a:r>
              <a:rPr lang="cs-CZ" dirty="0"/>
              <a:t>File:Amber hg.jpg.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2008-01-18 [cit. 2012-03-24]. Dostupné z: http://commons.wikimedia.org/wiki/File:Amber_hg.jpg?uselang=cs </a:t>
            </a:r>
          </a:p>
          <a:p>
            <a:r>
              <a:rPr lang="cs-CZ" dirty="0"/>
              <a:t>File:Polished Borneo amber </a:t>
            </a:r>
            <a:r>
              <a:rPr lang="cs-CZ" dirty="0" err="1"/>
              <a:t>from</a:t>
            </a:r>
            <a:r>
              <a:rPr lang="cs-CZ" dirty="0"/>
              <a:t> Sabah.jpg.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2008-11-27 [cit. 2012-03-24]. Dostupné z: http://commons.wikimedia.org/wiki/File:Polished_Borneo_amber_from_Sabah.jpg?uselang=cs </a:t>
            </a:r>
          </a:p>
          <a:p>
            <a:r>
              <a:rPr lang="cs-CZ" dirty="0"/>
              <a:t>File:2133.jpg.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2011-04-29 [cit. 2012-03-24]. Dostupné z: http://commons.wikimedia.org/wiki/File:2133.jpg?uselang=cs </a:t>
            </a:r>
          </a:p>
          <a:p>
            <a:r>
              <a:rPr lang="cs-CZ" dirty="0"/>
              <a:t>File:Blue Java amber </a:t>
            </a:r>
            <a:r>
              <a:rPr lang="cs-CZ" dirty="0" err="1"/>
              <a:t>from</a:t>
            </a:r>
            <a:r>
              <a:rPr lang="cs-CZ" dirty="0"/>
              <a:t> Indonesia.jpg.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2011-04-29 [cit. 2010-12-15]. Dostupné z: File:Blue Java amber </a:t>
            </a:r>
            <a:r>
              <a:rPr lang="cs-CZ" dirty="0" err="1"/>
              <a:t>from</a:t>
            </a:r>
            <a:r>
              <a:rPr lang="cs-CZ" dirty="0"/>
              <a:t> Indonesia.jpg </a:t>
            </a:r>
            <a:endParaRPr lang="cs-CZ" dirty="0" smtClean="0"/>
          </a:p>
          <a:p>
            <a:r>
              <a:rPr lang="cs-CZ" dirty="0"/>
              <a:t>Soubor:Bernsteinzimmer02.jpg.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2008-05-17 [cit. 2010-12-15]. Dostupné z: http://cs.wikipedia.org/wiki/Soubor:Bernsteinzimmer02.jpg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677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Složený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136</TotalTime>
  <Words>1092</Words>
  <Application>Microsoft Office PowerPoint</Application>
  <PresentationFormat>Předvádění na obrazovce (4:3)</PresentationFormat>
  <Paragraphs>161</Paragraphs>
  <Slides>19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Urbanistický</vt:lpstr>
      <vt:lpstr>Prezentace aplikace PowerPoint</vt:lpstr>
      <vt:lpstr>Minerály II.</vt:lpstr>
      <vt:lpstr>úvod</vt:lpstr>
      <vt:lpstr>5. Uhličitany</vt:lpstr>
      <vt:lpstr>6. Sírany</vt:lpstr>
      <vt:lpstr>6.sírany</vt:lpstr>
      <vt:lpstr>6. Sírany</vt:lpstr>
      <vt:lpstr>7. Fosforečnany</vt:lpstr>
      <vt:lpstr>8. Křemičitany (silikáty)</vt:lpstr>
      <vt:lpstr>8. Křemičitany (silikáty)</vt:lpstr>
      <vt:lpstr>8. Křemičitany (silikáty)</vt:lpstr>
      <vt:lpstr>8. Křemičitany (silikáty)</vt:lpstr>
      <vt:lpstr>8. Křemičitany (silikáty)</vt:lpstr>
      <vt:lpstr>8. Křemičitany (silikáty)</vt:lpstr>
      <vt:lpstr>9. Organické minerály</vt:lpstr>
      <vt:lpstr>9. Organické minerály</vt:lpstr>
      <vt:lpstr>9. Organické minerály</vt:lpstr>
      <vt:lpstr>Zdroj obrázků a fotografií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21</cp:revision>
  <dcterms:created xsi:type="dcterms:W3CDTF">2012-03-24T20:34:57Z</dcterms:created>
  <dcterms:modified xsi:type="dcterms:W3CDTF">2012-06-12T19:10:22Z</dcterms:modified>
</cp:coreProperties>
</file>