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6" r:id="rId10"/>
    <p:sldId id="265" r:id="rId11"/>
    <p:sldId id="270" r:id="rId12"/>
    <p:sldId id="267" r:id="rId13"/>
    <p:sldId id="268" r:id="rId14"/>
    <p:sldId id="269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4AA371A-1730-4AF9-B05A-857A3B25F0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ED0917F-A5F5-454D-AF92-FE32A4797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611560" y="90872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933450" y="2204864"/>
            <a:ext cx="706755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NÁZEV: 		VY_32_INOVACE_13_prahory, starohory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8. nebo 9. ročník ZŠ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obor: 	</a:t>
            </a:r>
            <a:r>
              <a:rPr lang="cs-CZ" sz="1200" dirty="0" smtClean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Neživá příroda 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TEMA: 			Prahory</a:t>
            </a:r>
            <a:r>
              <a:rPr lang="cs-CZ" sz="1200" dirty="0"/>
              <a:t>, starohory 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Klíčová slova</a:t>
            </a:r>
            <a:r>
              <a:rPr lang="cs-CZ" sz="1200" dirty="0" smtClean="0"/>
              <a:t>: 		Fosilie, </a:t>
            </a:r>
            <a:r>
              <a:rPr lang="cs-CZ" sz="1200" dirty="0"/>
              <a:t>é</a:t>
            </a:r>
            <a:r>
              <a:rPr lang="cs-CZ" sz="1200" dirty="0" smtClean="0"/>
              <a:t>ra, útvar, </a:t>
            </a:r>
            <a:r>
              <a:rPr lang="cs-CZ" sz="1200" dirty="0" err="1" smtClean="0"/>
              <a:t>předgeologické</a:t>
            </a:r>
            <a:r>
              <a:rPr lang="cs-CZ" sz="1200" dirty="0" smtClean="0"/>
              <a:t> období, prahory, starohory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VYTVOŘENO: 		3/2012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ANOTACE: Prezentace pro interaktivní tabuli, základní učivo v pojmech pro lepší orientaci v látce, na začátku prezentace připomenout (např. formou) diskuze učivo o vzniku vesmíru  a Země </a:t>
            </a:r>
            <a:endParaRPr lang="cs-CZ" sz="1900" dirty="0" smtClean="0"/>
          </a:p>
        </p:txBody>
      </p:sp>
    </p:spTree>
    <p:extLst>
      <p:ext uri="{BB962C8B-B14F-4D97-AF65-F5344CB8AC3E}">
        <p14:creationId xmlns:p14="http://schemas.microsoft.com/office/powerpoint/2010/main" xmlns="" val="3166608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Historie Země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Prahory a starohory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903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Čtení v minulosti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Fosilní záznam – v horninách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Usazené horniny 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rstvy různého stáří</a:t>
            </a:r>
          </a:p>
          <a:p>
            <a:pPr lvl="1"/>
            <a:r>
              <a:rPr lang="cs-CZ" dirty="0" smtClean="0"/>
              <a:t>Zbytky rostlin a živočichů</a:t>
            </a:r>
          </a:p>
          <a:p>
            <a:r>
              <a:rPr lang="cs-CZ" dirty="0" smtClean="0"/>
              <a:t>Přeměněné a vyvřelé horniny</a:t>
            </a:r>
          </a:p>
          <a:p>
            <a:pPr lvl="1"/>
            <a:r>
              <a:rPr lang="cs-CZ" dirty="0" smtClean="0"/>
              <a:t>Období vrásnění a sopečné činnosti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8728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Čtení v minulosti Země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Dělení</a:t>
            </a:r>
          </a:p>
          <a:p>
            <a:pPr lvl="1"/>
            <a:r>
              <a:rPr lang="cs-CZ" b="1" dirty="0"/>
              <a:t>É</a:t>
            </a:r>
            <a:r>
              <a:rPr lang="cs-CZ" b="1" dirty="0" smtClean="0"/>
              <a:t>ry</a:t>
            </a:r>
            <a:r>
              <a:rPr lang="cs-CZ" dirty="0" smtClean="0"/>
              <a:t> – čtvrtohory, třetihory, druhohory…</a:t>
            </a:r>
          </a:p>
          <a:p>
            <a:pPr lvl="2"/>
            <a:r>
              <a:rPr lang="cs-CZ" dirty="0" smtClean="0"/>
              <a:t>Začátek a konec: výskyt nějaké nové skupiny organismů</a:t>
            </a:r>
          </a:p>
          <a:p>
            <a:pPr lvl="1"/>
            <a:endParaRPr lang="cs-CZ" dirty="0" smtClean="0"/>
          </a:p>
          <a:p>
            <a:pPr lvl="1"/>
            <a:r>
              <a:rPr lang="cs-CZ" b="1" dirty="0" smtClean="0"/>
              <a:t>Útvary</a:t>
            </a:r>
            <a:r>
              <a:rPr lang="cs-CZ" dirty="0" smtClean="0"/>
              <a:t> – období jednotlivých ér</a:t>
            </a:r>
          </a:p>
          <a:p>
            <a:pPr marL="704088" lvl="2" indent="0">
              <a:buNone/>
            </a:pPr>
            <a:r>
              <a:rPr lang="cs-CZ" dirty="0" smtClean="0"/>
              <a:t>Příklad: 	Éra: 	Druhohory </a:t>
            </a:r>
          </a:p>
          <a:p>
            <a:pPr marL="1207008" lvl="4" indent="0">
              <a:buNone/>
            </a:pPr>
            <a:r>
              <a:rPr lang="cs-CZ" dirty="0" smtClean="0"/>
              <a:t>		Útvary: 	Trias</a:t>
            </a:r>
          </a:p>
          <a:p>
            <a:pPr marL="1389888" lvl="5" indent="0">
              <a:buNone/>
            </a:pPr>
            <a:r>
              <a:rPr lang="cs-CZ" dirty="0" smtClean="0"/>
              <a:t>			Jura</a:t>
            </a:r>
          </a:p>
          <a:p>
            <a:pPr marL="1389888" lvl="5" indent="0">
              <a:buNone/>
            </a:pPr>
            <a:r>
              <a:rPr lang="cs-CZ" dirty="0" smtClean="0"/>
              <a:t>			Křída </a:t>
            </a:r>
          </a:p>
          <a:p>
            <a:pPr lvl="8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689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historie Země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b="1" dirty="0" smtClean="0"/>
              <a:t>Éry: </a:t>
            </a:r>
          </a:p>
          <a:p>
            <a:r>
              <a:rPr lang="cs-CZ" sz="2800" dirty="0" err="1" smtClean="0"/>
              <a:t>Předgeologické</a:t>
            </a:r>
            <a:r>
              <a:rPr lang="cs-CZ" sz="2800" dirty="0" smtClean="0"/>
              <a:t> období</a:t>
            </a:r>
          </a:p>
          <a:p>
            <a:r>
              <a:rPr lang="cs-CZ" sz="2800" dirty="0" smtClean="0"/>
              <a:t>Prahory</a:t>
            </a:r>
          </a:p>
          <a:p>
            <a:r>
              <a:rPr lang="cs-CZ" sz="2800" dirty="0" smtClean="0"/>
              <a:t>Starohory</a:t>
            </a:r>
          </a:p>
          <a:p>
            <a:r>
              <a:rPr lang="cs-CZ" sz="2800" dirty="0" smtClean="0"/>
              <a:t>Prvohory</a:t>
            </a:r>
          </a:p>
          <a:p>
            <a:r>
              <a:rPr lang="cs-CZ" sz="2800" dirty="0" smtClean="0"/>
              <a:t>Druhohory</a:t>
            </a:r>
          </a:p>
          <a:p>
            <a:r>
              <a:rPr lang="cs-CZ" sz="2800" dirty="0" smtClean="0"/>
              <a:t>Třetihory</a:t>
            </a:r>
          </a:p>
          <a:p>
            <a:r>
              <a:rPr lang="cs-CZ" sz="2800" dirty="0" smtClean="0"/>
              <a:t>Čtvrtohory</a:t>
            </a:r>
          </a:p>
          <a:p>
            <a:pPr marL="109728" indent="0">
              <a:buNone/>
            </a:pPr>
            <a:endParaRPr lang="cs-CZ" sz="2800" dirty="0"/>
          </a:p>
        </p:txBody>
      </p:sp>
      <p:pic>
        <p:nvPicPr>
          <p:cNvPr id="1026" name="Picture 2" descr="C:\Users\Tereza\AppData\Local\Microsoft\Windows\Temporary Internet Files\Content.IE5\42OPTTM1\MP90043084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031123"/>
            <a:ext cx="4038600" cy="296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454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Země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 </a:t>
            </a:r>
          </a:p>
          <a:p>
            <a:pPr lvl="1"/>
            <a:r>
              <a:rPr lang="cs-CZ" dirty="0" smtClean="0"/>
              <a:t>před 4 600 mil. let</a:t>
            </a:r>
          </a:p>
          <a:p>
            <a:pPr lvl="1"/>
            <a:r>
              <a:rPr lang="cs-CZ" dirty="0" smtClean="0"/>
              <a:t>Společně s ostatními planetami </a:t>
            </a:r>
            <a:r>
              <a:rPr lang="cs-CZ" dirty="0" err="1" smtClean="0"/>
              <a:t>slun</a:t>
            </a:r>
            <a:r>
              <a:rPr lang="cs-CZ" dirty="0" smtClean="0"/>
              <a:t>. soustavy</a:t>
            </a:r>
          </a:p>
          <a:p>
            <a:r>
              <a:rPr lang="cs-CZ" dirty="0" smtClean="0"/>
              <a:t>Počátek existence</a:t>
            </a:r>
          </a:p>
          <a:p>
            <a:pPr lvl="1"/>
            <a:r>
              <a:rPr lang="cs-CZ" dirty="0" smtClean="0"/>
              <a:t>Částečně žhavé těleso</a:t>
            </a:r>
          </a:p>
          <a:p>
            <a:pPr lvl="1"/>
            <a:r>
              <a:rPr lang="cs-CZ" dirty="0" smtClean="0"/>
              <a:t>Povrch bombardován meteority</a:t>
            </a:r>
          </a:p>
          <a:p>
            <a:pPr marL="576072" indent="-457200"/>
            <a:r>
              <a:rPr lang="cs-CZ" dirty="0" smtClean="0"/>
              <a:t>Horniny</a:t>
            </a:r>
          </a:p>
          <a:p>
            <a:pPr marL="868680" lvl="1" indent="-457200"/>
            <a:r>
              <a:rPr lang="cs-CZ" dirty="0" smtClean="0"/>
              <a:t>Nedochovaly se (opětovně roztavené)</a:t>
            </a:r>
          </a:p>
          <a:p>
            <a:pPr marL="118872" indent="0">
              <a:buNone/>
            </a:pPr>
            <a:endParaRPr lang="cs-CZ" dirty="0" smtClean="0"/>
          </a:p>
          <a:p>
            <a:pPr lvl="1"/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532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Předgeologické</a:t>
            </a:r>
            <a:r>
              <a:rPr lang="cs-CZ" dirty="0" smtClean="0"/>
              <a:t>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4 600 – 4 000 mil. let</a:t>
            </a:r>
          </a:p>
          <a:p>
            <a:endParaRPr lang="cs-CZ" dirty="0" smtClean="0"/>
          </a:p>
          <a:p>
            <a:r>
              <a:rPr lang="cs-CZ" dirty="0" smtClean="0"/>
              <a:t>Nestabilní zemská kůra</a:t>
            </a:r>
          </a:p>
          <a:p>
            <a:r>
              <a:rPr lang="cs-CZ" dirty="0" smtClean="0"/>
              <a:t>Nedochované horniny</a:t>
            </a:r>
          </a:p>
          <a:p>
            <a:r>
              <a:rPr lang="cs-CZ" dirty="0" smtClean="0"/>
              <a:t>Obtížné získávání informací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046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4 000 – 2 500 mil. let</a:t>
            </a:r>
          </a:p>
          <a:p>
            <a:endParaRPr lang="cs-CZ" dirty="0"/>
          </a:p>
          <a:p>
            <a:r>
              <a:rPr lang="cs-CZ" dirty="0" smtClean="0"/>
              <a:t>Chladný povrch</a:t>
            </a:r>
          </a:p>
          <a:p>
            <a:pPr lvl="1"/>
            <a:r>
              <a:rPr lang="cs-CZ" dirty="0" smtClean="0"/>
              <a:t>Vzniká kůra</a:t>
            </a:r>
          </a:p>
          <a:p>
            <a:pPr lvl="1"/>
            <a:r>
              <a:rPr lang="cs-CZ" dirty="0"/>
              <a:t>D</a:t>
            </a:r>
            <a:r>
              <a:rPr lang="cs-CZ" dirty="0" smtClean="0"/>
              <a:t>ochované horniny (jádra kontinentů)</a:t>
            </a:r>
          </a:p>
          <a:p>
            <a:r>
              <a:rPr lang="cs-CZ" dirty="0" smtClean="0"/>
              <a:t>Zkapalnění par a plynů v atmosféře</a:t>
            </a:r>
          </a:p>
          <a:p>
            <a:pPr lvl="1"/>
            <a:r>
              <a:rPr lang="cs-CZ" dirty="0" smtClean="0"/>
              <a:t>Vzniká hydrosféra </a:t>
            </a:r>
          </a:p>
          <a:p>
            <a:pPr lvl="1"/>
            <a:r>
              <a:rPr lang="cs-CZ" dirty="0" smtClean="0"/>
              <a:t>Oceány (vznik života)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281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Prahory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Prvotní atmosféra</a:t>
            </a:r>
          </a:p>
          <a:p>
            <a:pPr lvl="1"/>
            <a:r>
              <a:rPr lang="cs-CZ" dirty="0"/>
              <a:t>Oxid uhličitý, vodík, </a:t>
            </a:r>
            <a:r>
              <a:rPr lang="cs-CZ" dirty="0" err="1"/>
              <a:t>methan</a:t>
            </a:r>
            <a:r>
              <a:rPr lang="cs-CZ" dirty="0"/>
              <a:t>, amoniak, </a:t>
            </a:r>
            <a:r>
              <a:rPr lang="cs-CZ" dirty="0" smtClean="0"/>
              <a:t>helium</a:t>
            </a:r>
          </a:p>
          <a:p>
            <a:pPr lvl="1"/>
            <a:r>
              <a:rPr lang="cs-CZ" dirty="0" smtClean="0"/>
              <a:t>Téměř bez kyslíku</a:t>
            </a:r>
            <a:endParaRPr lang="cs-CZ" dirty="0"/>
          </a:p>
          <a:p>
            <a:r>
              <a:rPr lang="cs-CZ" dirty="0"/>
              <a:t>První formy života </a:t>
            </a:r>
            <a:endParaRPr lang="cs-CZ" dirty="0" smtClean="0"/>
          </a:p>
          <a:p>
            <a:pPr lvl="1"/>
            <a:r>
              <a:rPr lang="cs-CZ" dirty="0" smtClean="0"/>
              <a:t>Před 3,8 mld. let</a:t>
            </a:r>
          </a:p>
          <a:p>
            <a:pPr lvl="1"/>
            <a:r>
              <a:rPr lang="cs-CZ" dirty="0" smtClean="0"/>
              <a:t>Jednobuněčné mikroorganismy</a:t>
            </a:r>
          </a:p>
          <a:p>
            <a:pPr lvl="1"/>
            <a:r>
              <a:rPr lang="cs-CZ" dirty="0" smtClean="0"/>
              <a:t>Podobné řasám</a:t>
            </a:r>
          </a:p>
          <a:p>
            <a:pPr lvl="1"/>
            <a:r>
              <a:rPr lang="cs-CZ" dirty="0" smtClean="0"/>
              <a:t>V oceánech</a:t>
            </a:r>
          </a:p>
          <a:p>
            <a:pPr lvl="1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12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2 500 – 550 mil. let</a:t>
            </a:r>
          </a:p>
          <a:p>
            <a:r>
              <a:rPr lang="cs-CZ" dirty="0" smtClean="0"/>
              <a:t>Desková tektonika</a:t>
            </a:r>
          </a:p>
          <a:p>
            <a:pPr lvl="1"/>
            <a:r>
              <a:rPr lang="cs-CZ" dirty="0" smtClean="0"/>
              <a:t>Vrásnění a kolize kontinentů</a:t>
            </a:r>
          </a:p>
          <a:p>
            <a:r>
              <a:rPr lang="cs-CZ" dirty="0" smtClean="0"/>
              <a:t>Život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ývoj v mořích</a:t>
            </a:r>
          </a:p>
          <a:p>
            <a:pPr lvl="1"/>
            <a:r>
              <a:rPr lang="cs-CZ" dirty="0" smtClean="0"/>
              <a:t>Souše bez života</a:t>
            </a:r>
          </a:p>
          <a:p>
            <a:pPr lvl="1"/>
            <a:r>
              <a:rPr lang="cs-CZ" dirty="0" smtClean="0"/>
              <a:t>Začátek starohor - </a:t>
            </a:r>
            <a:r>
              <a:rPr lang="cs-CZ" b="1" dirty="0" smtClean="0"/>
              <a:t>jednobuněčné</a:t>
            </a:r>
            <a:r>
              <a:rPr lang="cs-CZ" dirty="0" smtClean="0"/>
              <a:t> formy</a:t>
            </a:r>
          </a:p>
          <a:p>
            <a:pPr lvl="1"/>
            <a:r>
              <a:rPr lang="cs-CZ" dirty="0" smtClean="0"/>
              <a:t>Konec starohor – </a:t>
            </a:r>
            <a:r>
              <a:rPr lang="cs-CZ" b="1" dirty="0" smtClean="0"/>
              <a:t>mnohobuněčné</a:t>
            </a:r>
            <a:r>
              <a:rPr lang="cs-CZ" dirty="0" smtClean="0"/>
              <a:t> formy</a:t>
            </a:r>
          </a:p>
          <a:p>
            <a:pPr lvl="1"/>
            <a:r>
              <a:rPr lang="cs-CZ" dirty="0" smtClean="0"/>
              <a:t>Stromatolity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8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Starohory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stromatolity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Řez stromatolitem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100584" lvl="1" indent="-256032">
              <a:buClr>
                <a:schemeClr val="accent3"/>
              </a:buClr>
              <a:buFont typeface="Georgia"/>
              <a:buChar char="•"/>
            </a:pPr>
            <a:r>
              <a:rPr lang="cs-CZ" dirty="0">
                <a:solidFill>
                  <a:schemeClr val="tx1"/>
                </a:solidFill>
              </a:rPr>
              <a:t>Vápencové útvary (zvápenatělé kolonie sinic)</a:t>
            </a:r>
          </a:p>
          <a:p>
            <a:pPr marL="100584" lvl="1" indent="-256032">
              <a:buClr>
                <a:schemeClr val="accent3"/>
              </a:buClr>
              <a:buFont typeface="Georgia"/>
              <a:buChar char="•"/>
            </a:pPr>
            <a:endParaRPr lang="cs-CZ" dirty="0"/>
          </a:p>
          <a:p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3429000"/>
            <a:ext cx="4041775" cy="3001875"/>
          </a:xfr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3429000"/>
            <a:ext cx="3739623" cy="3026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1765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Zkameněliny (fosilie)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Paleontologie </a:t>
            </a:r>
          </a:p>
          <a:p>
            <a:pPr lvl="1"/>
            <a:r>
              <a:rPr lang="cs-CZ" dirty="0" smtClean="0"/>
              <a:t>Výzkum vyhynulých organismů</a:t>
            </a:r>
          </a:p>
          <a:p>
            <a:r>
              <a:rPr lang="cs-CZ" dirty="0" smtClean="0"/>
              <a:t>V usazených horninách</a:t>
            </a:r>
          </a:p>
          <a:p>
            <a:r>
              <a:rPr lang="cs-CZ" dirty="0" smtClean="0"/>
              <a:t>Obvyklé fosilie</a:t>
            </a:r>
          </a:p>
          <a:p>
            <a:pPr lvl="1"/>
            <a:r>
              <a:rPr lang="cs-CZ" dirty="0" smtClean="0"/>
              <a:t>Organismy s vápenatými nebo křemičitými schránkami, kostrou, listy…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8715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Zkameněliny (fosilie)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66928" indent="-457200">
              <a:buFont typeface="+mj-lt"/>
              <a:buAutoNum type="arabicPeriod"/>
            </a:pPr>
            <a:r>
              <a:rPr lang="cs-CZ" sz="2400" dirty="0" smtClean="0"/>
              <a:t>Organismus odumře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400" dirty="0" smtClean="0"/>
              <a:t>Překrývá se vrstvou sedimentů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400" dirty="0" smtClean="0"/>
              <a:t>Rozkládají se měkké části těla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400" dirty="0" smtClean="0"/>
              <a:t>Vzniká dutina vyplněná usazeninami </a:t>
            </a:r>
            <a:r>
              <a:rPr lang="cs-CZ" sz="2400" b="1" dirty="0" smtClean="0"/>
              <a:t>(jádro)</a:t>
            </a:r>
          </a:p>
          <a:p>
            <a:pPr marL="566928" indent="-457200">
              <a:buFont typeface="+mj-lt"/>
              <a:buAutoNum type="arabicPeriod"/>
            </a:pPr>
            <a:endParaRPr lang="cs-CZ" sz="2400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648200" y="3012636"/>
            <a:ext cx="4038600" cy="2999666"/>
          </a:xfrm>
        </p:spPr>
      </p:pic>
      <p:cxnSp>
        <p:nvCxnSpPr>
          <p:cNvPr id="8" name="Přímá spojnice se šipkou 7"/>
          <p:cNvCxnSpPr/>
          <p:nvPr/>
        </p:nvCxnSpPr>
        <p:spPr>
          <a:xfrm flipV="1">
            <a:off x="6660232" y="1844824"/>
            <a:ext cx="1080120" cy="1800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734445" y="1556792"/>
            <a:ext cx="72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jádro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6066711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trilobit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655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Zkameněliny (fosilie)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Otisk listu jinanu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Zkamenělé dřevo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3140968"/>
            <a:ext cx="3024336" cy="2352261"/>
          </a:xfrm>
        </p:spPr>
      </p:pic>
      <p:pic>
        <p:nvPicPr>
          <p:cNvPr id="11" name="Zástupný symbol pro obsah 10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8050" y="3155666"/>
            <a:ext cx="4041775" cy="2991417"/>
          </a:xfrm>
        </p:spPr>
      </p:pic>
    </p:spTree>
    <p:extLst>
      <p:ext uri="{BB962C8B-B14F-4D97-AF65-F5344CB8AC3E}">
        <p14:creationId xmlns:p14="http://schemas.microsoft.com/office/powerpoint/2010/main" xmlns="" val="1828047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smtClean="0">
                <a:hlinkClick r:id="rId2"/>
              </a:rPr>
              <a:t>www.office.microsoft.com</a:t>
            </a:r>
            <a:endParaRPr lang="cs-CZ" sz="1000" dirty="0" smtClean="0"/>
          </a:p>
          <a:p>
            <a:r>
              <a:rPr lang="cs-CZ" sz="1000" dirty="0"/>
              <a:t>File:Trilobite.JPG.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2012-03-13 [cit. 2012-03-25]. Dostupné z: http://commons.wikimedia.org/wiki/File:Trilobite.JPG?uselang=cs </a:t>
            </a:r>
            <a:endParaRPr lang="cs-CZ" sz="1000" dirty="0" smtClean="0"/>
          </a:p>
          <a:p>
            <a:r>
              <a:rPr lang="cs-CZ" sz="1000" dirty="0"/>
              <a:t>File:Gingko </a:t>
            </a:r>
            <a:r>
              <a:rPr lang="cs-CZ" sz="1000" dirty="0" err="1"/>
              <a:t>fossile-jurassique</a:t>
            </a:r>
            <a:r>
              <a:rPr lang="cs-CZ" sz="1000" dirty="0"/>
              <a:t> 0.png.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2005-02-28 [cit. 2012-03-25]. Dostupné z: http://generator.citace.com/dok/GsgAI4fW9BpAWMHp?kontrola=1 </a:t>
            </a:r>
            <a:endParaRPr lang="cs-CZ" sz="1000" dirty="0" smtClean="0"/>
          </a:p>
          <a:p>
            <a:r>
              <a:rPr lang="cs-CZ" sz="1000" dirty="0"/>
              <a:t>File:PetrifiedWood.jpg.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2004-11-18 [cit. 2012-03-25]. Dostupné z: http://upload.wikimedia.org/wikipedia/commons/f/f3/PetrifiedWood.jpg?uselang=cs </a:t>
            </a:r>
            <a:endParaRPr lang="cs-CZ" sz="1000" dirty="0" smtClean="0"/>
          </a:p>
          <a:p>
            <a:r>
              <a:rPr lang="cs-CZ" sz="1000" dirty="0" err="1"/>
              <a:t>Soubor:Stromatolites</a:t>
            </a:r>
            <a:r>
              <a:rPr lang="cs-CZ" sz="1000" dirty="0"/>
              <a:t> in Sharkbay.jpg.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2004-11-18 [cit. 2012-03-25]. Dostupné z: http://cs.wikipedia.org/wiki/Soubor:Stromatolites_in_Sharkbay.jpg </a:t>
            </a:r>
            <a:endParaRPr lang="cs-CZ" sz="1000" dirty="0" smtClean="0"/>
          </a:p>
          <a:p>
            <a:r>
              <a:rPr lang="cs-CZ" sz="1000" dirty="0" err="1"/>
              <a:t>Soubor:Gotland</a:t>
            </a:r>
            <a:r>
              <a:rPr lang="cs-CZ" sz="1000" dirty="0"/>
              <a:t> </a:t>
            </a:r>
            <a:r>
              <a:rPr lang="cs-CZ" sz="1000" dirty="0" err="1"/>
              <a:t>stromatolith</a:t>
            </a:r>
            <a:r>
              <a:rPr lang="cs-CZ" sz="1000" dirty="0"/>
              <a:t> hg.jpg.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2006-07-30 [cit. 2012-03-25]. Dostupné z: http://cs.wikipedia.org/wiki/Soubor:Gotland_stromatolith_hg.jpg </a:t>
            </a:r>
          </a:p>
          <a:p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7530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Welcome">
    <a:dk1>
      <a:sysClr val="windowText" lastClr="000000"/>
    </a:dk1>
    <a:lt1>
      <a:sysClr val="window" lastClr="FFFFFF"/>
    </a:lt1>
    <a:dk2>
      <a:srgbClr val="00272B"/>
    </a:dk2>
    <a:lt2>
      <a:srgbClr val="F7F7FF"/>
    </a:lt2>
    <a:accent1>
      <a:srgbClr val="006AED"/>
    </a:accent1>
    <a:accent2>
      <a:srgbClr val="0087BF"/>
    </a:accent2>
    <a:accent3>
      <a:srgbClr val="5D974B"/>
    </a:accent3>
    <a:accent4>
      <a:srgbClr val="9DBB3F"/>
    </a:accent4>
    <a:accent5>
      <a:srgbClr val="C77CC7"/>
    </a:accent5>
    <a:accent6>
      <a:srgbClr val="996699"/>
    </a:accent6>
    <a:hlink>
      <a:srgbClr val="E78707"/>
    </a:hlink>
    <a:folHlink>
      <a:srgbClr val="C618BA"/>
    </a:folHlink>
  </a:clrScheme>
</a:themeOverride>
</file>

<file path=ppt/theme/themeOverride2.xml><?xml version="1.0" encoding="utf-8"?>
<a:themeOverride xmlns:a="http://schemas.openxmlformats.org/drawingml/2006/main">
  <a:clrScheme name="Welcome">
    <a:dk1>
      <a:sysClr val="windowText" lastClr="000000"/>
    </a:dk1>
    <a:lt1>
      <a:sysClr val="window" lastClr="FFFFFF"/>
    </a:lt1>
    <a:dk2>
      <a:srgbClr val="00272B"/>
    </a:dk2>
    <a:lt2>
      <a:srgbClr val="F7F7FF"/>
    </a:lt2>
    <a:accent1>
      <a:srgbClr val="006AED"/>
    </a:accent1>
    <a:accent2>
      <a:srgbClr val="0087BF"/>
    </a:accent2>
    <a:accent3>
      <a:srgbClr val="5D974B"/>
    </a:accent3>
    <a:accent4>
      <a:srgbClr val="9DBB3F"/>
    </a:accent4>
    <a:accent5>
      <a:srgbClr val="C77CC7"/>
    </a:accent5>
    <a:accent6>
      <a:srgbClr val="996699"/>
    </a:accent6>
    <a:hlink>
      <a:srgbClr val="E78707"/>
    </a:hlink>
    <a:folHlink>
      <a:srgbClr val="C618BA"/>
    </a:folHlink>
  </a:clrScheme>
</a:themeOverride>
</file>

<file path=ppt/theme/themeOverride3.xml><?xml version="1.0" encoding="utf-8"?>
<a:themeOverride xmlns:a="http://schemas.openxmlformats.org/drawingml/2006/main">
  <a:clrScheme name="Welcome">
    <a:dk1>
      <a:sysClr val="windowText" lastClr="000000"/>
    </a:dk1>
    <a:lt1>
      <a:sysClr val="window" lastClr="FFFFFF"/>
    </a:lt1>
    <a:dk2>
      <a:srgbClr val="00272B"/>
    </a:dk2>
    <a:lt2>
      <a:srgbClr val="F7F7FF"/>
    </a:lt2>
    <a:accent1>
      <a:srgbClr val="006AED"/>
    </a:accent1>
    <a:accent2>
      <a:srgbClr val="0087BF"/>
    </a:accent2>
    <a:accent3>
      <a:srgbClr val="5D974B"/>
    </a:accent3>
    <a:accent4>
      <a:srgbClr val="9DBB3F"/>
    </a:accent4>
    <a:accent5>
      <a:srgbClr val="C77CC7"/>
    </a:accent5>
    <a:accent6>
      <a:srgbClr val="996699"/>
    </a:accent6>
    <a:hlink>
      <a:srgbClr val="E78707"/>
    </a:hlink>
    <a:folHlink>
      <a:srgbClr val="C618BA"/>
    </a:folHlink>
  </a:clrScheme>
</a:themeOverride>
</file>

<file path=ppt/theme/themeOverride4.xml><?xml version="1.0" encoding="utf-8"?>
<a:themeOverride xmlns:a="http://schemas.openxmlformats.org/drawingml/2006/main">
  <a:clrScheme name="Welcome">
    <a:dk1>
      <a:sysClr val="windowText" lastClr="000000"/>
    </a:dk1>
    <a:lt1>
      <a:sysClr val="window" lastClr="FFFFFF"/>
    </a:lt1>
    <a:dk2>
      <a:srgbClr val="00272B"/>
    </a:dk2>
    <a:lt2>
      <a:srgbClr val="F7F7FF"/>
    </a:lt2>
    <a:accent1>
      <a:srgbClr val="006AED"/>
    </a:accent1>
    <a:accent2>
      <a:srgbClr val="0087BF"/>
    </a:accent2>
    <a:accent3>
      <a:srgbClr val="5D974B"/>
    </a:accent3>
    <a:accent4>
      <a:srgbClr val="9DBB3F"/>
    </a:accent4>
    <a:accent5>
      <a:srgbClr val="C77CC7"/>
    </a:accent5>
    <a:accent6>
      <a:srgbClr val="996699"/>
    </a:accent6>
    <a:hlink>
      <a:srgbClr val="E78707"/>
    </a:hlink>
    <a:folHlink>
      <a:srgbClr val="C618BA"/>
    </a:folHlink>
  </a:clrScheme>
</a:themeOverride>
</file>

<file path=ppt/theme/themeOverride5.xml><?xml version="1.0" encoding="utf-8"?>
<a:themeOverride xmlns:a="http://schemas.openxmlformats.org/drawingml/2006/main">
  <a:clrScheme name="Welcome">
    <a:dk1>
      <a:sysClr val="windowText" lastClr="000000"/>
    </a:dk1>
    <a:lt1>
      <a:sysClr val="window" lastClr="FFFFFF"/>
    </a:lt1>
    <a:dk2>
      <a:srgbClr val="00272B"/>
    </a:dk2>
    <a:lt2>
      <a:srgbClr val="F7F7FF"/>
    </a:lt2>
    <a:accent1>
      <a:srgbClr val="006AED"/>
    </a:accent1>
    <a:accent2>
      <a:srgbClr val="0087BF"/>
    </a:accent2>
    <a:accent3>
      <a:srgbClr val="5D974B"/>
    </a:accent3>
    <a:accent4>
      <a:srgbClr val="9DBB3F"/>
    </a:accent4>
    <a:accent5>
      <a:srgbClr val="C77CC7"/>
    </a:accent5>
    <a:accent6>
      <a:srgbClr val="996699"/>
    </a:accent6>
    <a:hlink>
      <a:srgbClr val="E78707"/>
    </a:hlink>
    <a:folHlink>
      <a:srgbClr val="C618BA"/>
    </a:folHlink>
  </a:clrScheme>
</a:themeOverride>
</file>

<file path=ppt/theme/themeOverride6.xml><?xml version="1.0" encoding="utf-8"?>
<a:themeOverride xmlns:a="http://schemas.openxmlformats.org/drawingml/2006/main">
  <a:clrScheme name="Welcome">
    <a:dk1>
      <a:sysClr val="windowText" lastClr="000000"/>
    </a:dk1>
    <a:lt1>
      <a:sysClr val="window" lastClr="FFFFFF"/>
    </a:lt1>
    <a:dk2>
      <a:srgbClr val="00272B"/>
    </a:dk2>
    <a:lt2>
      <a:srgbClr val="F7F7FF"/>
    </a:lt2>
    <a:accent1>
      <a:srgbClr val="006AED"/>
    </a:accent1>
    <a:accent2>
      <a:srgbClr val="0087BF"/>
    </a:accent2>
    <a:accent3>
      <a:srgbClr val="5D974B"/>
    </a:accent3>
    <a:accent4>
      <a:srgbClr val="9DBB3F"/>
    </a:accent4>
    <a:accent5>
      <a:srgbClr val="C77CC7"/>
    </a:accent5>
    <a:accent6>
      <a:srgbClr val="996699"/>
    </a:accent6>
    <a:hlink>
      <a:srgbClr val="E78707"/>
    </a:hlink>
    <a:folHlink>
      <a:srgbClr val="C618B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493</Words>
  <Application>Microsoft Office PowerPoint</Application>
  <PresentationFormat>Předvádění na obrazovce (4:3)</PresentationFormat>
  <Paragraphs>119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Snímek 1</vt:lpstr>
      <vt:lpstr>Historie Země</vt:lpstr>
      <vt:lpstr>Čtení v minulosti Země</vt:lpstr>
      <vt:lpstr>Čtení v minulosti Země</vt:lpstr>
      <vt:lpstr>Přehled historie Země</vt:lpstr>
      <vt:lpstr>Počátky Země</vt:lpstr>
      <vt:lpstr>Předgeologické období</vt:lpstr>
      <vt:lpstr>Prahory</vt:lpstr>
      <vt:lpstr>Prahory</vt:lpstr>
      <vt:lpstr>Starohory</vt:lpstr>
      <vt:lpstr>Starohory</vt:lpstr>
      <vt:lpstr>Zkameněliny (fosilie)</vt:lpstr>
      <vt:lpstr>Zkameněliny (fosilie)</vt:lpstr>
      <vt:lpstr>Zkameněliny (fosilie)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expert</cp:lastModifiedBy>
  <cp:revision>20</cp:revision>
  <dcterms:created xsi:type="dcterms:W3CDTF">2012-03-25T18:17:42Z</dcterms:created>
  <dcterms:modified xsi:type="dcterms:W3CDTF">2012-10-22T17:25:18Z</dcterms:modified>
</cp:coreProperties>
</file>