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60" r:id="rId4"/>
    <p:sldId id="257" r:id="rId5"/>
    <p:sldId id="258" r:id="rId6"/>
    <p:sldId id="264" r:id="rId7"/>
    <p:sldId id="261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6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02" y="-8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45E839E-A9FC-41F4-87AE-4991ED01BF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F54B5AE-9A5D-42FD-9237-F22D8244F0E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ncrinus_liliiformis_4.JPG?uselang=cs" TargetMode="External"/><Relationship Id="rId2" Type="http://schemas.openxmlformats.org/officeDocument/2006/relationships/hyperlink" Target="http://commons.wikimedia.org/wiki/File:Trilobites_NT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rassigyrinus_B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611560" y="90872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933450" y="2204864"/>
            <a:ext cx="706755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NÁZEV: 		</a:t>
            </a:r>
            <a:r>
              <a:rPr lang="cs-CZ" sz="1200" dirty="0" smtClean="0"/>
              <a:t>VY_32_INOVACE_14_prvohory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8. nebo 9. ročník ZŠ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obor: 	</a:t>
            </a:r>
            <a:r>
              <a:rPr lang="cs-CZ" sz="1200" dirty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Neživá příroda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TEMA: 			Prvohory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Klíčová slova</a:t>
            </a:r>
            <a:r>
              <a:rPr lang="cs-CZ" sz="1200" dirty="0" smtClean="0"/>
              <a:t>: 		variské vrásnění, Pangea, trilobit, karbonský prales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VYTVOŘENO: 		3/2012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ANOTACE: Prezentace pro interaktivní tabuli, základní učivo v pojmech pro lepší orientaci v látce, důraz kladen na obrázky fosilních organismů</a:t>
            </a:r>
            <a:endParaRPr lang="cs-CZ" sz="1900" dirty="0" smtClean="0"/>
          </a:p>
        </p:txBody>
      </p:sp>
    </p:spTree>
    <p:extLst>
      <p:ext uri="{BB962C8B-B14F-4D97-AF65-F5344CB8AC3E}">
        <p14:creationId xmlns:p14="http://schemas.microsoft.com/office/powerpoint/2010/main" val="1671850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Prvohory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Éra trilobitů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675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tvary prvohor	(550 -250 mil. </a:t>
            </a:r>
            <a:r>
              <a:rPr lang="cs-CZ" dirty="0"/>
              <a:t>l</a:t>
            </a:r>
            <a:r>
              <a:rPr lang="cs-CZ" dirty="0" smtClean="0"/>
              <a:t>et)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Starší prvohory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Mladší prvohory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3600" dirty="0" smtClean="0"/>
              <a:t>Kambrium</a:t>
            </a:r>
          </a:p>
          <a:p>
            <a:r>
              <a:rPr lang="cs-CZ" sz="3600" dirty="0" smtClean="0"/>
              <a:t>Ordovik</a:t>
            </a:r>
          </a:p>
          <a:p>
            <a:r>
              <a:rPr lang="cs-CZ" sz="3600" dirty="0" smtClean="0"/>
              <a:t>Silur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evon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3600" dirty="0" smtClean="0"/>
              <a:t>Karbon</a:t>
            </a:r>
          </a:p>
          <a:p>
            <a:r>
              <a:rPr lang="cs-CZ" sz="3600" dirty="0" smtClean="0"/>
              <a:t>Perm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628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Geologický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Vrásnění </a:t>
            </a:r>
          </a:p>
          <a:p>
            <a:pPr lvl="1"/>
            <a:r>
              <a:rPr lang="cs-CZ" dirty="0" smtClean="0"/>
              <a:t>Několikrát během prvohor</a:t>
            </a:r>
          </a:p>
          <a:p>
            <a:pPr lvl="1"/>
            <a:r>
              <a:rPr lang="cs-CZ" b="1" dirty="0" smtClean="0"/>
              <a:t>Variské</a:t>
            </a:r>
            <a:r>
              <a:rPr lang="cs-CZ" dirty="0" smtClean="0"/>
              <a:t> (Hercynské)</a:t>
            </a:r>
          </a:p>
          <a:p>
            <a:pPr lvl="2"/>
            <a:r>
              <a:rPr lang="cs-CZ" dirty="0" smtClean="0"/>
              <a:t>V devonu a permu</a:t>
            </a:r>
          </a:p>
          <a:p>
            <a:pPr lvl="2"/>
            <a:r>
              <a:rPr lang="cs-CZ" dirty="0" smtClean="0"/>
              <a:t>Vliv na Český masív</a:t>
            </a:r>
          </a:p>
          <a:p>
            <a:r>
              <a:rPr lang="cs-CZ" dirty="0" smtClean="0"/>
              <a:t>Klima</a:t>
            </a:r>
          </a:p>
          <a:p>
            <a:pPr lvl="1"/>
            <a:r>
              <a:rPr lang="cs-CZ" dirty="0" smtClean="0"/>
              <a:t>Výkyv teplot</a:t>
            </a:r>
          </a:p>
          <a:p>
            <a:pPr lvl="2"/>
            <a:r>
              <a:rPr lang="cs-CZ" dirty="0" smtClean="0"/>
              <a:t>Pozůstatky zalednění i korálových útesů</a:t>
            </a:r>
          </a:p>
          <a:p>
            <a:endParaRPr lang="cs-CZ" dirty="0" smtClean="0"/>
          </a:p>
          <a:p>
            <a:endParaRPr lang="cs-CZ" dirty="0" smtClean="0"/>
          </a:p>
          <a:p>
            <a:pPr lvl="2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755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Geologický vývoj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G</a:t>
            </a:r>
            <a:r>
              <a:rPr lang="cs-CZ" dirty="0" err="1" smtClean="0"/>
              <a:t>ondwana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Pangea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800" dirty="0" err="1" smtClean="0"/>
              <a:t>Superkontinent</a:t>
            </a:r>
            <a:endParaRPr lang="cs-CZ" sz="2800" dirty="0" smtClean="0"/>
          </a:p>
          <a:p>
            <a:r>
              <a:rPr lang="cs-CZ" sz="2800" b="1" dirty="0" smtClean="0"/>
              <a:t>Začátek</a:t>
            </a:r>
            <a:r>
              <a:rPr lang="cs-CZ" sz="2800" dirty="0" smtClean="0"/>
              <a:t> prvohor</a:t>
            </a:r>
          </a:p>
          <a:p>
            <a:r>
              <a:rPr lang="cs-CZ" sz="2800" dirty="0" smtClean="0"/>
              <a:t>Okolí jižního pólu</a:t>
            </a:r>
          </a:p>
          <a:p>
            <a:r>
              <a:rPr lang="cs-CZ" sz="2800" dirty="0" smtClean="0"/>
              <a:t>Pohyb k severu</a:t>
            </a:r>
          </a:p>
          <a:p>
            <a:r>
              <a:rPr lang="cs-CZ" sz="2800" dirty="0" smtClean="0"/>
              <a:t>Srážky s jinými pevninami - vrásnění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 err="1"/>
              <a:t>S</a:t>
            </a:r>
            <a:r>
              <a:rPr lang="cs-CZ" sz="2800" dirty="0" err="1" smtClean="0"/>
              <a:t>uperkontinent</a:t>
            </a:r>
            <a:endParaRPr lang="cs-CZ" sz="2800" dirty="0" smtClean="0"/>
          </a:p>
          <a:p>
            <a:r>
              <a:rPr lang="cs-CZ" sz="2800" b="1" dirty="0" smtClean="0"/>
              <a:t>Konec</a:t>
            </a:r>
            <a:r>
              <a:rPr lang="cs-CZ" sz="2800" dirty="0" smtClean="0"/>
              <a:t> prvohor</a:t>
            </a:r>
          </a:p>
          <a:p>
            <a:r>
              <a:rPr lang="cs-CZ" sz="2800" dirty="0" smtClean="0"/>
              <a:t>Vznik z trhající se </a:t>
            </a:r>
            <a:r>
              <a:rPr lang="cs-CZ" sz="2800" dirty="0" err="1" smtClean="0"/>
              <a:t>Gondwany</a:t>
            </a:r>
            <a:r>
              <a:rPr lang="cs-CZ" sz="2800" dirty="0" smtClean="0"/>
              <a:t> a srážkami s jinými kontinenty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346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Gondwana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5863" y="2273002"/>
            <a:ext cx="6792273" cy="4277322"/>
          </a:xfrm>
        </p:spPr>
      </p:pic>
    </p:spTree>
    <p:extLst>
      <p:ext uri="{BB962C8B-B14F-4D97-AF65-F5344CB8AC3E}">
        <p14:creationId xmlns:p14="http://schemas.microsoft.com/office/powerpoint/2010/main" val="3133657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Pangea</a:t>
            </a:r>
            <a:endParaRPr lang="cs-CZ" dirty="0"/>
          </a:p>
        </p:txBody>
      </p:sp>
      <p:pic>
        <p:nvPicPr>
          <p:cNvPr id="11" name="Zástupný symbol pro obsah 10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241934"/>
            <a:ext cx="4651657" cy="3593916"/>
          </a:xfrm>
        </p:spPr>
      </p:pic>
    </p:spTree>
    <p:extLst>
      <p:ext uri="{BB962C8B-B14F-4D97-AF65-F5344CB8AC3E}">
        <p14:creationId xmlns:p14="http://schemas.microsoft.com/office/powerpoint/2010/main" val="21923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organismů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3157" y="2249488"/>
            <a:ext cx="5817685" cy="4324350"/>
          </a:xfrm>
        </p:spPr>
      </p:pic>
      <p:sp>
        <p:nvSpPr>
          <p:cNvPr id="5" name="TextovéPole 4"/>
          <p:cNvSpPr txBox="1"/>
          <p:nvPr/>
        </p:nvSpPr>
        <p:spPr>
          <a:xfrm>
            <a:off x="5580112" y="1700808"/>
            <a:ext cx="1888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Kambrické moře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8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organismů</a:t>
            </a:r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653" y="2401607"/>
            <a:ext cx="5858693" cy="4020111"/>
          </a:xfrm>
        </p:spPr>
      </p:pic>
      <p:sp>
        <p:nvSpPr>
          <p:cNvPr id="5" name="TextovéPole 4"/>
          <p:cNvSpPr txBox="1"/>
          <p:nvPr/>
        </p:nvSpPr>
        <p:spPr>
          <a:xfrm>
            <a:off x="6012160" y="1844824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Devon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588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</a:t>
            </a:r>
            <a:r>
              <a:rPr lang="cs-CZ" dirty="0" smtClean="0"/>
              <a:t>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mořských bezobratlých		</a:t>
            </a:r>
          </a:p>
          <a:p>
            <a:pPr lvl="1"/>
            <a:r>
              <a:rPr lang="cs-CZ" b="1" dirty="0" smtClean="0"/>
              <a:t>Trilobiti 					</a:t>
            </a:r>
            <a:endParaRPr lang="cs-CZ" dirty="0"/>
          </a:p>
          <a:p>
            <a:pPr lvl="2"/>
            <a:r>
              <a:rPr lang="cs-CZ" dirty="0" smtClean="0"/>
              <a:t>Na konci prvohor vyhynuli</a:t>
            </a:r>
          </a:p>
          <a:p>
            <a:pPr lvl="2"/>
            <a:r>
              <a:rPr lang="cs-CZ" dirty="0" smtClean="0"/>
              <a:t>Nejtypičtější zástupce prvohorních živočichů</a:t>
            </a:r>
          </a:p>
          <a:p>
            <a:pPr lvl="1"/>
            <a:r>
              <a:rPr lang="cs-CZ" dirty="0" smtClean="0"/>
              <a:t>Lilijice</a:t>
            </a:r>
          </a:p>
          <a:p>
            <a:pPr lvl="1"/>
            <a:r>
              <a:rPr lang="cs-CZ" dirty="0" smtClean="0"/>
              <a:t>Hlavonožci</a:t>
            </a:r>
          </a:p>
          <a:p>
            <a:pPr lvl="1"/>
            <a:r>
              <a:rPr lang="cs-CZ" dirty="0" smtClean="0"/>
              <a:t>Koráli</a:t>
            </a:r>
          </a:p>
          <a:p>
            <a:pPr lvl="1"/>
            <a:r>
              <a:rPr lang="cs-CZ" dirty="0" err="1" smtClean="0"/>
              <a:t>Graptoliti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" name="Zástupný symbol pro obsah 1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653136"/>
            <a:ext cx="2020887" cy="1512168"/>
          </a:xfrm>
          <a:prstGeom prst="rect">
            <a:avLst/>
          </a:prstGeom>
        </p:spPr>
      </p:pic>
      <p:sp>
        <p:nvSpPr>
          <p:cNvPr id="7" name="Šipka dolů 6"/>
          <p:cNvSpPr/>
          <p:nvPr/>
        </p:nvSpPr>
        <p:spPr>
          <a:xfrm>
            <a:off x="6372200" y="4005064"/>
            <a:ext cx="72008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129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trilobiti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trilobiti</a:t>
            </a:r>
            <a:endParaRPr lang="cs-CZ" dirty="0"/>
          </a:p>
        </p:txBody>
      </p:sp>
      <p:pic>
        <p:nvPicPr>
          <p:cNvPr id="15" name="Zástupný symbol pro obsah 14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050" y="3140968"/>
            <a:ext cx="4041775" cy="3024336"/>
          </a:xfrm>
        </p:spPr>
      </p:pic>
      <p:pic>
        <p:nvPicPr>
          <p:cNvPr id="14" name="Zástupný symbol pro obsah 13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184155"/>
            <a:ext cx="4041775" cy="2934439"/>
          </a:xfrm>
        </p:spPr>
      </p:pic>
    </p:spTree>
    <p:extLst>
      <p:ext uri="{BB962C8B-B14F-4D97-AF65-F5344CB8AC3E}">
        <p14:creationId xmlns:p14="http://schemas.microsoft.com/office/powerpoint/2010/main" val="149255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Bezobratlí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Lilijice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Hlavonožci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145616"/>
            <a:ext cx="4041775" cy="3011518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050" y="3140968"/>
            <a:ext cx="4041775" cy="3024336"/>
          </a:xfrm>
        </p:spPr>
      </p:pic>
    </p:spTree>
    <p:extLst>
      <p:ext uri="{BB962C8B-B14F-4D97-AF65-F5344CB8AC3E}">
        <p14:creationId xmlns:p14="http://schemas.microsoft.com/office/powerpoint/2010/main" val="572489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Bezobratlí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Koráli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Graptoliti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119" y="2924943"/>
            <a:ext cx="2621537" cy="3669531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050" y="3506435"/>
            <a:ext cx="4041775" cy="2289879"/>
          </a:xfrm>
        </p:spPr>
      </p:pic>
    </p:spTree>
    <p:extLst>
      <p:ext uri="{BB962C8B-B14F-4D97-AF65-F5344CB8AC3E}">
        <p14:creationId xmlns:p14="http://schemas.microsoft.com/office/powerpoint/2010/main" val="324828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živočichů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258816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Rozvoj mořských obratlovců</a:t>
            </a:r>
          </a:p>
          <a:p>
            <a:pPr lvl="1"/>
            <a:r>
              <a:rPr lang="cs-CZ" sz="2700" dirty="0" smtClean="0"/>
              <a:t>Ryby</a:t>
            </a:r>
          </a:p>
          <a:p>
            <a:pPr lvl="1"/>
            <a:r>
              <a:rPr lang="cs-CZ" sz="2700" dirty="0" smtClean="0"/>
              <a:t>Paryby</a:t>
            </a:r>
          </a:p>
          <a:p>
            <a:pPr lvl="1"/>
            <a:r>
              <a:rPr lang="cs-CZ" sz="2700" dirty="0" smtClean="0"/>
              <a:t>Obojživelníci </a:t>
            </a:r>
          </a:p>
          <a:p>
            <a:pPr lvl="2"/>
            <a:r>
              <a:rPr lang="cs-CZ" sz="2600" dirty="0" smtClean="0"/>
              <a:t>Krytolebci</a:t>
            </a:r>
          </a:p>
          <a:p>
            <a:pPr lvl="1"/>
            <a:r>
              <a:rPr lang="cs-CZ" sz="2700" dirty="0" smtClean="0"/>
              <a:t>Plazi </a:t>
            </a:r>
            <a:endParaRPr lang="cs-CZ" sz="2700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722" y="5157192"/>
            <a:ext cx="2772402" cy="1440160"/>
          </a:xfrm>
        </p:spPr>
      </p:pic>
      <p:sp>
        <p:nvSpPr>
          <p:cNvPr id="10" name="Šipka dolů 9"/>
          <p:cNvSpPr/>
          <p:nvPr/>
        </p:nvSpPr>
        <p:spPr>
          <a:xfrm>
            <a:off x="3635896" y="3284984"/>
            <a:ext cx="504056" cy="2160240"/>
          </a:xfrm>
          <a:prstGeom prst="down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346111" y="4509120"/>
            <a:ext cx="192873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Mladší  prvohory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346111" y="4170043"/>
            <a:ext cx="3466249" cy="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375609" y="3356992"/>
            <a:ext cx="181972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Starší  prvohory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470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Lalokoploutvé  ryby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Plazi</a:t>
            </a:r>
            <a:endParaRPr lang="cs-CZ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477956"/>
            <a:ext cx="4041775" cy="2346837"/>
          </a:xfrm>
        </p:spPr>
      </p:pic>
      <p:pic>
        <p:nvPicPr>
          <p:cNvPr id="15" name="Zástupný symbol pro obsah 14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050" y="3519772"/>
            <a:ext cx="4041775" cy="2263205"/>
          </a:xfrm>
        </p:spPr>
      </p:pic>
    </p:spTree>
    <p:extLst>
      <p:ext uri="{BB962C8B-B14F-4D97-AF65-F5344CB8AC3E}">
        <p14:creationId xmlns:p14="http://schemas.microsoft.com/office/powerpoint/2010/main" val="264988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rostlin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Začátek prvohor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Konec prvohor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Řasy ve vodě</a:t>
            </a:r>
          </a:p>
          <a:p>
            <a:r>
              <a:rPr lang="cs-CZ" dirty="0" smtClean="0"/>
              <a:t>Postupné osidlování souše</a:t>
            </a:r>
          </a:p>
          <a:p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Karbonské lesy</a:t>
            </a:r>
          </a:p>
          <a:p>
            <a:pPr lvl="1"/>
            <a:r>
              <a:rPr lang="cs-CZ" dirty="0" smtClean="0"/>
              <a:t>Vznik černého uhlí</a:t>
            </a:r>
          </a:p>
          <a:p>
            <a:pPr lvl="1"/>
            <a:r>
              <a:rPr lang="cs-CZ" dirty="0" smtClean="0"/>
              <a:t>Stromové kapraďorosty</a:t>
            </a:r>
          </a:p>
          <a:p>
            <a:endParaRPr lang="cs-CZ" dirty="0"/>
          </a:p>
        </p:txBody>
      </p:sp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5" y="3929888"/>
            <a:ext cx="3038899" cy="2429214"/>
          </a:xfrm>
          <a:prstGeom prst="rect">
            <a:avLst/>
          </a:prstGeom>
        </p:spPr>
      </p:pic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534016"/>
            <a:ext cx="3869574" cy="2795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33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prvohor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Hromadné vymírání organismů</a:t>
            </a:r>
          </a:p>
          <a:p>
            <a:pPr lvl="1"/>
            <a:r>
              <a:rPr lang="cs-CZ" dirty="0" smtClean="0"/>
              <a:t>Vymřelo 90 % druhů mořských živočichů </a:t>
            </a:r>
          </a:p>
          <a:p>
            <a:pPr lvl="1"/>
            <a:r>
              <a:rPr lang="cs-CZ" dirty="0" smtClean="0"/>
              <a:t>Nejrozsáhlejší vymírání</a:t>
            </a:r>
          </a:p>
          <a:p>
            <a:r>
              <a:rPr lang="cs-CZ" dirty="0" smtClean="0"/>
              <a:t>Příčina</a:t>
            </a:r>
          </a:p>
          <a:p>
            <a:pPr lvl="1"/>
            <a:r>
              <a:rPr lang="cs-CZ" dirty="0" smtClean="0"/>
              <a:t>neznámá</a:t>
            </a:r>
          </a:p>
          <a:p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7173" y="3789040"/>
            <a:ext cx="2664296" cy="2450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999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Od kdy do kdy trvaly prvohory?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Na jaké útvary se prvohory dělí?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Popiš vývoj živočichů, zejména porovnej začátek a konec prvohor.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Popiš vývoj rostlin, zejména rostliny konce prvohor.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 Co je to </a:t>
            </a:r>
            <a:r>
              <a:rPr lang="cs-CZ" dirty="0" err="1" smtClean="0"/>
              <a:t>Gondwana</a:t>
            </a:r>
            <a:r>
              <a:rPr lang="cs-CZ" dirty="0" smtClean="0"/>
              <a:t> a Pangea?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 se nazývá nejvýznamnější vrásnění prvohor?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Jaká událost ve vývoji organismů se odehrála na konci prvohor?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Co to jsou trilobiti? V jakém prostředí žili?</a:t>
            </a:r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0411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err="1"/>
              <a:t>Soubor:Pangaea</a:t>
            </a:r>
            <a:r>
              <a:rPr lang="cs-CZ" dirty="0"/>
              <a:t> continents.png.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2007-10-12 [cit. 2012-03-30]. Dostupné z: http://cs.wikipedia.org/wiki/Soubor:Pangaea_continents.png </a:t>
            </a:r>
            <a:endParaRPr lang="cs-CZ" dirty="0" smtClean="0"/>
          </a:p>
          <a:p>
            <a:r>
              <a:rPr lang="cs-CZ" dirty="0"/>
              <a:t>File:Late </a:t>
            </a:r>
            <a:r>
              <a:rPr lang="cs-CZ" dirty="0" err="1"/>
              <a:t>Cambrian</a:t>
            </a:r>
            <a:r>
              <a:rPr lang="cs-CZ" dirty="0"/>
              <a:t> (514 </a:t>
            </a:r>
            <a:r>
              <a:rPr lang="cs-CZ" dirty="0" err="1"/>
              <a:t>Ma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2009-03-09 [cit. 2012-03-30]. Dostupné z: http://commons.wikimedia.org/wiki/File:Late_Cambrian_%28514_Ma%29.jpg?uselang=cs </a:t>
            </a:r>
            <a:endParaRPr lang="cs-CZ" dirty="0" smtClean="0"/>
          </a:p>
          <a:p>
            <a:r>
              <a:rPr lang="cs-CZ" dirty="0"/>
              <a:t>File:TriassicContinents.GIF.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20010-03-15 [cit. 2012-03-30]. Dostupné z: http://commons.wikimedia.org/wiki/File:TriassicContinents.GIF?uselang=cs </a:t>
            </a:r>
            <a:endParaRPr lang="cs-CZ" dirty="0" smtClean="0"/>
          </a:p>
          <a:p>
            <a:r>
              <a:rPr lang="cs-CZ" dirty="0"/>
              <a:t>File:Cambrian sea.JPG.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20010-03-15 [cit. 2012-03-30]. Dostupné z: http://commons.wikimedia.org/wiki/File:Cambrian_sea.JPG?uselang=cs </a:t>
            </a:r>
            <a:endParaRPr lang="cs-CZ" dirty="0" smtClean="0"/>
          </a:p>
          <a:p>
            <a:r>
              <a:rPr lang="cs-CZ" dirty="0"/>
              <a:t>File:Devonianscene.jpg.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2008-09-06 [cit. 2012-03-30]. Dostupné z: http://commons.wikimedia.org/wiki/File:Devonianscene.jpg?uselang=cs </a:t>
            </a:r>
            <a:endParaRPr lang="cs-CZ" dirty="0" smtClean="0"/>
          </a:p>
          <a:p>
            <a:r>
              <a:rPr lang="cs-CZ" dirty="0"/>
              <a:t>File:Trilobites NT.jpg.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2010-10-11 [cit. 2012-03-30].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commons.wikimedia.org/wiki/File:Trilobites_NT.jpg?uselang=cs</a:t>
            </a:r>
            <a:endParaRPr lang="cs-CZ" dirty="0" smtClean="0"/>
          </a:p>
          <a:p>
            <a:r>
              <a:rPr lang="cs-CZ" dirty="0"/>
              <a:t>File:Trilobite.JPG.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2012-03-13 [cit. 2012-03-30]. Dostupné z: http://commons.wikimedia.org/wiki/File:Trilobite.JPG?uselang=cs  </a:t>
            </a:r>
            <a:endParaRPr lang="cs-CZ" dirty="0" smtClean="0"/>
          </a:p>
          <a:p>
            <a:r>
              <a:rPr lang="cs-CZ" dirty="0"/>
              <a:t>File:Encrinus </a:t>
            </a:r>
            <a:r>
              <a:rPr lang="cs-CZ" dirty="0" err="1"/>
              <a:t>liliiformis</a:t>
            </a:r>
            <a:r>
              <a:rPr lang="cs-CZ" dirty="0"/>
              <a:t> 4.JPG.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2011-05-15 [cit. 2012-03-30].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commons.wikimedia.org/wiki/File:Encrinus_liliiformis_4.JPG?uselang=cs</a:t>
            </a:r>
            <a:endParaRPr lang="cs-CZ" dirty="0" smtClean="0"/>
          </a:p>
          <a:p>
            <a:r>
              <a:rPr lang="cs-CZ" dirty="0"/>
              <a:t>File:Ammoniteplit.jpg.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2011-12-28 [cit. 2012-03-30]. Dostupné z: http://commons.wikimedia.org/wiki/File:Ammoniteplit.jpg?uselang=cs </a:t>
            </a:r>
          </a:p>
          <a:p>
            <a:r>
              <a:rPr lang="cs-CZ" dirty="0"/>
              <a:t>Zkopírovat do </a:t>
            </a:r>
            <a:r>
              <a:rPr lang="cs-CZ" dirty="0" smtClean="0"/>
              <a:t>schránky</a:t>
            </a:r>
          </a:p>
          <a:p>
            <a:r>
              <a:rPr lang="cs-CZ" dirty="0" err="1"/>
              <a:t>Soubor:PillarCoral.jpg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2004-12-22 [cit. 2012-03-30]. Dostupné z: http://cs.wikipedia.org/wiki/Soubor:PillarCoral.jpg </a:t>
            </a:r>
            <a:endParaRPr lang="cs-CZ" dirty="0" smtClean="0"/>
          </a:p>
          <a:p>
            <a:r>
              <a:rPr lang="cs-CZ" dirty="0" err="1"/>
              <a:t>Soubor:Crassigyrinus</a:t>
            </a:r>
            <a:r>
              <a:rPr lang="cs-CZ" dirty="0"/>
              <a:t> BW.jpg.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2007-01-24 [cit. 2012-03-30].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cs.wikipedia.org/wiki/Soubor:Crassigyrinus_BW.jpg</a:t>
            </a:r>
            <a:endParaRPr lang="cs-CZ" dirty="0" smtClean="0"/>
          </a:p>
          <a:p>
            <a:r>
              <a:rPr lang="cs-CZ" dirty="0"/>
              <a:t>File:Holoptychius BW.jpg.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2009-03-03 [cit. 2012-03-30]. Dostupné z: http://commons.wikimedia.org/wiki/File:Holoptychius_BW.jpg?uselang=cs  </a:t>
            </a:r>
            <a:endParaRPr lang="cs-CZ" dirty="0" smtClean="0"/>
          </a:p>
          <a:p>
            <a:r>
              <a:rPr lang="cs-CZ" dirty="0" err="1"/>
              <a:t>Soubor:Dicynodon</a:t>
            </a:r>
            <a:r>
              <a:rPr lang="cs-CZ" dirty="0"/>
              <a:t> BW.jpg.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2007-06-05 [cit. 2012-03-30]. Dostupné z: http://cs.wikipedia.org/wiki/Soubor:Dicynodon_BW.jpg </a:t>
            </a:r>
            <a:endParaRPr lang="cs-CZ" dirty="0" smtClean="0"/>
          </a:p>
          <a:p>
            <a:r>
              <a:rPr lang="cs-CZ" dirty="0"/>
              <a:t>File:Fossil halimeda.jpg.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2008-04-25 [cit. 2012-03-30]. Dostupné z: http://commons.wikimedia.org/wiki/File:Fossil_halimeda.jpg?uselang=cs </a:t>
            </a:r>
            <a:endParaRPr lang="cs-CZ" dirty="0" smtClean="0"/>
          </a:p>
          <a:p>
            <a:r>
              <a:rPr lang="cs-CZ" dirty="0"/>
              <a:t>File:Trilobite </a:t>
            </a:r>
            <a:r>
              <a:rPr lang="cs-CZ" dirty="0" err="1"/>
              <a:t>Kolihapeltis</a:t>
            </a:r>
            <a:r>
              <a:rPr lang="cs-CZ" dirty="0"/>
              <a:t> chlupaci.jpg.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2010-12-07 [cit. 2012-03-30]. Dostupné z: http://commons.wikimedia.org/wiki/File:Trilobite_Kolihapeltis_chlupaci.jpg?uselang=cs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811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162</TotalTime>
  <Words>763</Words>
  <Application>Microsoft Office PowerPoint</Application>
  <PresentationFormat>Předvádění na obrazovce (4:3)</PresentationFormat>
  <Paragraphs>124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Urbanistický</vt:lpstr>
      <vt:lpstr>Prezentace aplikace PowerPoint</vt:lpstr>
      <vt:lpstr>Prvohory</vt:lpstr>
      <vt:lpstr>Útvary prvohor (550 -250 mil. let)</vt:lpstr>
      <vt:lpstr>Geologický vývoj</vt:lpstr>
      <vt:lpstr>Geologický vývoj</vt:lpstr>
      <vt:lpstr>Gondwana</vt:lpstr>
      <vt:lpstr>Pangea</vt:lpstr>
      <vt:lpstr>Vývoj organismů</vt:lpstr>
      <vt:lpstr>Vývoj organismů</vt:lpstr>
      <vt:lpstr>Vývoj živočichů</vt:lpstr>
      <vt:lpstr>Bezobratlí</vt:lpstr>
      <vt:lpstr>Bezobratlí</vt:lpstr>
      <vt:lpstr>Bezobratlí</vt:lpstr>
      <vt:lpstr>Vývoj živočichů</vt:lpstr>
      <vt:lpstr>Obratlovci</vt:lpstr>
      <vt:lpstr>Vývoj rostlin</vt:lpstr>
      <vt:lpstr>Konec prvohor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22</cp:revision>
  <dcterms:created xsi:type="dcterms:W3CDTF">2012-03-30T19:22:50Z</dcterms:created>
  <dcterms:modified xsi:type="dcterms:W3CDTF">2012-06-12T19:13:57Z</dcterms:modified>
</cp:coreProperties>
</file>