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9" r:id="rId13"/>
    <p:sldId id="268" r:id="rId14"/>
    <p:sldId id="270" r:id="rId15"/>
    <p:sldId id="271" r:id="rId16"/>
    <p:sldId id="272" r:id="rId17"/>
    <p:sldId id="260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CB98E031-6E0E-4F03-B298-2971797C68F8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26B4CD0E-2292-45FB-939F-156C705E52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8E031-6E0E-4F03-B298-2971797C68F8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4CD0E-2292-45FB-939F-156C705E52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8E031-6E0E-4F03-B298-2971797C68F8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4CD0E-2292-45FB-939F-156C705E52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8E031-6E0E-4F03-B298-2971797C68F8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4CD0E-2292-45FB-939F-156C705E52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B98E031-6E0E-4F03-B298-2971797C68F8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6B4CD0E-2292-45FB-939F-156C705E523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CB98E031-6E0E-4F03-B298-2971797C68F8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26B4CD0E-2292-45FB-939F-156C705E52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8E031-6E0E-4F03-B298-2971797C68F8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4CD0E-2292-45FB-939F-156C705E52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8E031-6E0E-4F03-B298-2971797C68F8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4CD0E-2292-45FB-939F-156C705E52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8E031-6E0E-4F03-B298-2971797C68F8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4CD0E-2292-45FB-939F-156C705E52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8E031-6E0E-4F03-B298-2971797C68F8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4CD0E-2292-45FB-939F-156C705E52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8E031-6E0E-4F03-B298-2971797C68F8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4CD0E-2292-45FB-939F-156C705E52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CB98E031-6E0E-4F03-B298-2971797C68F8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26B4CD0E-2292-45FB-939F-156C705E523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Allosaurus_SDNHM.jpg?uselang=cs" TargetMode="External"/><Relationship Id="rId2" Type="http://schemas.openxmlformats.org/officeDocument/2006/relationships/hyperlink" Target="http://commons.wikimedia.org/wiki/File:LateCretaceousGlobal.jpg?uselang=c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713" y="4868863"/>
            <a:ext cx="5407025" cy="1046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 descr="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7" name="Rectangle 5"/>
          <p:cNvSpPr>
            <a:spLocks noChangeArrowheads="1"/>
          </p:cNvSpPr>
          <p:nvPr/>
        </p:nvSpPr>
        <p:spPr bwMode="auto">
          <a:xfrm>
            <a:off x="611560" y="908720"/>
            <a:ext cx="7935913" cy="1100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dirty="0"/>
              <a:t>                                     </a:t>
            </a:r>
            <a:r>
              <a:rPr lang="cs-CZ" sz="1600" b="1" dirty="0"/>
              <a:t>Základní  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Strašecí</a:t>
            </a:r>
          </a:p>
          <a:p>
            <a:pPr algn="ctr"/>
            <a:r>
              <a:rPr lang="cs-CZ" sz="1600" dirty="0"/>
              <a:t>                                                 tel. 311 240 401, 311 240 400, email: zsnovstra@iol.cz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933450" y="2204864"/>
            <a:ext cx="7067550" cy="2520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itchFamily="2" charset="2"/>
              <a:buChar char="l"/>
              <a:defRPr sz="3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92150" indent="-347663" algn="l" rtl="0" fontAlgn="base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itchFamily="2" charset="2"/>
              <a:buChar char="l"/>
              <a:defRPr sz="2600">
                <a:solidFill>
                  <a:schemeClr val="tx1"/>
                </a:solidFill>
                <a:latin typeface="+mn-lt"/>
              </a:defRPr>
            </a:lvl2pPr>
            <a:lvl3pPr marL="987425" indent="-293688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l"/>
              <a:defRPr sz="2300">
                <a:solidFill>
                  <a:schemeClr val="tx1"/>
                </a:solidFill>
                <a:latin typeface="+mn-lt"/>
              </a:defRPr>
            </a:lvl3pPr>
            <a:lvl4pPr marL="1281113" indent="-292100" algn="l" rtl="0" fontAlgn="base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4pPr>
            <a:lvl5pPr marL="15986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5pPr>
            <a:lvl6pPr marL="20558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6pPr>
            <a:lvl7pPr marL="25130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7pPr>
            <a:lvl8pPr marL="29702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8pPr>
            <a:lvl9pPr marL="34274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sz="1200" dirty="0" smtClean="0"/>
              <a:t>AUTOR: 		Ing. Tereza </a:t>
            </a:r>
            <a:r>
              <a:rPr lang="cs-CZ" sz="1200" dirty="0" err="1" smtClean="0"/>
              <a:t>Kovalská</a:t>
            </a:r>
            <a:endParaRPr lang="cs-CZ" sz="1200" dirty="0" smtClean="0"/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sz="1200" dirty="0" smtClean="0"/>
              <a:t>NÁZEV: 		VY_32_INOVACE_15_druhohory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sz="1200" cap="all" dirty="0" smtClean="0"/>
              <a:t>Ročník: 		</a:t>
            </a:r>
            <a:r>
              <a:rPr lang="cs-CZ" sz="1200" dirty="0" smtClean="0"/>
              <a:t>8. nebo 9. ročník ZŠ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sz="1200" cap="all" dirty="0" smtClean="0"/>
              <a:t>Vzdělávací oblast:	</a:t>
            </a:r>
            <a:r>
              <a:rPr lang="cs-CZ" sz="1200" dirty="0" smtClean="0"/>
              <a:t>Člověk a příroda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sz="1200" cap="all" dirty="0" smtClean="0"/>
              <a:t>Vzdělávací obor: 	</a:t>
            </a:r>
            <a:r>
              <a:rPr lang="cs-CZ" sz="1200" dirty="0"/>
              <a:t>Přírodopis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sz="1200" cap="all" dirty="0" smtClean="0"/>
              <a:t>Tematický okruh:	</a:t>
            </a:r>
            <a:r>
              <a:rPr lang="cs-CZ" sz="1200" dirty="0" smtClean="0"/>
              <a:t>Neživá příroda 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sz="1200" dirty="0" smtClean="0"/>
              <a:t>TEMA: 			Druhohory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sz="1200" cap="all" dirty="0" smtClean="0"/>
              <a:t>Klíčová slova</a:t>
            </a:r>
            <a:r>
              <a:rPr lang="cs-CZ" sz="1200" dirty="0" smtClean="0"/>
              <a:t>: 		alpinské vrásnění, nahosemenné rostl., dinosauři, křída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sz="1200" dirty="0" smtClean="0"/>
              <a:t>VYTVOŘENO: 		4/2012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sz="1200" dirty="0" smtClean="0"/>
              <a:t>ČÍSLO PROJEKTU: 		1.4 OP VK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sz="1200" dirty="0" smtClean="0"/>
              <a:t>ANOTACE: Prezentace pro interaktivní tabuli, základní učivo v pojmech pro lepší orientaci v látce, důraz kladen na obrázky fosilních organismů, žák  pracuje s mapou znázorňující vývoj kontinentů</a:t>
            </a:r>
            <a:endParaRPr lang="cs-CZ" sz="1900" dirty="0" smtClean="0"/>
          </a:p>
        </p:txBody>
      </p:sp>
    </p:spTree>
    <p:extLst>
      <p:ext uri="{BB962C8B-B14F-4D97-AF65-F5344CB8AC3E}">
        <p14:creationId xmlns:p14="http://schemas.microsoft.com/office/powerpoint/2010/main" xmlns="" val="6153361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Druhohory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Éra plazů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685898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43000"/>
            <a:ext cx="8640960" cy="10668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Útvary druhohor 	(před 250-65 </a:t>
            </a:r>
            <a:r>
              <a:rPr lang="cs-CZ" dirty="0"/>
              <a:t>mil. l</a:t>
            </a:r>
            <a:r>
              <a:rPr lang="cs-CZ" dirty="0" smtClean="0"/>
              <a:t>et)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Trias</a:t>
            </a:r>
          </a:p>
          <a:p>
            <a:pPr lvl="1"/>
            <a:r>
              <a:rPr lang="cs-CZ" dirty="0" smtClean="0"/>
              <a:t>250-200 mil. let</a:t>
            </a:r>
          </a:p>
          <a:p>
            <a:endParaRPr lang="cs-CZ" dirty="0"/>
          </a:p>
          <a:p>
            <a:r>
              <a:rPr lang="cs-CZ" dirty="0" smtClean="0"/>
              <a:t>Jura</a:t>
            </a:r>
          </a:p>
          <a:p>
            <a:pPr lvl="1"/>
            <a:r>
              <a:rPr lang="cs-CZ" dirty="0" smtClean="0"/>
              <a:t>200 – 140 mil. </a:t>
            </a:r>
            <a:r>
              <a:rPr lang="cs-CZ" dirty="0" smtClean="0"/>
              <a:t>let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Křída</a:t>
            </a:r>
          </a:p>
          <a:p>
            <a:pPr lvl="1"/>
            <a:r>
              <a:rPr lang="cs-CZ" dirty="0" smtClean="0"/>
              <a:t>140-65 mil. let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018185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Geologický vývoj</a:t>
            </a:r>
            <a:endParaRPr lang="cs-CZ" dirty="0"/>
          </a:p>
        </p:txBody>
      </p:sp>
      <p:pic>
        <p:nvPicPr>
          <p:cNvPr id="11" name="Zástupný symbol pro obsah 10" descr="Výřez obrazovky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90047" y="2549265"/>
            <a:ext cx="7563906" cy="3724795"/>
          </a:xfrm>
        </p:spPr>
      </p:pic>
      <p:sp>
        <p:nvSpPr>
          <p:cNvPr id="12" name="TextovéPole 11"/>
          <p:cNvSpPr txBox="1"/>
          <p:nvPr/>
        </p:nvSpPr>
        <p:spPr>
          <a:xfrm>
            <a:off x="5004047" y="2078639"/>
            <a:ext cx="31886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Rozložení kontinentů v triasu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56766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Geologický vývoj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Rozpadání</a:t>
            </a:r>
            <a:r>
              <a:rPr lang="cs-CZ" dirty="0" smtClean="0"/>
              <a:t> </a:t>
            </a:r>
            <a:r>
              <a:rPr lang="cs-CZ" dirty="0" err="1" smtClean="0"/>
              <a:t>superkontinentu</a:t>
            </a:r>
            <a:r>
              <a:rPr lang="cs-CZ" dirty="0" smtClean="0"/>
              <a:t> </a:t>
            </a:r>
            <a:r>
              <a:rPr lang="cs-CZ" b="1" dirty="0" smtClean="0"/>
              <a:t>Pangey</a:t>
            </a:r>
          </a:p>
          <a:p>
            <a:r>
              <a:rPr lang="cs-CZ" dirty="0" smtClean="0"/>
              <a:t>Dělení souvislého oceánu na „menší“ oceány</a:t>
            </a:r>
          </a:p>
          <a:p>
            <a:r>
              <a:rPr lang="cs-CZ" b="1" dirty="0" smtClean="0"/>
              <a:t>Jura</a:t>
            </a:r>
          </a:p>
          <a:p>
            <a:pPr lvl="1"/>
            <a:r>
              <a:rPr lang="cs-CZ" dirty="0" smtClean="0"/>
              <a:t>Pangea rozpadlá na několik kontinentů</a:t>
            </a:r>
          </a:p>
          <a:p>
            <a:r>
              <a:rPr lang="cs-CZ" b="1" dirty="0" smtClean="0"/>
              <a:t>Křída</a:t>
            </a:r>
          </a:p>
          <a:p>
            <a:pPr lvl="1"/>
            <a:r>
              <a:rPr lang="cs-CZ" dirty="0" smtClean="0"/>
              <a:t>Přiblížení rozpadlých kontinentů</a:t>
            </a:r>
          </a:p>
          <a:p>
            <a:pPr lvl="1"/>
            <a:r>
              <a:rPr lang="cs-CZ" dirty="0" smtClean="0"/>
              <a:t>Začátek </a:t>
            </a:r>
            <a:r>
              <a:rPr lang="cs-CZ" b="1" dirty="0" smtClean="0"/>
              <a:t>alpinského</a:t>
            </a:r>
            <a:r>
              <a:rPr lang="cs-CZ" dirty="0" smtClean="0"/>
              <a:t> vrásnění (pokračovalo </a:t>
            </a:r>
            <a:r>
              <a:rPr lang="cs-CZ" dirty="0" smtClean="0"/>
              <a:t>                 ve </a:t>
            </a:r>
            <a:r>
              <a:rPr lang="cs-CZ" dirty="0" smtClean="0"/>
              <a:t>třetihorách) 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757281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Geologický vývoj</a:t>
            </a:r>
          </a:p>
        </p:txBody>
      </p:sp>
      <p:pic>
        <p:nvPicPr>
          <p:cNvPr id="4" name="Zástupný symbol pro obsah 3" descr="Výřez obrazovky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99573" y="2568318"/>
            <a:ext cx="7544854" cy="3686690"/>
          </a:xfrm>
        </p:spPr>
      </p:pic>
      <p:sp>
        <p:nvSpPr>
          <p:cNvPr id="5" name="TextovéPole 4"/>
          <p:cNvSpPr txBox="1"/>
          <p:nvPr/>
        </p:nvSpPr>
        <p:spPr>
          <a:xfrm>
            <a:off x="4999126" y="2078639"/>
            <a:ext cx="30043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Rozložení kontinentů v juře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421072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Vývoj rostlin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258816" cy="4525963"/>
          </a:xfrm>
        </p:spPr>
        <p:txBody>
          <a:bodyPr>
            <a:normAutofit/>
          </a:bodyPr>
          <a:lstStyle/>
          <a:p>
            <a:r>
              <a:rPr lang="cs-CZ" sz="2800" dirty="0" smtClean="0"/>
              <a:t>Rozvoj </a:t>
            </a:r>
            <a:r>
              <a:rPr lang="cs-CZ" sz="2800" b="1" dirty="0" smtClean="0"/>
              <a:t>nahosemenných</a:t>
            </a:r>
            <a:r>
              <a:rPr lang="cs-CZ" sz="2800" dirty="0" smtClean="0"/>
              <a:t> </a:t>
            </a:r>
            <a:endParaRPr lang="cs-CZ" sz="2800" dirty="0" smtClean="0"/>
          </a:p>
          <a:p>
            <a:pPr lvl="1"/>
            <a:r>
              <a:rPr lang="cs-CZ" sz="2700" dirty="0" smtClean="0"/>
              <a:t>Cykasy</a:t>
            </a:r>
          </a:p>
          <a:p>
            <a:pPr lvl="1"/>
            <a:r>
              <a:rPr lang="cs-CZ" sz="2700" dirty="0" smtClean="0"/>
              <a:t>Jinany</a:t>
            </a:r>
          </a:p>
          <a:p>
            <a:pPr lvl="1"/>
            <a:r>
              <a:rPr lang="cs-CZ" sz="2700" dirty="0" smtClean="0"/>
              <a:t>Jehličnany</a:t>
            </a:r>
          </a:p>
          <a:p>
            <a:pPr lvl="1"/>
            <a:endParaRPr lang="cs-CZ" sz="2700" dirty="0"/>
          </a:p>
        </p:txBody>
      </p:sp>
      <p:pic>
        <p:nvPicPr>
          <p:cNvPr id="5" name="Zástupný symbol pro obsah 4" descr="Výřez obrazovky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60032" y="692696"/>
            <a:ext cx="4038600" cy="4003481"/>
          </a:xfrm>
        </p:spPr>
      </p:pic>
      <p:sp>
        <p:nvSpPr>
          <p:cNvPr id="6" name="TextovéPole 5"/>
          <p:cNvSpPr txBox="1"/>
          <p:nvPr/>
        </p:nvSpPr>
        <p:spPr>
          <a:xfrm>
            <a:off x="7884368" y="4725144"/>
            <a:ext cx="7857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C</a:t>
            </a:r>
            <a:r>
              <a:rPr lang="cs-CZ" dirty="0" smtClean="0"/>
              <a:t>ykas</a:t>
            </a:r>
            <a:endParaRPr lang="cs-CZ" dirty="0"/>
          </a:p>
        </p:txBody>
      </p:sp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15816" y="4067458"/>
            <a:ext cx="2061066" cy="2610042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5004504" y="6317782"/>
            <a:ext cx="19864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Jinan </a:t>
            </a:r>
            <a:r>
              <a:rPr lang="cs-CZ" dirty="0" smtClean="0"/>
              <a:t>dvojlaločný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446811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Vývoj rostlin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Začátek vývoje </a:t>
            </a:r>
            <a:r>
              <a:rPr lang="cs-CZ" sz="3200" b="1" dirty="0" smtClean="0"/>
              <a:t>krytosemenných</a:t>
            </a:r>
            <a:endParaRPr lang="cs-CZ" sz="3200" b="1" dirty="0" smtClean="0"/>
          </a:p>
          <a:p>
            <a:pPr lvl="1"/>
            <a:r>
              <a:rPr lang="cs-CZ" sz="3200" dirty="0" smtClean="0"/>
              <a:t>Fíkovníky</a:t>
            </a:r>
          </a:p>
          <a:p>
            <a:pPr lvl="1"/>
            <a:r>
              <a:rPr lang="cs-CZ" sz="3200" dirty="0" smtClean="0"/>
              <a:t>Duby</a:t>
            </a:r>
          </a:p>
          <a:p>
            <a:pPr lvl="1"/>
            <a:r>
              <a:rPr lang="cs-CZ" sz="3200" dirty="0"/>
              <a:t>J</a:t>
            </a:r>
            <a:r>
              <a:rPr lang="cs-CZ" sz="3200" dirty="0" smtClean="0"/>
              <a:t>avory</a:t>
            </a:r>
            <a:endParaRPr lang="cs-CZ" sz="3200" dirty="0"/>
          </a:p>
        </p:txBody>
      </p:sp>
      <p:pic>
        <p:nvPicPr>
          <p:cNvPr id="5" name="Zástupný symbol pro obsah 4" descr="Výřez obrazovky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32040" y="1700808"/>
            <a:ext cx="3353714" cy="4525962"/>
          </a:xfrm>
        </p:spPr>
      </p:pic>
      <p:sp>
        <p:nvSpPr>
          <p:cNvPr id="6" name="TextovéPole 5"/>
          <p:cNvSpPr txBox="1"/>
          <p:nvPr/>
        </p:nvSpPr>
        <p:spPr>
          <a:xfrm>
            <a:off x="3347864" y="5836622"/>
            <a:ext cx="15440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Javor babyka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955163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Vývoj živočichů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Rozvoj plazů</a:t>
            </a:r>
          </a:p>
          <a:p>
            <a:r>
              <a:rPr lang="cs-CZ" dirty="0" smtClean="0"/>
              <a:t>Dinosauři – dominantní plazi</a:t>
            </a:r>
          </a:p>
          <a:p>
            <a:r>
              <a:rPr lang="cs-CZ" b="1" dirty="0" smtClean="0"/>
              <a:t>Trias</a:t>
            </a:r>
          </a:p>
          <a:p>
            <a:pPr lvl="1"/>
            <a:r>
              <a:rPr lang="cs-CZ" dirty="0" smtClean="0"/>
              <a:t>Drobní plazi</a:t>
            </a:r>
          </a:p>
          <a:p>
            <a:pPr lvl="1"/>
            <a:r>
              <a:rPr lang="cs-CZ" dirty="0" smtClean="0"/>
              <a:t>Postupný vývoj velkých forem</a:t>
            </a:r>
          </a:p>
          <a:p>
            <a:r>
              <a:rPr lang="cs-CZ" b="1" dirty="0" smtClean="0"/>
              <a:t>Křída</a:t>
            </a:r>
          </a:p>
          <a:p>
            <a:pPr lvl="1"/>
            <a:r>
              <a:rPr lang="cs-CZ" dirty="0" smtClean="0"/>
              <a:t>Obrovští dinosauři (hmotnost 100 t)</a:t>
            </a:r>
          </a:p>
          <a:p>
            <a:pPr lvl="1"/>
            <a:r>
              <a:rPr lang="cs-CZ" dirty="0" smtClean="0"/>
              <a:t>Masožraví – menší a méně druhů</a:t>
            </a:r>
          </a:p>
          <a:p>
            <a:pPr lvl="1"/>
            <a:r>
              <a:rPr lang="cs-CZ" dirty="0" smtClean="0"/>
              <a:t>Býložraví – větší a víc druhů</a:t>
            </a:r>
          </a:p>
          <a:p>
            <a:pPr marL="109728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94707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Býložraví dinosauři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Stegosaurus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err="1" smtClean="0"/>
              <a:t>Brachiosaurus</a:t>
            </a:r>
            <a:endParaRPr lang="cs-CZ" dirty="0"/>
          </a:p>
        </p:txBody>
      </p:sp>
      <p:pic>
        <p:nvPicPr>
          <p:cNvPr id="7" name="Zástupný symbol pro obsah 6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81000" y="3273695"/>
            <a:ext cx="4041775" cy="2755360"/>
          </a:xfrm>
        </p:spPr>
      </p:pic>
      <p:pic>
        <p:nvPicPr>
          <p:cNvPr id="8" name="Zástupný symbol pro obsah 7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18050" y="3284984"/>
            <a:ext cx="4041775" cy="2808312"/>
          </a:xfrm>
        </p:spPr>
      </p:pic>
    </p:spTree>
    <p:extLst>
      <p:ext uri="{BB962C8B-B14F-4D97-AF65-F5344CB8AC3E}">
        <p14:creationId xmlns:p14="http://schemas.microsoft.com/office/powerpoint/2010/main" xmlns="" val="42627179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Masožraví dinosauři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Tyranosaurus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err="1" smtClean="0"/>
              <a:t>Alosaurus</a:t>
            </a:r>
            <a:endParaRPr lang="cs-CZ" dirty="0"/>
          </a:p>
        </p:txBody>
      </p:sp>
      <p:pic>
        <p:nvPicPr>
          <p:cNvPr id="7" name="Zástupný symbol pro obsah 6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2258" y="2708275"/>
            <a:ext cx="3859258" cy="3886200"/>
          </a:xfrm>
        </p:spPr>
      </p:pic>
      <p:pic>
        <p:nvPicPr>
          <p:cNvPr id="8" name="Zástupný symbol pro obsah 7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60033" y="2708920"/>
            <a:ext cx="3816424" cy="3816424"/>
          </a:xfrm>
        </p:spPr>
      </p:pic>
    </p:spTree>
    <p:extLst>
      <p:ext uri="{BB962C8B-B14F-4D97-AF65-F5344CB8AC3E}">
        <p14:creationId xmlns:p14="http://schemas.microsoft.com/office/powerpoint/2010/main" xmlns="" val="37586914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Ostatní plazi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Pterodactylus</a:t>
            </a:r>
            <a:r>
              <a:rPr lang="cs-CZ" dirty="0" smtClean="0"/>
              <a:t> – létající plaz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Ichtyosaurus – ryboještěr</a:t>
            </a:r>
            <a:endParaRPr lang="cs-CZ" dirty="0"/>
          </a:p>
        </p:txBody>
      </p:sp>
      <p:pic>
        <p:nvPicPr>
          <p:cNvPr id="7" name="Zástupný symbol pro obsah 6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81000" y="3207385"/>
            <a:ext cx="4041775" cy="2887980"/>
          </a:xfrm>
        </p:spPr>
      </p:pic>
      <p:pic>
        <p:nvPicPr>
          <p:cNvPr id="8" name="Zástupný symbol pro obsah 7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28464" y="3212976"/>
            <a:ext cx="3820946" cy="2952328"/>
          </a:xfrm>
        </p:spPr>
      </p:pic>
    </p:spTree>
    <p:extLst>
      <p:ext uri="{BB962C8B-B14F-4D97-AF65-F5344CB8AC3E}">
        <p14:creationId xmlns:p14="http://schemas.microsoft.com/office/powerpoint/2010/main" xmlns="" val="2208520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Vývoj živočichů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Vývoj </a:t>
            </a:r>
            <a:r>
              <a:rPr lang="cs-CZ" sz="2800" b="1" dirty="0" smtClean="0"/>
              <a:t>ptáků</a:t>
            </a:r>
          </a:p>
          <a:p>
            <a:pPr lvl="1"/>
            <a:r>
              <a:rPr lang="cs-CZ" sz="2700" dirty="0" smtClean="0"/>
              <a:t>V křídě</a:t>
            </a:r>
          </a:p>
          <a:p>
            <a:pPr lvl="1"/>
            <a:r>
              <a:rPr lang="cs-CZ" sz="2700" dirty="0" smtClean="0"/>
              <a:t>Z dinosaurů</a:t>
            </a:r>
            <a:endParaRPr lang="cs-CZ" sz="2700" dirty="0"/>
          </a:p>
          <a:p>
            <a:pPr lvl="1"/>
            <a:r>
              <a:rPr lang="cs-CZ" sz="2700" dirty="0" smtClean="0"/>
              <a:t>Duté kosti (létání)</a:t>
            </a:r>
          </a:p>
          <a:p>
            <a:r>
              <a:rPr lang="cs-CZ" sz="2800" dirty="0" smtClean="0"/>
              <a:t>Vznik a vývoj </a:t>
            </a:r>
            <a:r>
              <a:rPr lang="cs-CZ" sz="2800" b="1" dirty="0" smtClean="0"/>
              <a:t>savců</a:t>
            </a:r>
            <a:endParaRPr lang="cs-CZ" sz="2800" b="1" dirty="0"/>
          </a:p>
          <a:p>
            <a:pPr lvl="1"/>
            <a:r>
              <a:rPr lang="cs-CZ" sz="2700" dirty="0" smtClean="0"/>
              <a:t>Drobní</a:t>
            </a:r>
          </a:p>
          <a:p>
            <a:pPr lvl="1"/>
            <a:r>
              <a:rPr lang="cs-CZ" sz="2700" dirty="0" smtClean="0"/>
              <a:t>Málo druhů</a:t>
            </a:r>
          </a:p>
          <a:p>
            <a:pPr lvl="1"/>
            <a:endParaRPr lang="cs-CZ" sz="2700" dirty="0"/>
          </a:p>
        </p:txBody>
      </p:sp>
      <p:pic>
        <p:nvPicPr>
          <p:cNvPr id="9" name="Zástupný symbol pro obsah 8" descr="Výřez obrazovky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48200" y="2936165"/>
            <a:ext cx="4038600" cy="3152608"/>
          </a:xfrm>
        </p:spPr>
      </p:pic>
      <p:sp>
        <p:nvSpPr>
          <p:cNvPr id="10" name="TextovéPole 9"/>
          <p:cNvSpPr txBox="1"/>
          <p:nvPr/>
        </p:nvSpPr>
        <p:spPr>
          <a:xfrm>
            <a:off x="2195736" y="5719494"/>
            <a:ext cx="23407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Model archeopteryxe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761606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Vývoj živočichů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Vývoj </a:t>
            </a:r>
            <a:r>
              <a:rPr lang="cs-CZ" sz="2400" b="1" dirty="0" smtClean="0"/>
              <a:t>hmyzu</a:t>
            </a:r>
          </a:p>
          <a:p>
            <a:pPr lvl="1"/>
            <a:r>
              <a:rPr lang="cs-CZ" sz="2400" dirty="0" smtClean="0"/>
              <a:t>Mnoho druhů v prvohorách vyhynulo</a:t>
            </a:r>
          </a:p>
          <a:p>
            <a:pPr lvl="1"/>
            <a:r>
              <a:rPr lang="cs-CZ" sz="2400" dirty="0" smtClean="0"/>
              <a:t>Významný rozvoj</a:t>
            </a:r>
          </a:p>
          <a:p>
            <a:r>
              <a:rPr lang="cs-CZ" sz="2400" dirty="0" smtClean="0"/>
              <a:t>Vývoj </a:t>
            </a:r>
            <a:r>
              <a:rPr lang="cs-CZ" sz="2400" b="1" dirty="0" smtClean="0"/>
              <a:t>hlavonožců</a:t>
            </a:r>
          </a:p>
          <a:p>
            <a:r>
              <a:rPr lang="cs-CZ" sz="2400" dirty="0" smtClean="0"/>
              <a:t>Vývoj </a:t>
            </a:r>
            <a:r>
              <a:rPr lang="cs-CZ" sz="2400" b="1" dirty="0" smtClean="0"/>
              <a:t>planktonu</a:t>
            </a:r>
          </a:p>
          <a:p>
            <a:pPr lvl="1"/>
            <a:r>
              <a:rPr lang="cs-CZ" sz="2400" dirty="0" smtClean="0"/>
              <a:t>Vrstvy vápenatých sedimentů</a:t>
            </a:r>
          </a:p>
          <a:p>
            <a:pPr lvl="1"/>
            <a:r>
              <a:rPr lang="cs-CZ" sz="2400" b="1" dirty="0" smtClean="0"/>
              <a:t>Křída</a:t>
            </a:r>
            <a:r>
              <a:rPr lang="cs-CZ" sz="2400" dirty="0" smtClean="0"/>
              <a:t> – jemná, bílá, usazená hornina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054893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Vývoj živočichů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cs-CZ" b="1" dirty="0" smtClean="0"/>
              <a:t>Konec druhohor</a:t>
            </a:r>
          </a:p>
          <a:p>
            <a:r>
              <a:rPr lang="cs-CZ" dirty="0" smtClean="0"/>
              <a:t>Hromadné </a:t>
            </a:r>
            <a:r>
              <a:rPr lang="cs-CZ" b="1" dirty="0" smtClean="0"/>
              <a:t>vymírání</a:t>
            </a:r>
            <a:r>
              <a:rPr lang="cs-CZ" dirty="0" smtClean="0"/>
              <a:t> organismů</a:t>
            </a:r>
          </a:p>
          <a:p>
            <a:r>
              <a:rPr lang="cs-CZ" dirty="0" smtClean="0"/>
              <a:t>Menší než na konci prvohor</a:t>
            </a:r>
          </a:p>
          <a:p>
            <a:r>
              <a:rPr lang="cs-CZ" dirty="0" smtClean="0"/>
              <a:t>Náhlé</a:t>
            </a:r>
          </a:p>
          <a:p>
            <a:r>
              <a:rPr lang="cs-CZ" b="1" dirty="0" smtClean="0"/>
              <a:t>Vyhubení </a:t>
            </a:r>
            <a:r>
              <a:rPr lang="cs-CZ" dirty="0" smtClean="0"/>
              <a:t>většiny </a:t>
            </a:r>
            <a:r>
              <a:rPr lang="cs-CZ" b="1" dirty="0" smtClean="0"/>
              <a:t>dinosaurů</a:t>
            </a:r>
          </a:p>
          <a:p>
            <a:r>
              <a:rPr lang="cs-CZ" b="1" dirty="0" smtClean="0"/>
              <a:t>Savci přežili </a:t>
            </a:r>
            <a:r>
              <a:rPr lang="cs-CZ" dirty="0" smtClean="0"/>
              <a:t>a ve třetihorách mohutný rozvoj</a:t>
            </a:r>
          </a:p>
          <a:p>
            <a:r>
              <a:rPr lang="cs-CZ" dirty="0" smtClean="0"/>
              <a:t>Příčina </a:t>
            </a:r>
          </a:p>
          <a:p>
            <a:pPr lvl="1"/>
            <a:r>
              <a:rPr lang="cs-CZ" dirty="0" smtClean="0"/>
              <a:t>Dopad meteoritu ???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934646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Závěrečné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24078" indent="-514350">
              <a:buFont typeface="+mj-lt"/>
              <a:buAutoNum type="arabicPeriod"/>
            </a:pPr>
            <a:r>
              <a:rPr lang="cs-CZ" dirty="0" smtClean="0"/>
              <a:t>Kdy začaly a skončily druhohory?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Na jaké útvary se dělí?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Popiš geologický vývoj v druhohorách.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Jací živočichové byli v druhohorách dominantní, jaké skupiny naopak minoritní?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 Z jakých živočichů </a:t>
            </a:r>
            <a:r>
              <a:rPr lang="cs-CZ" dirty="0" smtClean="0"/>
              <a:t>se </a:t>
            </a:r>
            <a:r>
              <a:rPr lang="cs-CZ" dirty="0" smtClean="0"/>
              <a:t>vyvinuli ptáci?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Existovali už v druhohorách savci?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Jaké rostliny byly pro druhohory typické?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Jaký význam může mít slovo křída? </a:t>
            </a:r>
            <a:endParaRPr lang="cs-CZ" dirty="0"/>
          </a:p>
          <a:p>
            <a:pPr marL="109728" indent="0">
              <a:buNone/>
            </a:pPr>
            <a:endParaRPr lang="cs-CZ" dirty="0" smtClean="0"/>
          </a:p>
          <a:p>
            <a:pPr marL="624078" indent="-514350">
              <a:buFont typeface="+mj-lt"/>
              <a:buAutoNum type="arabicPeriod"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731177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obrázků a fotografií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32500" lnSpcReduction="20000"/>
          </a:bodyPr>
          <a:lstStyle/>
          <a:p>
            <a:r>
              <a:rPr lang="cs-CZ" dirty="0"/>
              <a:t>File:LateTriassicGlobal.jpg.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2008-04-23 [cit. 2012-04-03]. Dostupné z: http://commons.wikimedia.org/wiki/File:LateTriassicGlobal.jpg?uselang=cs </a:t>
            </a:r>
            <a:endParaRPr lang="cs-CZ" dirty="0" smtClean="0"/>
          </a:p>
          <a:p>
            <a:r>
              <a:rPr lang="cs-CZ" dirty="0"/>
              <a:t>File:LateCretaceousGlobal.jpg.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2008-04-23 [cit. 2012-04-03]. Dostupné z: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commons.wikimedia.org/wiki/File:LateCretaceousGlobal.jpg?uselang=cs</a:t>
            </a:r>
            <a:endParaRPr lang="cs-CZ" dirty="0" smtClean="0"/>
          </a:p>
          <a:p>
            <a:r>
              <a:rPr lang="cs-CZ" dirty="0"/>
              <a:t>File:Phipps - 074.JPG.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20009-05-01 [cit. 2012-04-03]. Dostupné z: http://commons.wikimedia.org/wiki/File:Phipps_-_074.JPG?uselang=cs  </a:t>
            </a:r>
            <a:endParaRPr lang="cs-CZ" dirty="0" smtClean="0"/>
          </a:p>
          <a:p>
            <a:r>
              <a:rPr lang="cs-CZ" dirty="0"/>
              <a:t>File:Ginkgo </a:t>
            </a:r>
            <a:r>
              <a:rPr lang="cs-CZ" dirty="0" err="1"/>
              <a:t>biloba</a:t>
            </a:r>
            <a:r>
              <a:rPr lang="cs-CZ" dirty="0"/>
              <a:t> 003.JPG.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2010-05-06 [cit. 2012-04-03]. Dostupné z: http://commons.wikimedia.org/wiki/File:Ginkgo_biloba_003.JPG?uselang=cs </a:t>
            </a:r>
            <a:endParaRPr lang="cs-CZ" dirty="0" smtClean="0"/>
          </a:p>
          <a:p>
            <a:r>
              <a:rPr lang="cs-CZ" dirty="0"/>
              <a:t>File:Acer </a:t>
            </a:r>
            <a:r>
              <a:rPr lang="cs-CZ" dirty="0" err="1"/>
              <a:t>campestre</a:t>
            </a:r>
            <a:r>
              <a:rPr lang="cs-CZ" dirty="0"/>
              <a:t> </a:t>
            </a:r>
            <a:r>
              <a:rPr lang="cs-CZ" dirty="0" err="1"/>
              <a:t>Weinsberg</a:t>
            </a:r>
            <a:r>
              <a:rPr lang="cs-CZ" dirty="0"/>
              <a:t> 20070419 2.jpg.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2007-04-19 [cit. 2012-04-03]. Dostupné z: http://commons.wikimedia.org/wiki/File:Acer_campestre_Weinsberg_20070419_2.jpg?uselang=cs </a:t>
            </a:r>
            <a:endParaRPr lang="cs-CZ" dirty="0" smtClean="0"/>
          </a:p>
          <a:p>
            <a:r>
              <a:rPr lang="cs-CZ" dirty="0"/>
              <a:t>File:Stegosaurus </a:t>
            </a:r>
            <a:r>
              <a:rPr lang="cs-CZ" dirty="0" err="1"/>
              <a:t>at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Field</a:t>
            </a:r>
            <a:r>
              <a:rPr lang="cs-CZ" dirty="0"/>
              <a:t> Museum.jpg.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2007-12-28 [cit. 2012-04-03]. Dostupné z: http://commons.wikimedia.org/wiki/File:Stegosaurus_at_the_Field_Museum.jpg?uselang=cs </a:t>
            </a:r>
            <a:endParaRPr lang="cs-CZ" dirty="0" smtClean="0"/>
          </a:p>
          <a:p>
            <a:r>
              <a:rPr lang="cs-CZ" dirty="0" err="1"/>
              <a:t>Soubor:Brachiosaurus-brancai</a:t>
            </a:r>
            <a:r>
              <a:rPr lang="cs-CZ" dirty="0"/>
              <a:t> jconway.jpg.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2006-02-04 [cit. 2012-04-03]. Dostupné z: http://cs.wikipedia.org/wiki/Soubor:Brachiosaurus-brancai_jconway.jpg </a:t>
            </a:r>
            <a:endParaRPr lang="cs-CZ" dirty="0" smtClean="0"/>
          </a:p>
          <a:p>
            <a:r>
              <a:rPr lang="cs-CZ" dirty="0"/>
              <a:t>File:Palais de la </a:t>
            </a:r>
            <a:r>
              <a:rPr lang="cs-CZ" dirty="0" err="1"/>
              <a:t>Decouverte</a:t>
            </a:r>
            <a:r>
              <a:rPr lang="cs-CZ" dirty="0"/>
              <a:t> </a:t>
            </a:r>
            <a:r>
              <a:rPr lang="cs-CZ" dirty="0" err="1"/>
              <a:t>Tyrannosaurus</a:t>
            </a:r>
            <a:r>
              <a:rPr lang="cs-CZ" dirty="0"/>
              <a:t> </a:t>
            </a:r>
            <a:r>
              <a:rPr lang="cs-CZ" dirty="0" err="1"/>
              <a:t>rex</a:t>
            </a:r>
            <a:r>
              <a:rPr lang="cs-CZ" dirty="0"/>
              <a:t> p1050040.jpg.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2006-01-03 [cit. 2012-04-03]. Dostupné z: http://commons.wikimedia.org/wiki/File:Palais_de_la_Decouverte_Tyrannosaurus_rex_p1050040.jpg?uselang=cs </a:t>
            </a:r>
            <a:endParaRPr lang="cs-CZ" dirty="0" smtClean="0"/>
          </a:p>
          <a:p>
            <a:r>
              <a:rPr lang="cs-CZ" dirty="0"/>
              <a:t>File:Allosaurus SDNHM.jpg.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2006-05-31 [cit. 2012-04-03]. Dostupné z: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commons.wikimedia.org/wiki/File:Allosaurus_SDNHM.jpg?uselang=cs</a:t>
            </a:r>
            <a:endParaRPr lang="cs-CZ" dirty="0" smtClean="0"/>
          </a:p>
          <a:p>
            <a:r>
              <a:rPr lang="cs-CZ" dirty="0"/>
              <a:t>File:Archaeopteryx lithographica.JPG.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2006-08-30 [cit. 2012-04-03]. Dostupné z: http://commons.wikimedia.org/wiki/File:Archaeopteryx_lithographica.JPG?uselang=cs  </a:t>
            </a:r>
            <a:endParaRPr lang="cs-CZ" dirty="0" smtClean="0"/>
          </a:p>
          <a:p>
            <a:r>
              <a:rPr lang="cs-CZ" dirty="0"/>
              <a:t>File:Pterodactylus BW.jpg.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2009-03-07 [cit. 2012-04-03]. Dostupné z: http://en.wikipedia.org/wiki/File:Pterodactylus_BW.jpg </a:t>
            </a:r>
            <a:endParaRPr lang="cs-CZ" dirty="0" smtClean="0"/>
          </a:p>
          <a:p>
            <a:r>
              <a:rPr lang="cs-CZ" dirty="0" err="1"/>
              <a:t>Soubor:Harpoceras</a:t>
            </a:r>
            <a:r>
              <a:rPr lang="cs-CZ" dirty="0"/>
              <a:t> &amp; Ichtyosaure (p).</a:t>
            </a:r>
            <a:r>
              <a:rPr lang="cs-CZ" dirty="0" err="1"/>
              <a:t>jpg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2011-01-18 [cit. 2012-04-03]. Dostupné z: http://http://cs.wikipedia.org/wiki/Soubor:Harpoceras_%26_Ichtyosaure_%28p%29.jpgen.wikipedia.org/wiki/File:Pterodactylus_BW.jpg </a:t>
            </a:r>
          </a:p>
        </p:txBody>
      </p:sp>
    </p:spTree>
    <p:extLst>
      <p:ext uri="{BB962C8B-B14F-4D97-AF65-F5344CB8AC3E}">
        <p14:creationId xmlns:p14="http://schemas.microsoft.com/office/powerpoint/2010/main" xmlns="" val="22987108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104</TotalTime>
  <Words>733</Words>
  <Application>Microsoft Office PowerPoint</Application>
  <PresentationFormat>Předvádění na obrazovce (4:3)</PresentationFormat>
  <Paragraphs>120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Urbanistický</vt:lpstr>
      <vt:lpstr>Snímek 1</vt:lpstr>
      <vt:lpstr>Druhohory</vt:lpstr>
      <vt:lpstr>Útvary druhohor  (před 250-65 mil. let)</vt:lpstr>
      <vt:lpstr>Geologický vývoj</vt:lpstr>
      <vt:lpstr>Geologický vývoj</vt:lpstr>
      <vt:lpstr>Geologický vývoj</vt:lpstr>
      <vt:lpstr>Vývoj rostlin</vt:lpstr>
      <vt:lpstr>Vývoj rostlin</vt:lpstr>
      <vt:lpstr>Vývoj živočichů</vt:lpstr>
      <vt:lpstr>Býložraví dinosauři</vt:lpstr>
      <vt:lpstr>Masožraví dinosauři</vt:lpstr>
      <vt:lpstr>Ostatní plazi</vt:lpstr>
      <vt:lpstr>Vývoj živočichů</vt:lpstr>
      <vt:lpstr>Vývoj živočichů</vt:lpstr>
      <vt:lpstr>Vývoj živočichů</vt:lpstr>
      <vt:lpstr>Závěrečné opakování</vt:lpstr>
      <vt:lpstr>Zdroj obrázků a fotografií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Tereza Kovalská</dc:creator>
  <cp:lastModifiedBy>Dum</cp:lastModifiedBy>
  <cp:revision>16</cp:revision>
  <dcterms:created xsi:type="dcterms:W3CDTF">2012-04-03T18:41:32Z</dcterms:created>
  <dcterms:modified xsi:type="dcterms:W3CDTF">2012-10-22T17:38:33Z</dcterms:modified>
</cp:coreProperties>
</file>