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848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1116E-29C6-41F8-8E13-8CFA14B49BCC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5FEE46-EDEF-4D93-A626-CCE2609CD1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143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5FEE46-EDEF-4D93-A626-CCE2609CD1E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83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E3E4379-CDE1-46F8-A5C7-16AC2B65FE1E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79500E32-F3DF-4695-ABAD-9E2EA64CDF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arlyOligoceneGlobal.jpg" TargetMode="External"/><Relationship Id="rId2" Type="http://schemas.openxmlformats.org/officeDocument/2006/relationships/hyperlink" Target="http://cs.wikipedia.org/wiki/Soubor:Paleogene-EoceneGloba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11560" y="90872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33450" y="2204864"/>
            <a:ext cx="706755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</a:t>
            </a:r>
            <a:r>
              <a:rPr lang="cs-CZ" sz="1200" dirty="0" smtClean="0"/>
              <a:t>VY_32_INOVACE_16_třetihory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obor: 	</a:t>
            </a:r>
            <a:r>
              <a:rPr lang="cs-CZ" sz="1200" dirty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Neživá příroda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TEMA: 			Třetihory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	alpinské vrásnění, sopky, jehličnany – hnědé uhlí, savci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4/2012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základní učivo v pojmech pro lepší orientaci v látce, důraz kladen </a:t>
            </a:r>
            <a:r>
              <a:rPr lang="cs-CZ" sz="1200" dirty="0" smtClean="0"/>
              <a:t>na práci s mapou znázorňující změny uspořádání kontinentů</a:t>
            </a:r>
            <a:endParaRPr lang="cs-CZ" sz="1900" dirty="0" smtClean="0"/>
          </a:p>
        </p:txBody>
      </p:sp>
    </p:spTree>
    <p:extLst>
      <p:ext uri="{BB962C8B-B14F-4D97-AF65-F5344CB8AC3E}">
        <p14:creationId xmlns:p14="http://schemas.microsoft.com/office/powerpoint/2010/main" val="176779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Třetihory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Éra savců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1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Útvary třetihor	(před 65–1,8 mil. </a:t>
            </a:r>
            <a:r>
              <a:rPr lang="cs-CZ" dirty="0"/>
              <a:t>l</a:t>
            </a:r>
            <a:r>
              <a:rPr lang="cs-CZ" dirty="0" smtClean="0"/>
              <a:t>et)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Paleogén (starší třetihory)</a:t>
            </a:r>
          </a:p>
          <a:p>
            <a:pPr lvl="1"/>
            <a:r>
              <a:rPr lang="cs-CZ" sz="3600" dirty="0" smtClean="0"/>
              <a:t>65-24 mil. let</a:t>
            </a:r>
          </a:p>
          <a:p>
            <a:endParaRPr lang="cs-CZ" sz="3600" dirty="0"/>
          </a:p>
          <a:p>
            <a:r>
              <a:rPr lang="cs-CZ" sz="3600" dirty="0" smtClean="0"/>
              <a:t>Neogén (mladší třetihory)</a:t>
            </a:r>
          </a:p>
          <a:p>
            <a:pPr lvl="1"/>
            <a:r>
              <a:rPr lang="cs-CZ" sz="3600" smtClean="0"/>
              <a:t>24-1,8 </a:t>
            </a:r>
            <a:r>
              <a:rPr lang="cs-CZ" sz="3600" dirty="0" smtClean="0"/>
              <a:t>mil. let</a:t>
            </a:r>
          </a:p>
        </p:txBody>
      </p:sp>
    </p:spTree>
    <p:extLst>
      <p:ext uri="{BB962C8B-B14F-4D97-AF65-F5344CB8AC3E}">
        <p14:creationId xmlns:p14="http://schemas.microsoft.com/office/powerpoint/2010/main" val="2219481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Geologický vývoj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810" y="2525449"/>
            <a:ext cx="7554380" cy="3772427"/>
          </a:xfrm>
        </p:spPr>
      </p:pic>
      <p:sp>
        <p:nvSpPr>
          <p:cNvPr id="5" name="TextovéPole 4"/>
          <p:cNvSpPr txBox="1"/>
          <p:nvPr/>
        </p:nvSpPr>
        <p:spPr>
          <a:xfrm>
            <a:off x="4572000" y="1993601"/>
            <a:ext cx="4099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Rozložení kontinentů před 50 mil. lety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5806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Geologický vývoj</a:t>
            </a: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810" y="2554028"/>
            <a:ext cx="7554380" cy="3715269"/>
          </a:xfrm>
        </p:spPr>
      </p:pic>
      <p:sp>
        <p:nvSpPr>
          <p:cNvPr id="6" name="TextovéPole 5"/>
          <p:cNvSpPr txBox="1"/>
          <p:nvPr/>
        </p:nvSpPr>
        <p:spPr>
          <a:xfrm>
            <a:off x="4571999" y="2147759"/>
            <a:ext cx="4099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Rozložení kontinentů před 35 mil. lety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46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Geologický vývoj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294894" indent="-285750">
              <a:buFont typeface="Arial" pitchFamily="34" charset="0"/>
              <a:buChar char="•"/>
            </a:pPr>
            <a:r>
              <a:rPr lang="cs-CZ" dirty="0" smtClean="0"/>
              <a:t>K jakým změnám v rozložení kontinentů došlo? </a:t>
            </a:r>
          </a:p>
          <a:p>
            <a:pPr marL="294894" indent="-285750">
              <a:buFont typeface="Arial" pitchFamily="34" charset="0"/>
              <a:buChar char="•"/>
            </a:pPr>
            <a:r>
              <a:rPr lang="cs-CZ" dirty="0" smtClean="0"/>
              <a:t>Jaké to mělo následky?</a:t>
            </a:r>
          </a:p>
          <a:p>
            <a:endParaRPr lang="cs-CZ" dirty="0" smtClean="0"/>
          </a:p>
          <a:p>
            <a:pPr marL="466344" indent="-457200">
              <a:buFont typeface="+mj-lt"/>
              <a:buAutoNum type="arabicPeriod"/>
            </a:pPr>
            <a:r>
              <a:rPr lang="cs-CZ" sz="2000" dirty="0" smtClean="0"/>
              <a:t>Posun Indie k severu </a:t>
            </a:r>
          </a:p>
          <a:p>
            <a:pPr lvl="1" indent="0"/>
            <a:r>
              <a:rPr lang="cs-CZ" sz="1800" dirty="0" err="1" smtClean="0"/>
              <a:t>Himaláj</a:t>
            </a:r>
            <a:endParaRPr lang="cs-CZ" sz="1800" dirty="0" smtClean="0"/>
          </a:p>
          <a:p>
            <a:pPr marL="466344" indent="-457200">
              <a:buFont typeface="+mj-lt"/>
              <a:buAutoNum type="arabicPeriod"/>
            </a:pPr>
            <a:r>
              <a:rPr lang="cs-CZ" sz="2000" dirty="0" smtClean="0"/>
              <a:t>Formování Evropy </a:t>
            </a:r>
          </a:p>
          <a:p>
            <a:pPr lvl="1" indent="0"/>
            <a:r>
              <a:rPr lang="cs-CZ" sz="1800" dirty="0" smtClean="0"/>
              <a:t>pásemná pohoří:</a:t>
            </a:r>
          </a:p>
          <a:p>
            <a:pPr lvl="1"/>
            <a:r>
              <a:rPr lang="cs-CZ" sz="1800" dirty="0" smtClean="0"/>
              <a:t>Pyreneje, Alpy, Karpaty</a:t>
            </a:r>
          </a:p>
          <a:p>
            <a:pPr marL="466344" indent="-457200">
              <a:buFont typeface="+mj-lt"/>
              <a:buAutoNum type="arabicPeriod"/>
            </a:pPr>
            <a:r>
              <a:rPr lang="cs-CZ" sz="2000" dirty="0" smtClean="0"/>
              <a:t>Jižní Amerika</a:t>
            </a:r>
          </a:p>
          <a:p>
            <a:pPr lvl="1"/>
            <a:r>
              <a:rPr lang="cs-CZ" sz="1800" dirty="0" smtClean="0"/>
              <a:t>Vyvrásnění Kordiller</a:t>
            </a:r>
          </a:p>
          <a:p>
            <a:pPr marL="466344" indent="-457200">
              <a:buFont typeface="+mj-lt"/>
              <a:buAutoNum type="arabicPeriod"/>
            </a:pPr>
            <a:r>
              <a:rPr lang="cs-CZ" sz="2000" dirty="0" smtClean="0"/>
              <a:t>Austrálie</a:t>
            </a:r>
          </a:p>
          <a:p>
            <a:pPr lvl="1"/>
            <a:r>
              <a:rPr lang="cs-CZ" sz="1800" dirty="0" smtClean="0"/>
              <a:t>Osamostatnění </a:t>
            </a:r>
            <a:endParaRPr lang="cs-CZ" sz="1800" dirty="0"/>
          </a:p>
          <a:p>
            <a:pPr lvl="1"/>
            <a:r>
              <a:rPr lang="cs-CZ" sz="1800" dirty="0" smtClean="0"/>
              <a:t>Posun na sever</a:t>
            </a:r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4505480" cy="2249899"/>
          </a:xfrm>
        </p:spPr>
      </p:pic>
      <p:pic>
        <p:nvPicPr>
          <p:cNvPr id="5" name="Zástupný symbol pro obsah 3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605" y="4077072"/>
            <a:ext cx="4690121" cy="230661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49221" y="943070"/>
            <a:ext cx="1867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50 mil. lety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26279" y="3616795"/>
            <a:ext cx="1853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 35 mil. lety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91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Geologický vývoj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Pokračuje </a:t>
            </a:r>
            <a:r>
              <a:rPr lang="cs-CZ" b="1" dirty="0" smtClean="0"/>
              <a:t>alpinské</a:t>
            </a:r>
            <a:r>
              <a:rPr lang="cs-CZ" dirty="0" smtClean="0"/>
              <a:t> vrásnění</a:t>
            </a:r>
          </a:p>
          <a:p>
            <a:r>
              <a:rPr lang="cs-CZ" dirty="0" smtClean="0"/>
              <a:t>Změny v uspořádání kontinentů</a:t>
            </a:r>
          </a:p>
          <a:p>
            <a:pPr lvl="1"/>
            <a:r>
              <a:rPr lang="cs-CZ" dirty="0" smtClean="0"/>
              <a:t>Osamostatnění </a:t>
            </a:r>
            <a:r>
              <a:rPr lang="cs-CZ" b="1" dirty="0" smtClean="0"/>
              <a:t>Austrálie a Antarktidy</a:t>
            </a:r>
          </a:p>
          <a:p>
            <a:pPr lvl="1"/>
            <a:r>
              <a:rPr lang="cs-CZ" b="1" dirty="0" smtClean="0"/>
              <a:t>Indie</a:t>
            </a:r>
            <a:r>
              <a:rPr lang="cs-CZ" dirty="0" smtClean="0"/>
              <a:t> se spojila s Eurasií</a:t>
            </a:r>
          </a:p>
          <a:p>
            <a:pPr lvl="1"/>
            <a:r>
              <a:rPr lang="cs-CZ" dirty="0" smtClean="0"/>
              <a:t>Vyvrásnění </a:t>
            </a:r>
            <a:r>
              <a:rPr lang="cs-CZ" b="1" dirty="0" smtClean="0"/>
              <a:t>pásemných pohoří</a:t>
            </a:r>
          </a:p>
          <a:p>
            <a:pPr lvl="2"/>
            <a:r>
              <a:rPr lang="cs-CZ" dirty="0" smtClean="0"/>
              <a:t>Himálaj</a:t>
            </a:r>
          </a:p>
          <a:p>
            <a:pPr lvl="2"/>
            <a:r>
              <a:rPr lang="cs-CZ" dirty="0" smtClean="0"/>
              <a:t>Alpy, Karpaty</a:t>
            </a:r>
          </a:p>
          <a:p>
            <a:pPr lvl="2"/>
            <a:r>
              <a:rPr lang="cs-CZ" dirty="0" smtClean="0"/>
              <a:t>Kordillery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14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Geologický vývoj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smtClean="0"/>
              <a:t>Intenzivní </a:t>
            </a:r>
            <a:r>
              <a:rPr lang="cs-CZ" sz="2400" b="1" dirty="0" smtClean="0"/>
              <a:t>sopečná činnost</a:t>
            </a:r>
          </a:p>
          <a:p>
            <a:r>
              <a:rPr lang="cs-CZ" sz="2400" dirty="0" smtClean="0"/>
              <a:t>Vulkanická pohoří</a:t>
            </a:r>
          </a:p>
          <a:p>
            <a:pPr marL="402336" lvl="1" indent="0">
              <a:buNone/>
            </a:pPr>
            <a:r>
              <a:rPr lang="cs-CZ" sz="2400" dirty="0" smtClean="0"/>
              <a:t>České středohoří</a:t>
            </a:r>
          </a:p>
          <a:p>
            <a:pPr marL="402336" lvl="1" indent="0">
              <a:buNone/>
            </a:pPr>
            <a:endParaRPr lang="cs-CZ" dirty="0" smtClean="0"/>
          </a:p>
          <a:p>
            <a:pPr marL="402336" lvl="1" indent="0">
              <a:buNone/>
            </a:pP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6092" y="2492896"/>
            <a:ext cx="4038600" cy="2695910"/>
          </a:xfrm>
        </p:spPr>
      </p:pic>
      <p:sp>
        <p:nvSpPr>
          <p:cNvPr id="6" name="TextovéPole 5"/>
          <p:cNvSpPr txBox="1"/>
          <p:nvPr/>
        </p:nvSpPr>
        <p:spPr>
          <a:xfrm>
            <a:off x="7512501" y="1916832"/>
            <a:ext cx="1225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Milešovka</a:t>
            </a:r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933056"/>
            <a:ext cx="3491400" cy="252447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102960" y="6196662"/>
            <a:ext cx="2190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Svatá Helena -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406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Geologický vývoj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Vyvřelé</a:t>
            </a:r>
            <a:r>
              <a:rPr lang="cs-CZ" dirty="0" smtClean="0"/>
              <a:t> horniny</a:t>
            </a:r>
          </a:p>
          <a:p>
            <a:pPr lvl="1"/>
            <a:r>
              <a:rPr lang="cs-CZ" dirty="0" smtClean="0"/>
              <a:t>Geologicky mladé</a:t>
            </a:r>
          </a:p>
          <a:p>
            <a:r>
              <a:rPr lang="cs-CZ" b="1" dirty="0" smtClean="0"/>
              <a:t>Usazené</a:t>
            </a:r>
            <a:r>
              <a:rPr lang="cs-CZ" dirty="0" smtClean="0"/>
              <a:t> horniny</a:t>
            </a:r>
          </a:p>
          <a:p>
            <a:pPr lvl="1"/>
            <a:r>
              <a:rPr lang="cs-CZ" dirty="0" smtClean="0"/>
              <a:t>Zpevněné </a:t>
            </a:r>
          </a:p>
          <a:p>
            <a:pPr lvl="1"/>
            <a:r>
              <a:rPr lang="cs-CZ" dirty="0" smtClean="0"/>
              <a:t>Nezpevněné</a:t>
            </a:r>
          </a:p>
          <a:p>
            <a:pPr lvl="1"/>
            <a:r>
              <a:rPr lang="cs-CZ" dirty="0" smtClean="0"/>
              <a:t>Sloje </a:t>
            </a:r>
            <a:r>
              <a:rPr lang="cs-CZ" b="1" dirty="0" smtClean="0"/>
              <a:t>hnědého uhlí</a:t>
            </a:r>
          </a:p>
          <a:p>
            <a:pPr lvl="2"/>
            <a:r>
              <a:rPr lang="cs-CZ" dirty="0" smtClean="0"/>
              <a:t>Pralesní vegetace</a:t>
            </a:r>
          </a:p>
          <a:p>
            <a:pPr lvl="1"/>
            <a:r>
              <a:rPr lang="cs-CZ" b="1" dirty="0" smtClean="0"/>
              <a:t>Ropa </a:t>
            </a:r>
            <a:r>
              <a:rPr lang="cs-CZ" dirty="0" smtClean="0"/>
              <a:t> a zemní plyn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300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klimatu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Paleogén</a:t>
            </a:r>
          </a:p>
          <a:p>
            <a:pPr lvl="1"/>
            <a:r>
              <a:rPr lang="cs-CZ" dirty="0" smtClean="0"/>
              <a:t>Převažuje pralesní vegetace</a:t>
            </a:r>
          </a:p>
          <a:p>
            <a:pPr lvl="1"/>
            <a:r>
              <a:rPr lang="cs-CZ" b="1" dirty="0" smtClean="0"/>
              <a:t>Velmi teplé podnebí</a:t>
            </a:r>
          </a:p>
          <a:p>
            <a:pPr lvl="1"/>
            <a:r>
              <a:rPr lang="cs-CZ" dirty="0" smtClean="0"/>
              <a:t>Rovnoměrně rozložené srážky</a:t>
            </a:r>
          </a:p>
          <a:p>
            <a:r>
              <a:rPr lang="cs-CZ" b="1" dirty="0" smtClean="0"/>
              <a:t>Neogén</a:t>
            </a:r>
          </a:p>
          <a:p>
            <a:pPr lvl="1"/>
            <a:r>
              <a:rPr lang="cs-CZ" dirty="0" smtClean="0"/>
              <a:t>Výrazné </a:t>
            </a:r>
            <a:r>
              <a:rPr lang="cs-CZ" b="1" dirty="0" smtClean="0"/>
              <a:t>ochlazování</a:t>
            </a:r>
          </a:p>
          <a:p>
            <a:pPr lvl="1"/>
            <a:r>
              <a:rPr lang="cs-CZ" b="1" dirty="0" smtClean="0"/>
              <a:t>Sušší</a:t>
            </a:r>
            <a:r>
              <a:rPr lang="cs-CZ" dirty="0" smtClean="0"/>
              <a:t> klima</a:t>
            </a:r>
          </a:p>
          <a:p>
            <a:pPr lvl="1"/>
            <a:r>
              <a:rPr lang="cs-CZ" dirty="0" smtClean="0"/>
              <a:t>Vznik </a:t>
            </a:r>
            <a:r>
              <a:rPr lang="cs-CZ" b="1" dirty="0" smtClean="0"/>
              <a:t>stepí a savan</a:t>
            </a:r>
          </a:p>
          <a:p>
            <a:r>
              <a:rPr lang="cs-CZ" dirty="0" smtClean="0"/>
              <a:t>Příčina – vznik vysokých pásemných pohoří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383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Vývoj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smtClean="0"/>
              <a:t>Rozvoj </a:t>
            </a:r>
            <a:r>
              <a:rPr lang="cs-CZ" sz="2400" b="1" dirty="0" smtClean="0"/>
              <a:t>savců</a:t>
            </a:r>
          </a:p>
          <a:p>
            <a:pPr lvl="1"/>
            <a:r>
              <a:rPr lang="cs-CZ" sz="2400" dirty="0" smtClean="0"/>
              <a:t>Díky vyhynutí dinosaurů (konkurence)</a:t>
            </a:r>
          </a:p>
          <a:p>
            <a:r>
              <a:rPr lang="cs-CZ" sz="2400" b="1" dirty="0" smtClean="0"/>
              <a:t>Býložraví</a:t>
            </a:r>
            <a:r>
              <a:rPr lang="cs-CZ" sz="2400" dirty="0" smtClean="0"/>
              <a:t> savci </a:t>
            </a:r>
          </a:p>
          <a:p>
            <a:pPr lvl="1"/>
            <a:r>
              <a:rPr lang="cs-CZ" sz="2400" dirty="0" smtClean="0"/>
              <a:t>Na vzniklých stepích a savanách</a:t>
            </a:r>
          </a:p>
          <a:p>
            <a:r>
              <a:rPr lang="cs-CZ" sz="2400" dirty="0" smtClean="0"/>
              <a:t>Předchůdci</a:t>
            </a:r>
            <a:r>
              <a:rPr lang="cs-CZ" sz="2400" b="1" dirty="0" smtClean="0"/>
              <a:t> člověka</a:t>
            </a:r>
          </a:p>
          <a:p>
            <a:pPr lvl="1"/>
            <a:r>
              <a:rPr lang="cs-CZ" sz="2400" dirty="0" smtClean="0"/>
              <a:t>Na konci třetihor</a:t>
            </a:r>
          </a:p>
          <a:p>
            <a:pPr lvl="1"/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276872"/>
            <a:ext cx="4392488" cy="414445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97136" y="1700808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Smilodon</a:t>
            </a:r>
            <a:r>
              <a:rPr lang="cs-CZ" dirty="0" smtClean="0"/>
              <a:t> – šavlozubý tygr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389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Vývoj živočichů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Srstnatý nosorožec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Mamut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708920"/>
            <a:ext cx="4041775" cy="3413354"/>
          </a:xfrm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924944"/>
            <a:ext cx="3827785" cy="2923943"/>
          </a:xfrm>
        </p:spPr>
      </p:pic>
    </p:spTree>
    <p:extLst>
      <p:ext uri="{BB962C8B-B14F-4D97-AF65-F5344CB8AC3E}">
        <p14:creationId xmlns:p14="http://schemas.microsoft.com/office/powerpoint/2010/main" val="1614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5940152" y="1196752"/>
            <a:ext cx="2376264" cy="877824"/>
          </a:xfrm>
        </p:spPr>
        <p:txBody>
          <a:bodyPr/>
          <a:lstStyle/>
          <a:p>
            <a:r>
              <a:rPr lang="cs-CZ" dirty="0" smtClean="0"/>
              <a:t>Vývoj živočichů</a:t>
            </a: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2"/>
          </p:nvPr>
        </p:nvSpPr>
        <p:spPr>
          <a:xfrm>
            <a:off x="6084168" y="2240280"/>
            <a:ext cx="2088232" cy="4617720"/>
          </a:xfrm>
        </p:spPr>
        <p:txBody>
          <a:bodyPr/>
          <a:lstStyle/>
          <a:p>
            <a:r>
              <a:rPr lang="cs-CZ" dirty="0" smtClean="0"/>
              <a:t>Příklad vývoje koně</a:t>
            </a:r>
          </a:p>
        </p:txBody>
      </p:sp>
      <p:pic>
        <p:nvPicPr>
          <p:cNvPr id="13" name="Zástupný symbol pro obsah 12" descr="Výřez obrazovky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836712"/>
            <a:ext cx="4629796" cy="5639587"/>
          </a:xfrm>
        </p:spPr>
      </p:pic>
    </p:spTree>
    <p:extLst>
      <p:ext uri="{BB962C8B-B14F-4D97-AF65-F5344CB8AC3E}">
        <p14:creationId xmlns:p14="http://schemas.microsoft.com/office/powerpoint/2010/main" val="1440304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rostlin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Jehličnany (nahosemenné)</a:t>
            </a:r>
          </a:p>
          <a:p>
            <a:pPr lvl="1"/>
            <a:r>
              <a:rPr lang="cs-CZ" sz="2800" b="1" dirty="0" smtClean="0"/>
              <a:t>Nejvýznamnější </a:t>
            </a:r>
            <a:r>
              <a:rPr lang="cs-CZ" sz="2800" dirty="0" smtClean="0"/>
              <a:t>rostliny</a:t>
            </a:r>
          </a:p>
          <a:p>
            <a:pPr lvl="1"/>
            <a:r>
              <a:rPr lang="cs-CZ" sz="2800" dirty="0" smtClean="0"/>
              <a:t>Růst v močálech</a:t>
            </a:r>
          </a:p>
          <a:p>
            <a:pPr lvl="1"/>
            <a:r>
              <a:rPr lang="cs-CZ" sz="2800" dirty="0" smtClean="0"/>
              <a:t>Vznik </a:t>
            </a:r>
            <a:r>
              <a:rPr lang="cs-CZ" sz="2800" b="1" dirty="0" smtClean="0"/>
              <a:t>hnědého uhlí</a:t>
            </a:r>
          </a:p>
          <a:p>
            <a:pPr lvl="1"/>
            <a:endParaRPr lang="cs-CZ" sz="2800" b="1" dirty="0" smtClean="0"/>
          </a:p>
          <a:p>
            <a:r>
              <a:rPr lang="cs-CZ" dirty="0" smtClean="0"/>
              <a:t>Krytosemenné</a:t>
            </a:r>
          </a:p>
          <a:p>
            <a:pPr lvl="1"/>
            <a:r>
              <a:rPr lang="cs-CZ" dirty="0" smtClean="0"/>
              <a:t>Současné druhy</a:t>
            </a:r>
          </a:p>
          <a:p>
            <a:pPr lvl="2"/>
            <a:r>
              <a:rPr lang="cs-CZ" dirty="0"/>
              <a:t>Vrby, topoly, duby, palmy, fíkusy, magnolie</a:t>
            </a:r>
          </a:p>
          <a:p>
            <a:pPr lvl="1"/>
            <a:r>
              <a:rPr lang="cs-CZ" b="1" dirty="0" smtClean="0"/>
              <a:t>Rozvoj hmyzu </a:t>
            </a:r>
            <a:r>
              <a:rPr lang="cs-CZ" dirty="0" smtClean="0"/>
              <a:t>(opylovače)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386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err="1"/>
              <a:t>Soubor:Paleogene-EoceneGlobal.jpg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2009-09-16 [cit. 2012-04-09].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cs.wikipedia.org/wiki/Soubor:Paleogene-EoceneGlobal.jpg</a:t>
            </a:r>
            <a:endParaRPr lang="cs-CZ" dirty="0" smtClean="0"/>
          </a:p>
          <a:p>
            <a:r>
              <a:rPr lang="cs-CZ" dirty="0" err="1"/>
              <a:t>Soubor:EarlyOligoceneGlobal.jpg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2009-09-16 [cit. 2012-04-09].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cs.wikipedia.org/wiki/Soubor:EarlyOligoceneGlobal.jpg</a:t>
            </a:r>
            <a:endParaRPr lang="cs-CZ" dirty="0" smtClean="0"/>
          </a:p>
          <a:p>
            <a:r>
              <a:rPr lang="cs-CZ" dirty="0"/>
              <a:t>File:Milleschauer.jpg.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2008-05-18 [cit. 2012-04-09]. Dostupné z: http://commons.wikimedia.org/wiki/File:Milleschauer.jpg?uselang=cs  </a:t>
            </a:r>
            <a:endParaRPr lang="cs-CZ" dirty="0" smtClean="0"/>
          </a:p>
          <a:p>
            <a:r>
              <a:rPr lang="cs-CZ" dirty="0"/>
              <a:t>Soubor:Helen056.jpg.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2007-09-14 [cit. 2012-04-09]. Dostupné z: http://cs.wikipedia.org/wiki/Soubor:Helen056.jpg </a:t>
            </a:r>
            <a:endParaRPr lang="cs-CZ" dirty="0" smtClean="0"/>
          </a:p>
          <a:p>
            <a:r>
              <a:rPr lang="cs-CZ" dirty="0" err="1"/>
              <a:t>Soubor:Smilodon</a:t>
            </a:r>
            <a:r>
              <a:rPr lang="cs-CZ" dirty="0"/>
              <a:t> </a:t>
            </a:r>
            <a:r>
              <a:rPr lang="cs-CZ" dirty="0" err="1"/>
              <a:t>fatalis</a:t>
            </a:r>
            <a:r>
              <a:rPr lang="cs-CZ" dirty="0"/>
              <a:t> Sergiodlarosa.jpg.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2009-10-25 [cit. 2012-04-09]. Dostupné z: http://cs.wikipedia.org/wiki/Soubor:Smilodon_fatalis_Sergiodlarosa.jpg </a:t>
            </a:r>
            <a:endParaRPr lang="cs-CZ" dirty="0" smtClean="0"/>
          </a:p>
          <a:p>
            <a:r>
              <a:rPr lang="cs-CZ" dirty="0" err="1"/>
              <a:t>oubor:Woolly</a:t>
            </a:r>
            <a:r>
              <a:rPr lang="cs-CZ" dirty="0"/>
              <a:t> rhinoceros (</a:t>
            </a:r>
            <a:r>
              <a:rPr lang="cs-CZ" dirty="0" err="1"/>
              <a:t>Coelodonta</a:t>
            </a:r>
            <a:r>
              <a:rPr lang="cs-CZ" dirty="0"/>
              <a:t> </a:t>
            </a:r>
            <a:r>
              <a:rPr lang="cs-CZ" dirty="0" err="1"/>
              <a:t>antiquitatis</a:t>
            </a:r>
            <a:r>
              <a:rPr lang="cs-CZ" dirty="0"/>
              <a:t>) - </a:t>
            </a:r>
            <a:r>
              <a:rPr lang="cs-CZ" dirty="0" err="1"/>
              <a:t>Mauricio</a:t>
            </a:r>
            <a:r>
              <a:rPr lang="cs-CZ" dirty="0"/>
              <a:t> Antón.jpg.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2008-05-03 [cit. 2012-04-09]. Dostupné z: http://cs.wikipedia.org/wiki/Soubor:Woolly_rhinoceros_%28Coelodonta_antiquitatis%29_-_Mauricio_Ant%C3%B3n.jpg </a:t>
            </a:r>
            <a:endParaRPr lang="cs-CZ" dirty="0" smtClean="0"/>
          </a:p>
          <a:p>
            <a:r>
              <a:rPr lang="cs-CZ" dirty="0" err="1"/>
              <a:t>Soubor:Lovci</a:t>
            </a:r>
            <a:r>
              <a:rPr lang="cs-CZ" dirty="0"/>
              <a:t> mamutu mammoth.jpg.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2007-09-02 [cit. 2012-04-09]. Dostupné z: http://cs.wikipedia.org/wiki/Soubor:Woolly_rhinoceros_%28Coelodonta_antiquitatis%29_-_Mauricio_Ant%C3%B3n.jpg </a:t>
            </a:r>
            <a:endParaRPr lang="cs-CZ" dirty="0" smtClean="0"/>
          </a:p>
          <a:p>
            <a:r>
              <a:rPr lang="cs-CZ" dirty="0" err="1"/>
              <a:t>Soubor:Horseevolution</a:t>
            </a:r>
            <a:r>
              <a:rPr lang="cs-CZ" dirty="0"/>
              <a:t> Português.png.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2006-09-12 [cit. 2012-04-09]. Dostupné z: http://cs.wikipedia.org/wiki/Soubor:Horseevolution_Portugu%C3%AAs.png </a:t>
            </a:r>
          </a:p>
        </p:txBody>
      </p:sp>
    </p:spTree>
    <p:extLst>
      <p:ext uri="{BB962C8B-B14F-4D97-AF65-F5344CB8AC3E}">
        <p14:creationId xmlns:p14="http://schemas.microsoft.com/office/powerpoint/2010/main" val="55775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141</TotalTime>
  <Words>564</Words>
  <Application>Microsoft Office PowerPoint</Application>
  <PresentationFormat>Předvádění na obrazovce (4:3)</PresentationFormat>
  <Paragraphs>110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Urbanistický</vt:lpstr>
      <vt:lpstr>Prezentace aplikace PowerPoint</vt:lpstr>
      <vt:lpstr>Třetihory</vt:lpstr>
      <vt:lpstr>Útvary třetihor (před 65–1,8 mil. let)</vt:lpstr>
      <vt:lpstr>Geologický vývoj</vt:lpstr>
      <vt:lpstr>Geologický vývoj</vt:lpstr>
      <vt:lpstr>Geologický vývoj</vt:lpstr>
      <vt:lpstr>Geologický vývoj</vt:lpstr>
      <vt:lpstr>Geologický vývoj</vt:lpstr>
      <vt:lpstr>Geologický vývoj</vt:lpstr>
      <vt:lpstr>Vývoj klimatu</vt:lpstr>
      <vt:lpstr>Vývoj živočichů</vt:lpstr>
      <vt:lpstr>Vývoj živočichů</vt:lpstr>
      <vt:lpstr>Vývoj živočichů</vt:lpstr>
      <vt:lpstr>Vývoj rostlin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17</cp:revision>
  <dcterms:created xsi:type="dcterms:W3CDTF">2012-04-09T07:18:45Z</dcterms:created>
  <dcterms:modified xsi:type="dcterms:W3CDTF">2012-06-12T19:18:10Z</dcterms:modified>
</cp:coreProperties>
</file>