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56" r:id="rId13"/>
    <p:sldId id="269" r:id="rId14"/>
    <p:sldId id="26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90" y="-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7BFDEF0-472B-4339-8230-3C9461B2CF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F3D30D0-60A1-47C2-A9C7-37BD19F874E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oolly_rhinoceros_(Coelodonta_antiquitatis)_-_Mauricio_Ant%C3%B3n.jpg" TargetMode="External"/><Relationship Id="rId2" Type="http://schemas.openxmlformats.org/officeDocument/2006/relationships/hyperlink" Target="http://cs.wikipedia.org/wiki/Soubor:LateralMoraine_6911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611560" y="908720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zsnovstra@iol.cz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933450" y="2204864"/>
            <a:ext cx="706755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2600">
                <a:solidFill>
                  <a:schemeClr val="tx1"/>
                </a:solidFill>
                <a:latin typeface="+mn-lt"/>
              </a:defRPr>
            </a:lvl2pPr>
            <a:lvl3pPr marL="987425" indent="-293688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+mn-lt"/>
              </a:defRPr>
            </a:lvl3pPr>
            <a:lvl4pPr marL="1281113" indent="-2921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15986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0558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AUTOR: 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NÁZEV: 		</a:t>
            </a:r>
            <a:r>
              <a:rPr lang="cs-CZ" sz="1200" dirty="0" smtClean="0"/>
              <a:t>VY_32_INOVACE_17_čtvrtohory</a:t>
            </a:r>
            <a:endParaRPr lang="cs-CZ" sz="1200" dirty="0" smtClean="0"/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Ročník: 		</a:t>
            </a:r>
            <a:r>
              <a:rPr lang="cs-CZ" sz="1200" dirty="0" smtClean="0"/>
              <a:t>8. nebo 9. ročník ZŠ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Vzdělávací oblast: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Vzdělávací obor: 	</a:t>
            </a:r>
            <a:r>
              <a:rPr lang="cs-CZ" sz="1200" dirty="0"/>
              <a:t>Přírodopis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Tematický okruh:	</a:t>
            </a:r>
            <a:r>
              <a:rPr lang="cs-CZ" sz="1200" dirty="0" smtClean="0"/>
              <a:t>Neživá příroda 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TEMA: 			Čtvrtohory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Klíčová slova</a:t>
            </a:r>
            <a:r>
              <a:rPr lang="cs-CZ" sz="1200" dirty="0" smtClean="0"/>
              <a:t>: 		doba ledová a meziledová, člověk, mamut, spraše, morény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VYTVOŘENO: 		4/2012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ČÍSLO PROJEKTU: 		1.4 OP VK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ANOTACE: Prezentace pro interaktivní tabuli, základní učivo v pojmech pro lepší orientaci v látce</a:t>
            </a:r>
            <a:endParaRPr lang="cs-CZ" sz="1900" dirty="0" smtClean="0"/>
          </a:p>
        </p:txBody>
      </p:sp>
    </p:spTree>
    <p:extLst>
      <p:ext uri="{BB962C8B-B14F-4D97-AF65-F5344CB8AC3E}">
        <p14:creationId xmlns:p14="http://schemas.microsoft.com/office/powerpoint/2010/main" val="62528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Čtvrtohory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Éra člověka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598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Útvary čtvrtohor (1,8 mil. let </a:t>
            </a:r>
            <a:r>
              <a:rPr lang="cs-CZ" dirty="0">
                <a:latin typeface="Times New Roman"/>
                <a:cs typeface="Times New Roman"/>
              </a:rPr>
              <a:t>→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Pleistocén (starší)</a:t>
            </a:r>
          </a:p>
          <a:p>
            <a:pPr lvl="1"/>
            <a:r>
              <a:rPr lang="cs-CZ" sz="2800" b="1" dirty="0" smtClean="0"/>
              <a:t>1,8 – 0,01 mil. let</a:t>
            </a:r>
          </a:p>
          <a:p>
            <a:pPr lvl="1"/>
            <a:r>
              <a:rPr lang="cs-CZ" sz="2800" dirty="0" smtClean="0"/>
              <a:t>Od začátku čtvrtohor do konce poslední doby ledové</a:t>
            </a:r>
          </a:p>
          <a:p>
            <a:endParaRPr lang="cs-CZ" dirty="0"/>
          </a:p>
          <a:p>
            <a:r>
              <a:rPr lang="cs-CZ" dirty="0" smtClean="0"/>
              <a:t>Holocén (mladší)</a:t>
            </a:r>
          </a:p>
          <a:p>
            <a:pPr lvl="1"/>
            <a:r>
              <a:rPr lang="cs-CZ" sz="2800" b="1" dirty="0" smtClean="0"/>
              <a:t>0,01 mil. -  </a:t>
            </a:r>
            <a:r>
              <a:rPr lang="cs-CZ" sz="2800" b="1" dirty="0" smtClean="0">
                <a:latin typeface="Times New Roman"/>
                <a:cs typeface="Times New Roman"/>
              </a:rPr>
              <a:t>současnost</a:t>
            </a:r>
          </a:p>
          <a:p>
            <a:pPr lvl="1"/>
            <a:r>
              <a:rPr lang="cs-CZ" sz="2800" dirty="0" smtClean="0">
                <a:latin typeface="Times New Roman"/>
                <a:cs typeface="Times New Roman"/>
              </a:rPr>
              <a:t>Geologická současnost</a:t>
            </a:r>
          </a:p>
          <a:p>
            <a:pPr lvl="1"/>
            <a:r>
              <a:rPr lang="cs-CZ" sz="2800" dirty="0" smtClean="0">
                <a:latin typeface="Times New Roman"/>
                <a:cs typeface="Times New Roman"/>
              </a:rPr>
              <a:t>Poslední poledové období</a:t>
            </a:r>
            <a:endParaRPr lang="cs-CZ" sz="2800" dirty="0">
              <a:latin typeface="Times New Roman"/>
              <a:cs typeface="Times New Roman"/>
            </a:endParaRPr>
          </a:p>
          <a:p>
            <a:pPr lvl="1"/>
            <a:endParaRPr lang="cs-CZ" sz="3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727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Střídání dob </a:t>
            </a:r>
            <a:r>
              <a:rPr lang="cs-CZ" b="1" dirty="0" smtClean="0"/>
              <a:t>ledových a meziledových</a:t>
            </a:r>
          </a:p>
          <a:p>
            <a:pPr lvl="1"/>
            <a:r>
              <a:rPr lang="cs-CZ" dirty="0" smtClean="0"/>
              <a:t>Periodické změny v oslunění Země</a:t>
            </a:r>
          </a:p>
          <a:p>
            <a:pPr lvl="1"/>
            <a:r>
              <a:rPr lang="cs-CZ" b="1" dirty="0" smtClean="0"/>
              <a:t>10</a:t>
            </a:r>
            <a:r>
              <a:rPr lang="cs-CZ" dirty="0" smtClean="0"/>
              <a:t> </a:t>
            </a:r>
            <a:r>
              <a:rPr lang="cs-CZ" b="1" dirty="0" smtClean="0"/>
              <a:t>ledových dob </a:t>
            </a:r>
            <a:r>
              <a:rPr lang="cs-CZ" dirty="0" smtClean="0"/>
              <a:t>za poslední </a:t>
            </a:r>
            <a:r>
              <a:rPr lang="cs-CZ" b="1" dirty="0" smtClean="0"/>
              <a:t>1</a:t>
            </a:r>
            <a:r>
              <a:rPr lang="cs-CZ" dirty="0" smtClean="0"/>
              <a:t> </a:t>
            </a:r>
            <a:r>
              <a:rPr lang="cs-CZ" b="1" dirty="0" smtClean="0"/>
              <a:t>milion let</a:t>
            </a:r>
          </a:p>
          <a:p>
            <a:pPr lvl="1"/>
            <a:r>
              <a:rPr lang="cs-CZ" b="1" dirty="0" smtClean="0"/>
              <a:t>Poslední doba ledová </a:t>
            </a:r>
          </a:p>
          <a:p>
            <a:pPr lvl="2"/>
            <a:r>
              <a:rPr lang="cs-CZ" dirty="0" smtClean="0"/>
              <a:t>Konec před 10 000 lety</a:t>
            </a:r>
          </a:p>
          <a:p>
            <a:pPr lvl="1"/>
            <a:endParaRPr lang="cs-CZ" b="1" dirty="0" smtClean="0"/>
          </a:p>
          <a:p>
            <a:pPr marL="411480" lvl="1" indent="0">
              <a:buNone/>
            </a:pPr>
            <a:endParaRPr lang="cs-CZ" dirty="0" smtClean="0"/>
          </a:p>
          <a:p>
            <a:r>
              <a:rPr lang="cs-CZ" dirty="0" smtClean="0"/>
              <a:t>Trvalý ledovec na pólech  </a:t>
            </a:r>
          </a:p>
          <a:p>
            <a:endParaRPr lang="cs-CZ" dirty="0"/>
          </a:p>
          <a:p>
            <a:pPr marL="109728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763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Rozsah zalednění během poslední doby ledové</a:t>
            </a:r>
            <a:endParaRPr lang="cs-CZ" sz="2800" dirty="0"/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481" y="2249488"/>
            <a:ext cx="5865038" cy="4324350"/>
          </a:xfrm>
        </p:spPr>
      </p:pic>
    </p:spTree>
    <p:extLst>
      <p:ext uri="{BB962C8B-B14F-4D97-AF65-F5344CB8AC3E}">
        <p14:creationId xmlns:p14="http://schemas.microsoft.com/office/powerpoint/2010/main" val="33349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Klima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Doba ledová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Doba meziledová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Pevninský </a:t>
            </a:r>
            <a:r>
              <a:rPr lang="cs-CZ" b="1" dirty="0" smtClean="0"/>
              <a:t>ledovec k střední Evropě</a:t>
            </a:r>
          </a:p>
          <a:p>
            <a:r>
              <a:rPr lang="cs-CZ" dirty="0" smtClean="0"/>
              <a:t>Nárůst ledovce </a:t>
            </a:r>
            <a:r>
              <a:rPr lang="cs-CZ" b="1" dirty="0" smtClean="0"/>
              <a:t>= úbytek vody v oceánu</a:t>
            </a:r>
          </a:p>
          <a:p>
            <a:pPr lvl="1"/>
            <a:r>
              <a:rPr lang="cs-CZ" dirty="0" smtClean="0"/>
              <a:t>Pevninské mosty mezi kontinenty</a:t>
            </a:r>
          </a:p>
          <a:p>
            <a:pPr lvl="1"/>
            <a:r>
              <a:rPr lang="cs-CZ" dirty="0" smtClean="0"/>
              <a:t>migrace lidí i živočichů</a:t>
            </a:r>
          </a:p>
          <a:p>
            <a:pPr marL="109728" indent="0">
              <a:buNone/>
            </a:pPr>
            <a:endParaRPr lang="cs-CZ" dirty="0" smtClean="0"/>
          </a:p>
          <a:p>
            <a:r>
              <a:rPr lang="cs-CZ" dirty="0" smtClean="0"/>
              <a:t>Chlad, sucho, sezónní výkyvy</a:t>
            </a:r>
          </a:p>
          <a:p>
            <a:pPr lvl="1"/>
            <a:r>
              <a:rPr lang="cs-CZ" dirty="0" smtClean="0"/>
              <a:t>Jako dnešní Tibet či Mongolsko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Podnebí </a:t>
            </a:r>
            <a:r>
              <a:rPr lang="cs-CZ" b="1" dirty="0" smtClean="0"/>
              <a:t>srovnatelné s dnešním</a:t>
            </a:r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dirty="0" smtClean="0"/>
              <a:t>Pozn. </a:t>
            </a:r>
          </a:p>
          <a:p>
            <a:pPr lvl="1"/>
            <a:r>
              <a:rPr lang="cs-CZ" dirty="0" smtClean="0"/>
              <a:t>Některé doby meziledové byly i teplejší než dnešní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189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Geologický vývoj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Usazené horniny </a:t>
            </a:r>
          </a:p>
          <a:p>
            <a:pPr marL="925830" lvl="1" indent="-514350">
              <a:buFont typeface="+mj-lt"/>
              <a:buAutoNum type="arabicPeriod"/>
            </a:pPr>
            <a:r>
              <a:rPr lang="cs-CZ" b="1" dirty="0" smtClean="0"/>
              <a:t>Říční terasy </a:t>
            </a:r>
            <a:r>
              <a:rPr lang="cs-CZ" dirty="0" smtClean="0"/>
              <a:t>(vliv střídání dob ledových a meziledových)</a:t>
            </a:r>
          </a:p>
          <a:p>
            <a:pPr marL="925830" lvl="1" indent="-514350">
              <a:buFont typeface="+mj-lt"/>
              <a:buAutoNum type="arabicPeriod"/>
            </a:pPr>
            <a:r>
              <a:rPr lang="cs-CZ" b="1" dirty="0" smtClean="0"/>
              <a:t>Ledovcové morény</a:t>
            </a:r>
          </a:p>
          <a:p>
            <a:pPr marL="925830" lvl="1" indent="-514350">
              <a:buFont typeface="+mj-lt"/>
              <a:buAutoNum type="arabicPeriod"/>
            </a:pPr>
            <a:r>
              <a:rPr lang="cs-CZ" b="1" dirty="0" smtClean="0"/>
              <a:t>Spraše</a:t>
            </a:r>
          </a:p>
          <a:p>
            <a:pPr marL="676656" lvl="2" indent="0">
              <a:buNone/>
            </a:pPr>
            <a:r>
              <a:rPr lang="cs-CZ" dirty="0" smtClean="0"/>
              <a:t>Jemný prach navátý větrem</a:t>
            </a:r>
          </a:p>
          <a:p>
            <a:pPr marL="925830" lvl="1" indent="-514350">
              <a:buFont typeface="+mj-lt"/>
              <a:buAutoNum type="arabicPeriod"/>
            </a:pPr>
            <a:r>
              <a:rPr lang="cs-CZ" b="1" dirty="0" smtClean="0"/>
              <a:t>Led</a:t>
            </a:r>
          </a:p>
          <a:p>
            <a:pPr marL="676656" lvl="2" indent="0">
              <a:buNone/>
            </a:pPr>
            <a:r>
              <a:rPr lang="cs-CZ" dirty="0" smtClean="0"/>
              <a:t>Vývoj podnebí</a:t>
            </a:r>
          </a:p>
          <a:p>
            <a:r>
              <a:rPr lang="cs-CZ" dirty="0" smtClean="0"/>
              <a:t>Mořské dno</a:t>
            </a:r>
          </a:p>
          <a:p>
            <a:pPr lvl="1"/>
            <a:r>
              <a:rPr lang="cs-CZ" b="1" dirty="0" smtClean="0"/>
              <a:t>nezpevněné</a:t>
            </a:r>
            <a:r>
              <a:rPr lang="cs-CZ" dirty="0" smtClean="0"/>
              <a:t> usazeniny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366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Geologický vývoj</a:t>
            </a:r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467" y="2249488"/>
            <a:ext cx="5731065" cy="4324350"/>
          </a:xfrm>
        </p:spPr>
      </p:pic>
      <p:sp>
        <p:nvSpPr>
          <p:cNvPr id="9" name="TextovéPole 8"/>
          <p:cNvSpPr txBox="1"/>
          <p:nvPr/>
        </p:nvSpPr>
        <p:spPr>
          <a:xfrm>
            <a:off x="7498518" y="5939988"/>
            <a:ext cx="1612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Boční moréna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276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života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Srstnatí chobotnatci</a:t>
            </a:r>
          </a:p>
          <a:p>
            <a:pPr lvl="1"/>
            <a:r>
              <a:rPr lang="cs-CZ" dirty="0" smtClean="0"/>
              <a:t>Mamuti</a:t>
            </a:r>
          </a:p>
          <a:p>
            <a:pPr marL="411480" lvl="1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924944"/>
            <a:ext cx="5058727" cy="344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5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Vývoj života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Srstnatí nosorožci</a:t>
            </a:r>
          </a:p>
          <a:p>
            <a:pPr marL="109728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996952"/>
            <a:ext cx="4714524" cy="335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83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Antropologie</a:t>
            </a:r>
          </a:p>
          <a:p>
            <a:pPr lvl="1"/>
            <a:r>
              <a:rPr lang="cs-CZ" dirty="0" smtClean="0"/>
              <a:t>Věda o člověku jako </a:t>
            </a:r>
            <a:r>
              <a:rPr lang="cs-CZ" b="1" dirty="0" smtClean="0"/>
              <a:t>živočišném druhu</a:t>
            </a:r>
          </a:p>
          <a:p>
            <a:pPr lvl="1"/>
            <a:r>
              <a:rPr lang="cs-CZ" dirty="0" smtClean="0"/>
              <a:t>Studuje kosterní pozůstatky</a:t>
            </a:r>
          </a:p>
          <a:p>
            <a:r>
              <a:rPr lang="cs-CZ" dirty="0" smtClean="0"/>
              <a:t>Archeologie</a:t>
            </a:r>
          </a:p>
          <a:p>
            <a:pPr lvl="1"/>
            <a:r>
              <a:rPr lang="cs-CZ" dirty="0" smtClean="0"/>
              <a:t>Vývoj lidské </a:t>
            </a:r>
            <a:r>
              <a:rPr lang="cs-CZ" b="1" dirty="0" smtClean="0"/>
              <a:t>civilizace (kultury)</a:t>
            </a:r>
          </a:p>
          <a:p>
            <a:pPr lvl="1"/>
            <a:r>
              <a:rPr lang="cs-CZ" dirty="0" smtClean="0"/>
              <a:t>Studuje doklady kulturního rozvoje </a:t>
            </a:r>
          </a:p>
          <a:p>
            <a:r>
              <a:rPr lang="cs-CZ" dirty="0" smtClean="0"/>
              <a:t>Hominidé</a:t>
            </a:r>
          </a:p>
          <a:p>
            <a:pPr lvl="1"/>
            <a:r>
              <a:rPr lang="cs-CZ" dirty="0" smtClean="0"/>
              <a:t>Čeleď primátů</a:t>
            </a:r>
          </a:p>
          <a:p>
            <a:pPr lvl="1"/>
            <a:r>
              <a:rPr lang="cs-CZ" dirty="0" smtClean="0"/>
              <a:t>Předchůdci člověka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004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 čtvrtohor (1,8 mil. </a:t>
            </a:r>
            <a:r>
              <a:rPr lang="cs-CZ" dirty="0"/>
              <a:t>l</a:t>
            </a:r>
            <a:r>
              <a:rPr lang="cs-CZ" dirty="0" smtClean="0"/>
              <a:t>et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Pleistocén (starší)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Holocén (mladší)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Střídání dob </a:t>
            </a:r>
            <a:r>
              <a:rPr lang="cs-CZ" sz="2400" b="1" dirty="0" smtClean="0"/>
              <a:t>ledových a meziledových</a:t>
            </a:r>
          </a:p>
          <a:p>
            <a:r>
              <a:rPr lang="cs-CZ" sz="2400" dirty="0" smtClean="0"/>
              <a:t>Vznik dnešního reliéfu</a:t>
            </a:r>
          </a:p>
          <a:p>
            <a:r>
              <a:rPr lang="cs-CZ" sz="2400" dirty="0" smtClean="0"/>
              <a:t>Srstnatí </a:t>
            </a:r>
            <a:r>
              <a:rPr lang="cs-CZ" sz="2400" b="1" dirty="0" smtClean="0"/>
              <a:t>chobotnatci</a:t>
            </a:r>
          </a:p>
          <a:p>
            <a:r>
              <a:rPr lang="cs-CZ" sz="2400" dirty="0" smtClean="0"/>
              <a:t>Srstnatí nosorožci</a:t>
            </a:r>
          </a:p>
          <a:p>
            <a:r>
              <a:rPr lang="cs-CZ" sz="2400" dirty="0" smtClean="0"/>
              <a:t>Rozvoj </a:t>
            </a:r>
            <a:r>
              <a:rPr lang="cs-CZ" sz="2400" b="1" dirty="0" smtClean="0"/>
              <a:t>hominidů</a:t>
            </a:r>
            <a:endParaRPr lang="cs-CZ" sz="2400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b="1" dirty="0" smtClean="0"/>
              <a:t>Oteplení</a:t>
            </a:r>
            <a:r>
              <a:rPr lang="cs-CZ" dirty="0" smtClean="0"/>
              <a:t> po posledním zalednění</a:t>
            </a:r>
          </a:p>
          <a:p>
            <a:r>
              <a:rPr lang="cs-CZ" b="1" dirty="0" smtClean="0"/>
              <a:t>Dokončen vývoj člověka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2090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otázky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Kdy začaly čtvrtohory?</a:t>
            </a:r>
          </a:p>
          <a:p>
            <a:pPr lvl="1"/>
            <a:r>
              <a:rPr lang="cs-CZ" dirty="0" smtClean="0"/>
              <a:t>Před 1,8 mil let.</a:t>
            </a:r>
          </a:p>
          <a:p>
            <a:r>
              <a:rPr lang="cs-CZ" dirty="0" smtClean="0"/>
              <a:t>Jmenuj útvary čtvrtohor, jak dlouho trvaly?</a:t>
            </a:r>
            <a:endParaRPr lang="cs-CZ" dirty="0"/>
          </a:p>
          <a:p>
            <a:pPr lvl="1"/>
            <a:r>
              <a:rPr lang="cs-CZ" dirty="0" smtClean="0"/>
              <a:t>Pleistocén – 1,8 mil až 10 tis. </a:t>
            </a:r>
            <a:r>
              <a:rPr lang="cs-CZ" dirty="0"/>
              <a:t>l</a:t>
            </a:r>
            <a:r>
              <a:rPr lang="cs-CZ" dirty="0" smtClean="0"/>
              <a:t>et, Holocén – před 10 tis. lety</a:t>
            </a:r>
          </a:p>
          <a:p>
            <a:r>
              <a:rPr lang="cs-CZ" dirty="0" smtClean="0"/>
              <a:t>Čím se z hlediska klimatu vyznačují čtvrtohory?</a:t>
            </a:r>
          </a:p>
          <a:p>
            <a:pPr lvl="1"/>
            <a:r>
              <a:rPr lang="cs-CZ" dirty="0" smtClean="0"/>
              <a:t>Střídání dob ledových a meziledových</a:t>
            </a:r>
          </a:p>
          <a:p>
            <a:r>
              <a:rPr lang="cs-CZ" dirty="0" smtClean="0"/>
              <a:t>Popiš klima poslední doby ledové, kdy skončila?</a:t>
            </a:r>
          </a:p>
          <a:p>
            <a:pPr lvl="1"/>
            <a:r>
              <a:rPr lang="cs-CZ" dirty="0" smtClean="0"/>
              <a:t>Zalednění sever. Evropy a Ameriky, chladno, sucho. Před 10 tis. lety</a:t>
            </a:r>
          </a:p>
          <a:p>
            <a:r>
              <a:rPr lang="cs-CZ" dirty="0" smtClean="0"/>
              <a:t>Jmenuj alespoň dva typické čtvrtohorní, dnes  vyhynulé živočichy?</a:t>
            </a:r>
          </a:p>
          <a:p>
            <a:pPr lvl="1"/>
            <a:r>
              <a:rPr lang="cs-CZ" dirty="0" smtClean="0"/>
              <a:t>Srstnatý nosorožec, mamut</a:t>
            </a:r>
          </a:p>
          <a:p>
            <a:r>
              <a:rPr lang="cs-CZ" dirty="0" smtClean="0"/>
              <a:t>Jmenuj jevy typické pro čtvrtohorní geologický vývoj.</a:t>
            </a:r>
          </a:p>
          <a:p>
            <a:pPr lvl="1"/>
            <a:r>
              <a:rPr lang="cs-CZ" dirty="0" smtClean="0"/>
              <a:t>Morény, spraše, říční terasy, mořské nezpevněné usazeniny</a:t>
            </a:r>
          </a:p>
          <a:p>
            <a:r>
              <a:rPr lang="cs-CZ" dirty="0" smtClean="0"/>
              <a:t>Čím se zabývá antropologie</a:t>
            </a:r>
          </a:p>
          <a:p>
            <a:pPr lvl="1"/>
            <a:r>
              <a:rPr lang="cs-CZ" dirty="0" smtClean="0"/>
              <a:t>Člověkem jako živočišným druhem</a:t>
            </a:r>
          </a:p>
          <a:p>
            <a:r>
              <a:rPr lang="cs-CZ" dirty="0" smtClean="0"/>
              <a:t>Čím se zabývá archeologie</a:t>
            </a:r>
          </a:p>
          <a:p>
            <a:pPr lvl="1"/>
            <a:r>
              <a:rPr lang="cs-CZ" dirty="0" smtClean="0"/>
              <a:t>Studuje kulturní vývoj člověka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664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000" dirty="0" err="1"/>
              <a:t>Soubor:Northern</a:t>
            </a:r>
            <a:r>
              <a:rPr lang="cs-CZ" sz="1000" dirty="0"/>
              <a:t> </a:t>
            </a:r>
            <a:r>
              <a:rPr lang="cs-CZ" sz="1000" dirty="0" err="1"/>
              <a:t>icesheet</a:t>
            </a:r>
            <a:r>
              <a:rPr lang="cs-CZ" sz="1000" dirty="0"/>
              <a:t> hg.png. In: </a:t>
            </a:r>
            <a:r>
              <a:rPr lang="cs-CZ" sz="1000" i="1" dirty="0" err="1"/>
              <a:t>Wikipedia</a:t>
            </a:r>
            <a:r>
              <a:rPr lang="cs-CZ" sz="1000" dirty="0"/>
              <a:t>: </a:t>
            </a:r>
            <a:r>
              <a:rPr lang="cs-CZ" sz="1000" i="1" dirty="0" err="1"/>
              <a:t>the</a:t>
            </a:r>
            <a:r>
              <a:rPr lang="cs-CZ" sz="1000" i="1" dirty="0"/>
              <a:t> free </a:t>
            </a:r>
            <a:r>
              <a:rPr lang="cs-CZ" sz="1000" i="1" dirty="0" err="1"/>
              <a:t>encyclopedia</a:t>
            </a:r>
            <a:r>
              <a:rPr lang="cs-CZ" sz="1000" dirty="0"/>
              <a:t> [online]. San Francisco (CA): </a:t>
            </a:r>
            <a:r>
              <a:rPr lang="cs-CZ" sz="1000" dirty="0" err="1"/>
              <a:t>Wikimedia</a:t>
            </a:r>
            <a:r>
              <a:rPr lang="cs-CZ" sz="1000" dirty="0"/>
              <a:t> </a:t>
            </a:r>
            <a:r>
              <a:rPr lang="cs-CZ" sz="1000" dirty="0" err="1"/>
              <a:t>Foundation</a:t>
            </a:r>
            <a:r>
              <a:rPr lang="cs-CZ" sz="1000" dirty="0"/>
              <a:t>, 2006-07-21 [cit. 2012-04-15]. Dostupné z: http://cs.wikipedia.org/wiki/Soubor:Northern_icesheet_hg.png </a:t>
            </a:r>
            <a:r>
              <a:rPr lang="cs-CZ" sz="1000" dirty="0" err="1"/>
              <a:t>Soubor:LateralMoraine</a:t>
            </a:r>
            <a:r>
              <a:rPr lang="cs-CZ" sz="1000" dirty="0"/>
              <a:t> 6911.jpg. In: </a:t>
            </a:r>
            <a:r>
              <a:rPr lang="cs-CZ" sz="1000" i="1" dirty="0" err="1"/>
              <a:t>Wikipedia</a:t>
            </a:r>
            <a:r>
              <a:rPr lang="cs-CZ" sz="1000" dirty="0"/>
              <a:t>: </a:t>
            </a:r>
            <a:r>
              <a:rPr lang="cs-CZ" sz="1000" i="1" dirty="0" err="1"/>
              <a:t>the</a:t>
            </a:r>
            <a:r>
              <a:rPr lang="cs-CZ" sz="1000" i="1" dirty="0"/>
              <a:t> free </a:t>
            </a:r>
            <a:r>
              <a:rPr lang="cs-CZ" sz="1000" i="1" dirty="0" err="1"/>
              <a:t>encyclopedia</a:t>
            </a:r>
            <a:r>
              <a:rPr lang="cs-CZ" sz="1000" dirty="0"/>
              <a:t> [online]. San Francisco (CA): </a:t>
            </a:r>
            <a:r>
              <a:rPr lang="cs-CZ" sz="1000" dirty="0" err="1"/>
              <a:t>Wikimedia</a:t>
            </a:r>
            <a:r>
              <a:rPr lang="cs-CZ" sz="1000" dirty="0"/>
              <a:t> </a:t>
            </a:r>
            <a:r>
              <a:rPr lang="cs-CZ" sz="1000" dirty="0" err="1"/>
              <a:t>Foundation</a:t>
            </a:r>
            <a:r>
              <a:rPr lang="cs-CZ" sz="1000" dirty="0"/>
              <a:t>, 2006-03-23 [cit. 2012-04-15]. Dostupné z: </a:t>
            </a:r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cs.wikipedia.org/wiki/Soubor:LateralMoraine_6911.jpg</a:t>
            </a:r>
            <a:endParaRPr lang="cs-CZ" sz="1000" dirty="0" smtClean="0"/>
          </a:p>
          <a:p>
            <a:r>
              <a:rPr lang="cs-CZ" sz="1000" dirty="0" err="1"/>
              <a:t>Soubor:Lovci</a:t>
            </a:r>
            <a:r>
              <a:rPr lang="cs-CZ" sz="1000" dirty="0"/>
              <a:t> mamutu mammoth.jpg. In: </a:t>
            </a:r>
            <a:r>
              <a:rPr lang="cs-CZ" sz="1000" i="1" dirty="0" err="1"/>
              <a:t>Wikipedia</a:t>
            </a:r>
            <a:r>
              <a:rPr lang="cs-CZ" sz="1000" dirty="0"/>
              <a:t>: </a:t>
            </a:r>
            <a:r>
              <a:rPr lang="cs-CZ" sz="1000" i="1" dirty="0" err="1"/>
              <a:t>the</a:t>
            </a:r>
            <a:r>
              <a:rPr lang="cs-CZ" sz="1000" i="1" dirty="0"/>
              <a:t> free </a:t>
            </a:r>
            <a:r>
              <a:rPr lang="cs-CZ" sz="1000" i="1" dirty="0" err="1"/>
              <a:t>encyclopedia</a:t>
            </a:r>
            <a:r>
              <a:rPr lang="cs-CZ" sz="1000" dirty="0"/>
              <a:t> [online]. San Francisco (CA): </a:t>
            </a:r>
            <a:r>
              <a:rPr lang="cs-CZ" sz="1000" dirty="0" err="1"/>
              <a:t>Wikimedia</a:t>
            </a:r>
            <a:r>
              <a:rPr lang="cs-CZ" sz="1000" dirty="0"/>
              <a:t> </a:t>
            </a:r>
            <a:r>
              <a:rPr lang="cs-CZ" sz="1000" dirty="0" err="1"/>
              <a:t>Foundation</a:t>
            </a:r>
            <a:r>
              <a:rPr lang="cs-CZ" sz="1000" dirty="0"/>
              <a:t>, 2007-09-02 [cit. 2012-04-15]. Dostupné z: http://cs.wikipedia.org/wiki/Soubor:Lovci_mamutu_mammoth.jpg  </a:t>
            </a:r>
            <a:endParaRPr lang="cs-CZ" sz="1000" dirty="0" smtClean="0"/>
          </a:p>
          <a:p>
            <a:r>
              <a:rPr lang="cs-CZ" sz="1000" dirty="0" err="1"/>
              <a:t>Soubor:Woolly</a:t>
            </a:r>
            <a:r>
              <a:rPr lang="cs-CZ" sz="1000" dirty="0"/>
              <a:t> rhinoceros (</a:t>
            </a:r>
            <a:r>
              <a:rPr lang="cs-CZ" sz="1000" dirty="0" err="1"/>
              <a:t>Coelodonta</a:t>
            </a:r>
            <a:r>
              <a:rPr lang="cs-CZ" sz="1000" dirty="0"/>
              <a:t> </a:t>
            </a:r>
            <a:r>
              <a:rPr lang="cs-CZ" sz="1000" dirty="0" err="1"/>
              <a:t>antiquitatis</a:t>
            </a:r>
            <a:r>
              <a:rPr lang="cs-CZ" sz="1000" dirty="0"/>
              <a:t>) - </a:t>
            </a:r>
            <a:r>
              <a:rPr lang="cs-CZ" sz="1000" dirty="0" err="1"/>
              <a:t>Mauricio</a:t>
            </a:r>
            <a:r>
              <a:rPr lang="cs-CZ" sz="1000" dirty="0"/>
              <a:t> Antón.jpg. In: </a:t>
            </a:r>
            <a:r>
              <a:rPr lang="cs-CZ" sz="1000" i="1" dirty="0" err="1"/>
              <a:t>Wikipedia</a:t>
            </a:r>
            <a:r>
              <a:rPr lang="cs-CZ" sz="1000" dirty="0"/>
              <a:t>: </a:t>
            </a:r>
            <a:r>
              <a:rPr lang="cs-CZ" sz="1000" i="1" dirty="0" err="1"/>
              <a:t>the</a:t>
            </a:r>
            <a:r>
              <a:rPr lang="cs-CZ" sz="1000" i="1" dirty="0"/>
              <a:t> free </a:t>
            </a:r>
            <a:r>
              <a:rPr lang="cs-CZ" sz="1000" i="1" dirty="0" err="1"/>
              <a:t>encyclopedia</a:t>
            </a:r>
            <a:r>
              <a:rPr lang="cs-CZ" sz="1000" dirty="0"/>
              <a:t> [online]. San Francisco (CA): </a:t>
            </a:r>
            <a:r>
              <a:rPr lang="cs-CZ" sz="1000" dirty="0" err="1"/>
              <a:t>Wikimedia</a:t>
            </a:r>
            <a:r>
              <a:rPr lang="cs-CZ" sz="1000" dirty="0"/>
              <a:t> </a:t>
            </a:r>
            <a:r>
              <a:rPr lang="cs-CZ" sz="1000" dirty="0" err="1"/>
              <a:t>Foundation</a:t>
            </a:r>
            <a:r>
              <a:rPr lang="cs-CZ" sz="1000" dirty="0"/>
              <a:t>, 2008-05-03 [cit. 2012-04-15]. Dostupné z: </a:t>
            </a:r>
            <a:r>
              <a:rPr lang="cs-CZ" sz="1000" dirty="0">
                <a:hlinkClick r:id="rId3"/>
              </a:rPr>
              <a:t>http://cs.wikipedia.org/wiki/Soubor:Woolly_rhinoceros_%28Coelodonta_antiquitatis%29_-_</a:t>
            </a:r>
            <a:r>
              <a:rPr lang="cs-CZ" sz="1000" dirty="0" smtClean="0">
                <a:hlinkClick r:id="rId3"/>
              </a:rPr>
              <a:t>Mauricio_Ant%C3%B3n.jpg</a:t>
            </a:r>
            <a:endParaRPr lang="cs-CZ" sz="1000" dirty="0" smtClean="0"/>
          </a:p>
          <a:p>
            <a:r>
              <a:rPr lang="cs-CZ" sz="1000" dirty="0" err="1"/>
              <a:t>Soubor:LateralMoraine</a:t>
            </a:r>
            <a:r>
              <a:rPr lang="cs-CZ" sz="1000" dirty="0"/>
              <a:t> 6911.jpg. In: </a:t>
            </a:r>
            <a:r>
              <a:rPr lang="cs-CZ" sz="1000" i="1" dirty="0" err="1"/>
              <a:t>Wikipedia</a:t>
            </a:r>
            <a:r>
              <a:rPr lang="cs-CZ" sz="1000" dirty="0"/>
              <a:t>: </a:t>
            </a:r>
            <a:r>
              <a:rPr lang="cs-CZ" sz="1000" i="1" dirty="0" err="1"/>
              <a:t>the</a:t>
            </a:r>
            <a:r>
              <a:rPr lang="cs-CZ" sz="1000" i="1" dirty="0"/>
              <a:t> free </a:t>
            </a:r>
            <a:r>
              <a:rPr lang="cs-CZ" sz="1000" i="1" dirty="0" err="1"/>
              <a:t>encyclopedia</a:t>
            </a:r>
            <a:r>
              <a:rPr lang="cs-CZ" sz="1000" dirty="0"/>
              <a:t> [online]. San Francisco (CA): </a:t>
            </a:r>
            <a:r>
              <a:rPr lang="cs-CZ" sz="1000" dirty="0" err="1"/>
              <a:t>Wikimedia</a:t>
            </a:r>
            <a:r>
              <a:rPr lang="cs-CZ" sz="1000" dirty="0"/>
              <a:t> </a:t>
            </a:r>
            <a:r>
              <a:rPr lang="cs-CZ" sz="1000" dirty="0" err="1"/>
              <a:t>Foundation</a:t>
            </a:r>
            <a:r>
              <a:rPr lang="cs-CZ" sz="1000" dirty="0"/>
              <a:t>, 2006-03-23 [cit. 2012-04-15]. Dostupné z: http://cs.wikipedia.org/wiki/Soubor:LateralMoraine_6911.jpg  </a:t>
            </a:r>
          </a:p>
        </p:txBody>
      </p:sp>
    </p:spTree>
    <p:extLst>
      <p:ext uri="{BB962C8B-B14F-4D97-AF65-F5344CB8AC3E}">
        <p14:creationId xmlns:p14="http://schemas.microsoft.com/office/powerpoint/2010/main" val="426494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96</TotalTime>
  <Words>576</Words>
  <Application>Microsoft Office PowerPoint</Application>
  <PresentationFormat>Předvádění na obrazovce (4:3)</PresentationFormat>
  <Paragraphs>117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Urbanistický</vt:lpstr>
      <vt:lpstr>Prezentace aplikace PowerPoint</vt:lpstr>
      <vt:lpstr>Čtvrtohory</vt:lpstr>
      <vt:lpstr>Útvary čtvrtohor (1,8 mil. let →</vt:lpstr>
      <vt:lpstr>Klima</vt:lpstr>
      <vt:lpstr>Rozsah zalednění během poslední doby ledové</vt:lpstr>
      <vt:lpstr>Klima</vt:lpstr>
      <vt:lpstr>Geologický vývoj</vt:lpstr>
      <vt:lpstr>Geologický vývoj</vt:lpstr>
      <vt:lpstr>Vývoj života</vt:lpstr>
      <vt:lpstr>Vývoj života</vt:lpstr>
      <vt:lpstr>Člověk</vt:lpstr>
      <vt:lpstr>Shrnutí čtvrtohor (1,8 mil. let →</vt:lpstr>
      <vt:lpstr>Závěrečné otázky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15</cp:revision>
  <dcterms:created xsi:type="dcterms:W3CDTF">2012-04-15T19:26:54Z</dcterms:created>
  <dcterms:modified xsi:type="dcterms:W3CDTF">2012-06-12T19:19:10Z</dcterms:modified>
</cp:coreProperties>
</file>