
<file path=[Content_Types].xml><?xml version="1.0" encoding="utf-8"?>
<Types xmlns="http://schemas.openxmlformats.org/package/2006/content-types">
  <Default Extension="tmp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61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 varScale="1">
        <p:scale>
          <a:sx n="79" d="100"/>
          <a:sy n="79" d="100"/>
        </p:scale>
        <p:origin x="-90" y="-6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AAC6FBB3-0919-49E9-84C1-24DD3CD2869F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D277D882-5FC2-45F3-92CD-A701D1C9BA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6FBB3-0919-49E9-84C1-24DD3CD2869F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7D882-5FC2-45F3-92CD-A701D1C9BA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6FBB3-0919-49E9-84C1-24DD3CD2869F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7D882-5FC2-45F3-92CD-A701D1C9BA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6FBB3-0919-49E9-84C1-24DD3CD2869F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7D882-5FC2-45F3-92CD-A701D1C9BA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AC6FBB3-0919-49E9-84C1-24DD3CD2869F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277D882-5FC2-45F3-92CD-A701D1C9BA7C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AAC6FBB3-0919-49E9-84C1-24DD3CD2869F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D277D882-5FC2-45F3-92CD-A701D1C9BA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6FBB3-0919-49E9-84C1-24DD3CD2869F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7D882-5FC2-45F3-92CD-A701D1C9BA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6FBB3-0919-49E9-84C1-24DD3CD2869F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7D882-5FC2-45F3-92CD-A701D1C9BA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6FBB3-0919-49E9-84C1-24DD3CD2869F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7D882-5FC2-45F3-92CD-A701D1C9BA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6FBB3-0919-49E9-84C1-24DD3CD2869F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7D882-5FC2-45F3-92CD-A701D1C9BA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6FBB3-0919-49E9-84C1-24DD3CD2869F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7D882-5FC2-45F3-92CD-A701D1C9BA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AAC6FBB3-0919-49E9-84C1-24DD3CD2869F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D277D882-5FC2-45F3-92CD-A701D1C9BA7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mp"/><Relationship Id="rId2" Type="http://schemas.openxmlformats.org/officeDocument/2006/relationships/image" Target="../media/image4.tmp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mp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mp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mp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mp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tmp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mp"/><Relationship Id="rId2" Type="http://schemas.openxmlformats.org/officeDocument/2006/relationships/image" Target="../media/image12.tmp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A.afarensis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486886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 descr="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7" name="Rectangle 5"/>
          <p:cNvSpPr>
            <a:spLocks noChangeArrowheads="1"/>
          </p:cNvSpPr>
          <p:nvPr/>
        </p:nvSpPr>
        <p:spPr bwMode="auto">
          <a:xfrm>
            <a:off x="611560" y="908720"/>
            <a:ext cx="7935913" cy="1100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Strašecí</a:t>
            </a:r>
          </a:p>
          <a:p>
            <a:pPr algn="ctr"/>
            <a:r>
              <a:rPr lang="cs-CZ" sz="1600" dirty="0"/>
              <a:t>                                                 tel. 311 240 401, 311 240 400, email: zsnovstra@iol.cz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933450" y="2204864"/>
            <a:ext cx="7067550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itchFamily="2" charset="2"/>
              <a:buChar char="l"/>
              <a:defRPr sz="3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92150" indent="-347663" algn="l" rtl="0" fontAlgn="base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Char char="l"/>
              <a:defRPr sz="2600">
                <a:solidFill>
                  <a:schemeClr val="tx1"/>
                </a:solidFill>
                <a:latin typeface="+mn-lt"/>
              </a:defRPr>
            </a:lvl2pPr>
            <a:lvl3pPr marL="987425" indent="-293688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l"/>
              <a:defRPr sz="2300">
                <a:solidFill>
                  <a:schemeClr val="tx1"/>
                </a:solidFill>
                <a:latin typeface="+mn-lt"/>
              </a:defRPr>
            </a:lvl3pPr>
            <a:lvl4pPr marL="1281113" indent="-292100" algn="l" rtl="0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4pPr>
            <a:lvl5pPr marL="15986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5pPr>
            <a:lvl6pPr marL="20558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6pPr>
            <a:lvl7pPr marL="25130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7pPr>
            <a:lvl8pPr marL="29702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8pPr>
            <a:lvl9pPr marL="34274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dirty="0" smtClean="0"/>
              <a:t>AUTOR: 		Ing. Tereza </a:t>
            </a:r>
            <a:r>
              <a:rPr lang="cs-CZ" sz="1200" dirty="0" err="1" smtClean="0"/>
              <a:t>Kovalská</a:t>
            </a:r>
            <a:endParaRPr lang="cs-CZ" sz="1200" dirty="0" smtClean="0"/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dirty="0" smtClean="0"/>
              <a:t>NÁZEV: 	</a:t>
            </a:r>
            <a:r>
              <a:rPr lang="cs-CZ" sz="1200" smtClean="0"/>
              <a:t>	</a:t>
            </a:r>
            <a:r>
              <a:rPr lang="cs-CZ" sz="1200" smtClean="0"/>
              <a:t>VY_32_INOVACE_18_vývoj </a:t>
            </a:r>
            <a:r>
              <a:rPr lang="cs-CZ" sz="1200" dirty="0" smtClean="0"/>
              <a:t>člověka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cap="all" dirty="0" smtClean="0"/>
              <a:t>Ročník: 		</a:t>
            </a:r>
            <a:r>
              <a:rPr lang="cs-CZ" sz="1200" dirty="0" smtClean="0"/>
              <a:t>8. nebo 9. ročník ZŠ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cap="all" dirty="0"/>
              <a:t>Vzdělávací oblast:	</a:t>
            </a:r>
            <a:r>
              <a:rPr lang="cs-CZ" sz="1200" dirty="0"/>
              <a:t>Člověk a příroda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cap="all" dirty="0"/>
              <a:t>Vzdělávací obor: 	</a:t>
            </a:r>
            <a:r>
              <a:rPr lang="cs-CZ" sz="1200" dirty="0"/>
              <a:t>Přírodopis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cap="all" dirty="0" smtClean="0"/>
              <a:t>Tematický </a:t>
            </a:r>
            <a:r>
              <a:rPr lang="cs-CZ" sz="1200" cap="all" dirty="0"/>
              <a:t>okruh:	</a:t>
            </a:r>
            <a:r>
              <a:rPr lang="cs-CZ" sz="1200" dirty="0" smtClean="0"/>
              <a:t>Biologie člověka</a:t>
            </a:r>
            <a:endParaRPr lang="cs-CZ" sz="1200" dirty="0"/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dirty="0"/>
              <a:t>TEMA: 			</a:t>
            </a:r>
            <a:r>
              <a:rPr lang="cs-CZ" sz="1200" dirty="0" smtClean="0"/>
              <a:t>Vývoj člověka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cap="all" dirty="0" smtClean="0"/>
              <a:t>Klíčová slova</a:t>
            </a:r>
            <a:r>
              <a:rPr lang="cs-CZ" sz="1200" dirty="0" smtClean="0"/>
              <a:t>: 		</a:t>
            </a:r>
            <a:r>
              <a:rPr lang="cs-CZ" sz="1200" dirty="0" err="1" smtClean="0"/>
              <a:t>australopithecus</a:t>
            </a:r>
            <a:r>
              <a:rPr lang="cs-CZ" sz="1200" dirty="0" smtClean="0"/>
              <a:t>, homo </a:t>
            </a:r>
            <a:r>
              <a:rPr lang="cs-CZ" sz="1200" dirty="0" err="1" smtClean="0"/>
              <a:t>habilis</a:t>
            </a:r>
            <a:r>
              <a:rPr lang="cs-CZ" sz="1200" dirty="0" smtClean="0"/>
              <a:t>, h. </a:t>
            </a:r>
            <a:r>
              <a:rPr lang="cs-CZ" sz="1200" dirty="0" err="1" smtClean="0"/>
              <a:t>erectus</a:t>
            </a:r>
            <a:r>
              <a:rPr lang="cs-CZ" sz="1200" dirty="0" smtClean="0"/>
              <a:t>, h. sapiens 				</a:t>
            </a:r>
            <a:r>
              <a:rPr lang="cs-CZ" sz="1200" dirty="0" err="1" smtClean="0"/>
              <a:t>neanderthalensis</a:t>
            </a:r>
            <a:r>
              <a:rPr lang="cs-CZ" sz="1200" dirty="0" smtClean="0"/>
              <a:t>, h. sapiens sapiens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dirty="0" smtClean="0"/>
              <a:t>VYTVOŘENO: 		4/2012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dirty="0" smtClean="0"/>
              <a:t>ČÍSLO PROJEKTU: 		1.4 OP VK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dirty="0" smtClean="0"/>
              <a:t>ANOTACE: Prezentace pro interaktivní tabuli, základní učivo v pojmech pro lepší orientaci v </a:t>
            </a:r>
            <a:r>
              <a:rPr lang="cs-CZ" sz="1200" dirty="0" smtClean="0"/>
              <a:t>látce, žák porovnává změny ve stavbě lebky </a:t>
            </a:r>
            <a:endParaRPr lang="cs-CZ" sz="1900" dirty="0" smtClean="0"/>
          </a:p>
        </p:txBody>
      </p:sp>
    </p:spTree>
    <p:extLst>
      <p:ext uri="{BB962C8B-B14F-4D97-AF65-F5344CB8AC3E}">
        <p14:creationId xmlns:p14="http://schemas.microsoft.com/office/powerpoint/2010/main" val="2247136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Vývoj člověka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5910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vývoje savců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 plazů</a:t>
            </a:r>
          </a:p>
          <a:p>
            <a:r>
              <a:rPr lang="cs-CZ" dirty="0" smtClean="0"/>
              <a:t>Ve druhohorách</a:t>
            </a:r>
          </a:p>
          <a:p>
            <a:pPr lvl="1"/>
            <a:r>
              <a:rPr lang="cs-CZ" dirty="0" smtClean="0"/>
              <a:t>Samostatná skupina</a:t>
            </a:r>
          </a:p>
          <a:p>
            <a:pPr lvl="1"/>
            <a:r>
              <a:rPr lang="cs-CZ" dirty="0" smtClean="0"/>
              <a:t>Drobní všežravci</a:t>
            </a:r>
          </a:p>
          <a:p>
            <a:pPr marL="576072" indent="-457200"/>
            <a:r>
              <a:rPr lang="cs-CZ" dirty="0" smtClean="0"/>
              <a:t>Přelom druhohor a třetihor</a:t>
            </a:r>
          </a:p>
          <a:p>
            <a:pPr lvl="1"/>
            <a:r>
              <a:rPr lang="cs-CZ" dirty="0" smtClean="0"/>
              <a:t>Vymření dinosaurů </a:t>
            </a:r>
          </a:p>
          <a:p>
            <a:pPr lvl="1"/>
            <a:r>
              <a:rPr lang="cs-CZ" dirty="0" smtClean="0"/>
              <a:t>Rozvoj savců do mnoha skupin</a:t>
            </a:r>
          </a:p>
          <a:p>
            <a:pPr lvl="1"/>
            <a:r>
              <a:rPr lang="cs-CZ" b="1" dirty="0" smtClean="0"/>
              <a:t>Primáti </a:t>
            </a:r>
          </a:p>
          <a:p>
            <a:pPr lvl="1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1832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Primáti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Vznik v  tropech a subtropech</a:t>
            </a:r>
          </a:p>
          <a:p>
            <a:pPr lvl="1"/>
            <a:r>
              <a:rPr lang="cs-CZ" dirty="0" smtClean="0"/>
              <a:t>Prostorové vidění</a:t>
            </a:r>
          </a:p>
          <a:p>
            <a:pPr lvl="1"/>
            <a:r>
              <a:rPr lang="cs-CZ" dirty="0" smtClean="0"/>
              <a:t>Překrývání zorných polí obou očí</a:t>
            </a:r>
          </a:p>
          <a:p>
            <a:r>
              <a:rPr lang="cs-CZ" dirty="0" smtClean="0"/>
              <a:t>Velký mozek</a:t>
            </a:r>
          </a:p>
          <a:p>
            <a:r>
              <a:rPr lang="cs-CZ" dirty="0" smtClean="0"/>
              <a:t>Mláďata rostou pomalu</a:t>
            </a:r>
          </a:p>
          <a:p>
            <a:pPr lvl="1"/>
            <a:r>
              <a:rPr lang="cs-CZ" dirty="0" smtClean="0"/>
              <a:t>Dlouhá doba učení</a:t>
            </a:r>
          </a:p>
          <a:p>
            <a:r>
              <a:rPr lang="cs-CZ" dirty="0" smtClean="0"/>
              <a:t>Život ve skupinách</a:t>
            </a:r>
          </a:p>
          <a:p>
            <a:pPr lvl="1"/>
            <a:r>
              <a:rPr lang="cs-CZ" dirty="0" smtClean="0"/>
              <a:t>Rozvoj sociálních  dovedností </a:t>
            </a:r>
          </a:p>
          <a:p>
            <a:pPr lvl="1"/>
            <a:r>
              <a:rPr lang="cs-CZ" dirty="0" smtClean="0"/>
              <a:t>Hierarchie v tlupě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8395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Současní primáti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Lidoopi – nejdokonalejší primáti</a:t>
            </a:r>
          </a:p>
          <a:p>
            <a:endParaRPr lang="cs-CZ" dirty="0"/>
          </a:p>
        </p:txBody>
      </p:sp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2780928"/>
            <a:ext cx="2828800" cy="3957632"/>
          </a:xfrm>
          <a:prstGeom prst="rect">
            <a:avLst/>
          </a:prstGeom>
        </p:spPr>
      </p:pic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2780928"/>
            <a:ext cx="4313925" cy="3957633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516216" y="908719"/>
            <a:ext cx="21419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Poznáš je?</a:t>
            </a:r>
          </a:p>
          <a:p>
            <a:r>
              <a:rPr lang="cs-CZ" dirty="0" smtClean="0"/>
              <a:t>Znáš ještě některé?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66543" y="1772815"/>
            <a:ext cx="28167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i="1" dirty="0" smtClean="0"/>
              <a:t>Orangutan bornejský a gorila nížinná</a:t>
            </a:r>
          </a:p>
          <a:p>
            <a:r>
              <a:rPr lang="cs-CZ" sz="1200" i="1" dirty="0" smtClean="0"/>
              <a:t>Další - Šimpanzi</a:t>
            </a:r>
            <a:endParaRPr lang="cs-CZ" sz="1200" i="1" dirty="0"/>
          </a:p>
        </p:txBody>
      </p:sp>
    </p:spTree>
    <p:extLst>
      <p:ext uri="{BB962C8B-B14F-4D97-AF65-F5344CB8AC3E}">
        <p14:creationId xmlns:p14="http://schemas.microsoft.com/office/powerpoint/2010/main" val="58604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Evoluce (vývoj) člověka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Změny prostředí</a:t>
            </a:r>
          </a:p>
          <a:p>
            <a:pPr lvl="1"/>
            <a:r>
              <a:rPr lang="cs-CZ" dirty="0" smtClean="0"/>
              <a:t>Pralesy se měnily v </a:t>
            </a:r>
            <a:r>
              <a:rPr lang="cs-CZ" b="1" dirty="0" smtClean="0"/>
              <a:t>savanu</a:t>
            </a:r>
          </a:p>
          <a:p>
            <a:pPr lvl="1"/>
            <a:r>
              <a:rPr lang="cs-CZ" dirty="0" smtClean="0"/>
              <a:t>Před 5 mil. let</a:t>
            </a:r>
          </a:p>
          <a:p>
            <a:r>
              <a:rPr lang="cs-CZ" dirty="0" smtClean="0"/>
              <a:t>Změny způsobu pohybu</a:t>
            </a:r>
          </a:p>
          <a:p>
            <a:pPr lvl="1"/>
            <a:r>
              <a:rPr lang="cs-CZ" dirty="0" smtClean="0"/>
              <a:t>V otevřené krajině po </a:t>
            </a:r>
            <a:r>
              <a:rPr lang="cs-CZ" b="1" dirty="0" smtClean="0"/>
              <a:t>zadních</a:t>
            </a:r>
            <a:r>
              <a:rPr lang="cs-CZ" dirty="0" smtClean="0"/>
              <a:t> končetinách</a:t>
            </a:r>
          </a:p>
          <a:p>
            <a:pPr lvl="1"/>
            <a:r>
              <a:rPr lang="cs-CZ" b="1" dirty="0" smtClean="0"/>
              <a:t>Uvolnění rukou </a:t>
            </a:r>
            <a:r>
              <a:rPr lang="cs-CZ" dirty="0" smtClean="0"/>
              <a:t>pro jiné činnosti (nástroje)</a:t>
            </a:r>
          </a:p>
          <a:p>
            <a:pPr marL="109728" indent="0">
              <a:buNone/>
            </a:pPr>
            <a:endParaRPr lang="cs-CZ" dirty="0" smtClean="0"/>
          </a:p>
          <a:p>
            <a:r>
              <a:rPr lang="cs-CZ" dirty="0" smtClean="0"/>
              <a:t>Život ve skupině</a:t>
            </a:r>
          </a:p>
          <a:p>
            <a:pPr lvl="1"/>
            <a:r>
              <a:rPr lang="cs-CZ" dirty="0" smtClean="0"/>
              <a:t>Dělba práce</a:t>
            </a:r>
          </a:p>
          <a:p>
            <a:pPr lvl="1"/>
            <a:r>
              <a:rPr lang="cs-CZ" dirty="0" smtClean="0"/>
              <a:t>Nutnost </a:t>
            </a:r>
            <a:r>
              <a:rPr lang="cs-CZ" b="1" dirty="0" smtClean="0"/>
              <a:t>komunikace </a:t>
            </a:r>
            <a:r>
              <a:rPr lang="cs-CZ" dirty="0" smtClean="0"/>
              <a:t>(vývoj řeči)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6854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Evoluce (vývoj) člověka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Nejvýhodnější je schopnost přizpůsobit se různým prostředím a naučit se v nich pohybovat.</a:t>
            </a:r>
          </a:p>
          <a:p>
            <a:endParaRPr lang="cs-CZ" sz="4000" b="1" dirty="0"/>
          </a:p>
          <a:p>
            <a:r>
              <a:rPr lang="cs-CZ" sz="4000" b="1" dirty="0" smtClean="0"/>
              <a:t>„</a:t>
            </a:r>
            <a:r>
              <a:rPr lang="cs-CZ" sz="4000" b="1" dirty="0" err="1" smtClean="0"/>
              <a:t>nespecializace</a:t>
            </a:r>
            <a:r>
              <a:rPr lang="cs-CZ" sz="4000" b="1" dirty="0" smtClean="0"/>
              <a:t>“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934819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Předci současného člověka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Australopithecus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err="1" smtClean="0"/>
              <a:t>Australopithecus</a:t>
            </a:r>
            <a:endParaRPr lang="cs-CZ" dirty="0"/>
          </a:p>
        </p:txBody>
      </p:sp>
      <p:pic>
        <p:nvPicPr>
          <p:cNvPr id="8" name="Zástupný symbol pro obsah 7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2894" y="2708275"/>
            <a:ext cx="1877987" cy="3886200"/>
          </a:xfrm>
        </p:spPr>
      </p:pic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sz="2800" dirty="0" smtClean="0"/>
              <a:t>2-3 mil. let</a:t>
            </a:r>
          </a:p>
          <a:p>
            <a:r>
              <a:rPr lang="cs-CZ" sz="2800" dirty="0" smtClean="0"/>
              <a:t>Afrika (savana) </a:t>
            </a:r>
          </a:p>
          <a:p>
            <a:pPr lvl="1"/>
            <a:r>
              <a:rPr lang="cs-CZ" sz="2800" dirty="0" smtClean="0"/>
              <a:t>kolébka lidstva</a:t>
            </a:r>
          </a:p>
          <a:p>
            <a:r>
              <a:rPr lang="cs-CZ" sz="2800" dirty="0" smtClean="0"/>
              <a:t>Výška </a:t>
            </a:r>
          </a:p>
          <a:p>
            <a:pPr lvl="1"/>
            <a:r>
              <a:rPr lang="cs-CZ" sz="2800" dirty="0" smtClean="0"/>
              <a:t>1,3 m</a:t>
            </a:r>
          </a:p>
          <a:p>
            <a:r>
              <a:rPr lang="cs-CZ" sz="2800" dirty="0" smtClean="0"/>
              <a:t>Objem mozku</a:t>
            </a:r>
          </a:p>
          <a:p>
            <a:pPr lvl="1"/>
            <a:r>
              <a:rPr lang="cs-CZ" sz="2800" dirty="0" smtClean="0"/>
              <a:t>500 cm</a:t>
            </a:r>
            <a:r>
              <a:rPr lang="cs-CZ" sz="2800" baseline="30000" dirty="0" smtClean="0"/>
              <a:t>3</a:t>
            </a:r>
          </a:p>
          <a:p>
            <a:pPr marL="109728" indent="0">
              <a:buNone/>
            </a:pPr>
            <a:endParaRPr lang="cs-CZ" sz="2800" dirty="0" smtClean="0"/>
          </a:p>
          <a:p>
            <a:pPr marL="109728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288310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Předci současného člověka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Homo </a:t>
            </a:r>
            <a:r>
              <a:rPr lang="cs-CZ" dirty="0" err="1" smtClean="0"/>
              <a:t>habilis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/>
              <a:t>Homo </a:t>
            </a:r>
            <a:r>
              <a:rPr lang="cs-CZ" dirty="0" err="1" smtClean="0"/>
              <a:t>habilis</a:t>
            </a:r>
            <a:endParaRPr lang="cs-CZ" dirty="0"/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4891" y="2708275"/>
            <a:ext cx="3213992" cy="3886200"/>
          </a:xfrm>
        </p:spPr>
      </p:pic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sz="2800" dirty="0" smtClean="0"/>
              <a:t>Před 1,5 – 2 mil. let</a:t>
            </a:r>
          </a:p>
          <a:p>
            <a:r>
              <a:rPr lang="cs-CZ" sz="2800" dirty="0" smtClean="0"/>
              <a:t>Člověk zručný</a:t>
            </a:r>
          </a:p>
          <a:p>
            <a:r>
              <a:rPr lang="cs-CZ" sz="2800" dirty="0" smtClean="0"/>
              <a:t>Afrika</a:t>
            </a:r>
          </a:p>
          <a:p>
            <a:r>
              <a:rPr lang="cs-CZ" sz="2800" dirty="0" smtClean="0"/>
              <a:t>Kamenné nástroje</a:t>
            </a:r>
          </a:p>
          <a:p>
            <a:r>
              <a:rPr lang="cs-CZ" sz="2800" dirty="0" smtClean="0"/>
              <a:t>Objem mozku</a:t>
            </a:r>
          </a:p>
          <a:p>
            <a:pPr marL="859536" lvl="1" indent="-457200"/>
            <a:r>
              <a:rPr lang="cs-CZ" sz="2800" dirty="0" smtClean="0"/>
              <a:t>650 cm</a:t>
            </a:r>
            <a:r>
              <a:rPr lang="cs-CZ" sz="2800" baseline="30000" dirty="0" smtClean="0"/>
              <a:t>3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4438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Předci současného člověka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Homo </a:t>
            </a:r>
            <a:r>
              <a:rPr lang="cs-CZ" dirty="0" err="1" smtClean="0"/>
              <a:t>erectus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/>
              <a:t>Homo </a:t>
            </a:r>
            <a:r>
              <a:rPr lang="cs-CZ" dirty="0" err="1" smtClean="0"/>
              <a:t>erectus</a:t>
            </a:r>
            <a:endParaRPr lang="cs-CZ" dirty="0"/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00" y="2780928"/>
            <a:ext cx="4118992" cy="3744416"/>
          </a:xfrm>
        </p:spPr>
      </p:pic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sz="2400" dirty="0" smtClean="0"/>
              <a:t>Člověk vzpřímený</a:t>
            </a:r>
          </a:p>
          <a:p>
            <a:r>
              <a:rPr lang="cs-CZ" sz="2400" dirty="0" smtClean="0"/>
              <a:t>Afrika, Jáva, Čína</a:t>
            </a:r>
          </a:p>
          <a:p>
            <a:r>
              <a:rPr lang="cs-CZ" sz="2400" dirty="0" smtClean="0"/>
              <a:t>Před 1 mil. </a:t>
            </a:r>
            <a:r>
              <a:rPr lang="cs-CZ" sz="2400" dirty="0"/>
              <a:t>l</a:t>
            </a:r>
            <a:r>
              <a:rPr lang="cs-CZ" sz="2400" dirty="0" smtClean="0"/>
              <a:t>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8424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Předci současného člověka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191000" cy="457200"/>
          </a:xfrm>
        </p:spPr>
        <p:txBody>
          <a:bodyPr/>
          <a:lstStyle/>
          <a:p>
            <a:r>
              <a:rPr lang="cs-CZ" dirty="0" smtClean="0"/>
              <a:t>Homo </a:t>
            </a:r>
            <a:r>
              <a:rPr lang="cs-CZ" dirty="0" err="1" smtClean="0"/>
              <a:t>neanderthalensis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171255" cy="457200"/>
          </a:xfrm>
        </p:spPr>
        <p:txBody>
          <a:bodyPr/>
          <a:lstStyle/>
          <a:p>
            <a:r>
              <a:rPr lang="cs-CZ" dirty="0"/>
              <a:t>Homo </a:t>
            </a:r>
            <a:r>
              <a:rPr lang="cs-CZ" dirty="0" err="1" smtClean="0"/>
              <a:t>neanderthalensis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7419" y="2708275"/>
            <a:ext cx="2288936" cy="3886200"/>
          </a:xfrm>
        </p:spPr>
      </p:pic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Neandrtálec</a:t>
            </a:r>
          </a:p>
          <a:p>
            <a:r>
              <a:rPr lang="cs-CZ" dirty="0" smtClean="0"/>
              <a:t>Současník moderního člověka</a:t>
            </a:r>
          </a:p>
          <a:p>
            <a:r>
              <a:rPr lang="cs-CZ" dirty="0" smtClean="0"/>
              <a:t>Před 230 000 – 30 000 lety</a:t>
            </a:r>
          </a:p>
          <a:p>
            <a:r>
              <a:rPr lang="cs-CZ" dirty="0" smtClean="0"/>
              <a:t>Evropa, Asie</a:t>
            </a:r>
          </a:p>
          <a:p>
            <a:r>
              <a:rPr lang="cs-CZ" dirty="0" smtClean="0"/>
              <a:t>Velikost mozku </a:t>
            </a:r>
          </a:p>
          <a:p>
            <a:pPr lvl="1"/>
            <a:r>
              <a:rPr lang="cs-CZ" dirty="0" smtClean="0"/>
              <a:t>Srovnatelná se současnými lidmi</a:t>
            </a:r>
          </a:p>
          <a:p>
            <a:pPr lvl="1"/>
            <a:r>
              <a:rPr lang="cs-CZ" dirty="0" smtClean="0"/>
              <a:t>1100-1400 cm</a:t>
            </a:r>
            <a:r>
              <a:rPr lang="cs-CZ" baseline="30000" dirty="0" smtClean="0"/>
              <a:t>3</a:t>
            </a:r>
          </a:p>
          <a:p>
            <a:r>
              <a:rPr lang="cs-CZ" dirty="0" smtClean="0"/>
              <a:t>Pohřbívání</a:t>
            </a:r>
          </a:p>
          <a:p>
            <a:r>
              <a:rPr lang="cs-CZ" dirty="0" smtClean="0"/>
              <a:t>Řeč (primitivní)</a:t>
            </a:r>
          </a:p>
          <a:p>
            <a:r>
              <a:rPr lang="cs-CZ" b="1" dirty="0" smtClean="0"/>
              <a:t>Slepá vývojová větev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2792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Předci současného člověka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Homo sapiens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/>
              <a:t>Homo </a:t>
            </a:r>
            <a:r>
              <a:rPr lang="cs-CZ" dirty="0" smtClean="0"/>
              <a:t>sapiens</a:t>
            </a:r>
            <a:endParaRPr lang="cs-CZ" dirty="0"/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036" y="2708275"/>
            <a:ext cx="3339702" cy="3886200"/>
          </a:xfrm>
        </p:spPr>
      </p:pic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Člověk moudrý</a:t>
            </a:r>
          </a:p>
          <a:p>
            <a:r>
              <a:rPr lang="cs-CZ" dirty="0" smtClean="0"/>
              <a:t>Vznik před 150 000 lety</a:t>
            </a:r>
          </a:p>
          <a:p>
            <a:r>
              <a:rPr lang="cs-CZ" dirty="0" smtClean="0"/>
              <a:t>Vznik v Africe</a:t>
            </a:r>
          </a:p>
          <a:p>
            <a:r>
              <a:rPr lang="cs-CZ" dirty="0" smtClean="0"/>
              <a:t>Migrace do Evropy a Asie</a:t>
            </a:r>
          </a:p>
          <a:p>
            <a:r>
              <a:rPr lang="cs-CZ" dirty="0" smtClean="0"/>
              <a:t>Velikost mozku</a:t>
            </a:r>
          </a:p>
          <a:p>
            <a:pPr lvl="1"/>
            <a:r>
              <a:rPr lang="cs-CZ" dirty="0" smtClean="0"/>
              <a:t>1450 cm</a:t>
            </a:r>
            <a:r>
              <a:rPr lang="cs-CZ" baseline="30000" dirty="0" smtClean="0"/>
              <a:t>3</a:t>
            </a:r>
          </a:p>
          <a:p>
            <a:r>
              <a:rPr lang="cs-CZ" dirty="0" smtClean="0"/>
              <a:t>Anatomicky moderní člověk</a:t>
            </a:r>
          </a:p>
          <a:p>
            <a:r>
              <a:rPr lang="cs-CZ" dirty="0" smtClean="0"/>
              <a:t>Dolní Věstonice</a:t>
            </a:r>
          </a:p>
          <a:p>
            <a:endParaRPr lang="cs-CZ" dirty="0"/>
          </a:p>
          <a:p>
            <a:r>
              <a:rPr lang="cs-CZ" dirty="0" smtClean="0"/>
              <a:t>Homo sapiens </a:t>
            </a:r>
            <a:r>
              <a:rPr lang="cs-CZ" dirty="0" err="1" smtClean="0"/>
              <a:t>sapiens</a:t>
            </a:r>
            <a:r>
              <a:rPr lang="cs-CZ" dirty="0" smtClean="0"/>
              <a:t> </a:t>
            </a:r>
          </a:p>
          <a:p>
            <a:pPr lvl="1"/>
            <a:r>
              <a:rPr lang="cs-CZ" dirty="0" smtClean="0"/>
              <a:t>Označení pro člověka posledních cca 10 000 let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4035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Porovnání lebky </a:t>
            </a:r>
            <a:endParaRPr lang="cs-CZ" dirty="0"/>
          </a:p>
        </p:txBody>
      </p:sp>
      <p:pic>
        <p:nvPicPr>
          <p:cNvPr id="9" name="Zástupný symbol pro obsah 8" descr="Výřez obrazovk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988840"/>
            <a:ext cx="8183686" cy="4246554"/>
          </a:xfrm>
        </p:spPr>
      </p:pic>
      <p:cxnSp>
        <p:nvCxnSpPr>
          <p:cNvPr id="11" name="Přímá spojnice se šipkou 10"/>
          <p:cNvCxnSpPr/>
          <p:nvPr/>
        </p:nvCxnSpPr>
        <p:spPr>
          <a:xfrm flipH="1">
            <a:off x="2267744" y="2420888"/>
            <a:ext cx="1008112" cy="57606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5148064" y="2420888"/>
            <a:ext cx="1368152" cy="43204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7785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Porovnej lebky a všimni si hlavních rozdílů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Homo </a:t>
            </a:r>
            <a:r>
              <a:rPr lang="cs-CZ" dirty="0" err="1" smtClean="0"/>
              <a:t>habilis</a:t>
            </a:r>
            <a:r>
              <a:rPr lang="cs-CZ" dirty="0" smtClean="0"/>
              <a:t> (1,5 mil. </a:t>
            </a:r>
            <a:r>
              <a:rPr lang="cs-CZ" dirty="0"/>
              <a:t>l</a:t>
            </a:r>
            <a:r>
              <a:rPr lang="cs-CZ" dirty="0" smtClean="0"/>
              <a:t>et)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Homo sapiens </a:t>
            </a:r>
            <a:r>
              <a:rPr lang="cs-CZ" dirty="0" err="1" smtClean="0"/>
              <a:t>sapiens</a:t>
            </a:r>
            <a:endParaRPr lang="cs-CZ" dirty="0"/>
          </a:p>
        </p:txBody>
      </p:sp>
      <p:pic>
        <p:nvPicPr>
          <p:cNvPr id="8" name="Zástupný symbol pro obsah 7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00" y="2788197"/>
            <a:ext cx="4041775" cy="3726355"/>
          </a:xfrm>
        </p:spPr>
      </p:pic>
      <p:pic>
        <p:nvPicPr>
          <p:cNvPr id="9" name="Zástupný symbol pro obsah 8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8050" y="2760084"/>
            <a:ext cx="4041775" cy="3782582"/>
          </a:xfrm>
        </p:spPr>
      </p:pic>
    </p:spTree>
    <p:extLst>
      <p:ext uri="{BB962C8B-B14F-4D97-AF65-F5344CB8AC3E}">
        <p14:creationId xmlns:p14="http://schemas.microsoft.com/office/powerpoint/2010/main" val="3156224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Porovnej lebky a všimni si hlavních rozdílů</a:t>
            </a: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Velikost mozkovny</a:t>
            </a:r>
          </a:p>
          <a:p>
            <a:r>
              <a:rPr lang="cs-CZ" dirty="0" smtClean="0"/>
              <a:t>Velikost čelistí</a:t>
            </a:r>
          </a:p>
          <a:p>
            <a:r>
              <a:rPr lang="cs-CZ" dirty="0" smtClean="0"/>
              <a:t>Různý tvar nadočnicových oblouků</a:t>
            </a:r>
          </a:p>
          <a:p>
            <a:r>
              <a:rPr lang="cs-CZ" dirty="0" smtClean="0"/>
              <a:t>Tvar čela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3146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Závěrečné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624078" indent="-514350">
              <a:buFont typeface="+mj-lt"/>
              <a:buAutoNum type="arabicPeriod"/>
            </a:pPr>
            <a:r>
              <a:rPr lang="cs-CZ" dirty="0" smtClean="0"/>
              <a:t>Popiš raný vývoj savců.</a:t>
            </a:r>
          </a:p>
          <a:p>
            <a:pPr lvl="1"/>
            <a:r>
              <a:rPr lang="cs-CZ" dirty="0" smtClean="0"/>
              <a:t>V druhohorách, drobní, rozvoj po vymření dinosaurů ve třetihorách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Jak se primáti liší od ostatních savců?</a:t>
            </a:r>
          </a:p>
          <a:p>
            <a:pPr lvl="1"/>
            <a:r>
              <a:rPr lang="cs-CZ" dirty="0" smtClean="0"/>
              <a:t>Oči vpřed, velký mozek, mláďata rostou pomalu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Na kterém kontinentě a kdy se objevili první předchůdci současného člověka?</a:t>
            </a:r>
          </a:p>
          <a:p>
            <a:pPr lvl="1"/>
            <a:r>
              <a:rPr lang="cs-CZ" dirty="0" smtClean="0"/>
              <a:t>Afrika, před 3 mil. let, </a:t>
            </a:r>
            <a:r>
              <a:rPr lang="cs-CZ" dirty="0" err="1" smtClean="0"/>
              <a:t>Australopithecus</a:t>
            </a:r>
            <a:endParaRPr lang="cs-CZ" dirty="0" smtClean="0"/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Co ovlivnilo evoluci lidského druhu?</a:t>
            </a:r>
          </a:p>
          <a:p>
            <a:pPr lvl="1"/>
            <a:r>
              <a:rPr lang="cs-CZ" dirty="0" smtClean="0"/>
              <a:t>Vznik savan, změna pohybu, uvolnění rukou, nutnost komunikace , „</a:t>
            </a:r>
            <a:r>
              <a:rPr lang="cs-CZ" dirty="0" err="1" smtClean="0"/>
              <a:t>nespecializace</a:t>
            </a:r>
            <a:r>
              <a:rPr lang="cs-CZ" dirty="0" smtClean="0"/>
              <a:t> „ (naopak  velká přizpůsobivost)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Jmenuj vývojové stupně člověka.</a:t>
            </a:r>
          </a:p>
          <a:p>
            <a:pPr lvl="1"/>
            <a:r>
              <a:rPr lang="cs-CZ" dirty="0" err="1" smtClean="0"/>
              <a:t>Autralopithecus</a:t>
            </a:r>
            <a:r>
              <a:rPr lang="cs-CZ" dirty="0" smtClean="0"/>
              <a:t>, h. </a:t>
            </a:r>
            <a:r>
              <a:rPr lang="cs-CZ" dirty="0" err="1" smtClean="0"/>
              <a:t>habilis</a:t>
            </a:r>
            <a:r>
              <a:rPr lang="cs-CZ" dirty="0" smtClean="0"/>
              <a:t>, h. </a:t>
            </a:r>
            <a:r>
              <a:rPr lang="cs-CZ" dirty="0" err="1" smtClean="0"/>
              <a:t>erectus</a:t>
            </a:r>
            <a:r>
              <a:rPr lang="cs-CZ" dirty="0" smtClean="0"/>
              <a:t>, h. sapiens 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Jsme potomky neandrtálců?</a:t>
            </a:r>
          </a:p>
          <a:p>
            <a:pPr lvl="1"/>
            <a:r>
              <a:rPr lang="cs-CZ" dirty="0" smtClean="0"/>
              <a:t>Ne. Neandrtálci byli současníci moderního člověka, ale jedná se o slepou vývojovou větev.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Jak se změnila lebka člověka během evoluce?</a:t>
            </a:r>
          </a:p>
          <a:p>
            <a:pPr marL="859536" lvl="1" indent="-457200"/>
            <a:r>
              <a:rPr lang="cs-CZ" dirty="0" smtClean="0"/>
              <a:t>Větší mozkovna, zmenšení čelistí a nadočnicových oblouků, objem mozku se zvětšil cca 3 x.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0330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obrázků a fotografií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cs-CZ" dirty="0"/>
              <a:t>File:Gorilla </a:t>
            </a:r>
            <a:r>
              <a:rPr lang="cs-CZ" dirty="0" err="1"/>
              <a:t>gorilla</a:t>
            </a:r>
            <a:r>
              <a:rPr lang="cs-CZ" dirty="0"/>
              <a:t> -Cincinnati Zoo, Ohio, USA -male-8a.jpg.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2011-04-15 [cit. 2012-04-22]. Dostupné z: http://commons.wikimedia.org/wiki/File:Gorilla_gorilla_-Cincinnati_Zoo,_Ohio,_USA_-male-8a.jpg?uselang=cs </a:t>
            </a:r>
            <a:endParaRPr lang="cs-CZ" dirty="0" smtClean="0"/>
          </a:p>
          <a:p>
            <a:r>
              <a:rPr lang="cs-CZ" dirty="0" err="1"/>
              <a:t>Soubor:Orangután</a:t>
            </a:r>
            <a:r>
              <a:rPr lang="cs-CZ" dirty="0"/>
              <a:t> male.jpg.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2008-07-12 [cit. 2012-04-22]. Dostupné z: http://cs.wikipedia.org/wiki/Soubor:Orangut%C3%A1n_male.jpg </a:t>
            </a:r>
            <a:endParaRPr lang="cs-CZ" dirty="0" smtClean="0"/>
          </a:p>
          <a:p>
            <a:r>
              <a:rPr lang="cs-CZ" dirty="0" err="1"/>
              <a:t>Soubor:A.afarensis.jpg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2006-11-07 [cit. 2012-04-22]. 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cs.wikipedia.org/wiki/Soubor:A.afarensis.jpg</a:t>
            </a:r>
            <a:endParaRPr lang="cs-CZ" dirty="0"/>
          </a:p>
          <a:p>
            <a:r>
              <a:rPr lang="cs-CZ" dirty="0"/>
              <a:t>File:Homo habilis-2.JPG.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2010-02-17 [cit. 2012-04-22]. Dostupné z: http://commons.wikimedia.org/wiki/File:Homo_habilis-2.JPG?uselang=cs </a:t>
            </a:r>
            <a:endParaRPr lang="cs-CZ" dirty="0" smtClean="0"/>
          </a:p>
          <a:p>
            <a:r>
              <a:rPr lang="cs-CZ" dirty="0"/>
              <a:t>File:HoFile:Sangiran Homo </a:t>
            </a:r>
            <a:r>
              <a:rPr lang="cs-CZ" dirty="0" err="1"/>
              <a:t>erectus</a:t>
            </a:r>
            <a:r>
              <a:rPr lang="cs-CZ" dirty="0"/>
              <a:t> </a:t>
            </a:r>
            <a:r>
              <a:rPr lang="cs-CZ" dirty="0" err="1"/>
              <a:t>Diorama.jpgmo</a:t>
            </a:r>
            <a:r>
              <a:rPr lang="cs-CZ" dirty="0"/>
              <a:t> habilis-2.JPG.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2011-08-11 [cit. 2012-04-22]. Dostupné z: http://commons.wikimedia.org/wiki/File:Sangiran_Homo_erectus_Diorama.jpg?uselang=cs </a:t>
            </a:r>
            <a:endParaRPr lang="cs-CZ" dirty="0" smtClean="0"/>
          </a:p>
          <a:p>
            <a:r>
              <a:rPr lang="cs-CZ" dirty="0"/>
              <a:t>File:Homo </a:t>
            </a:r>
            <a:r>
              <a:rPr lang="cs-CZ" dirty="0" err="1"/>
              <a:t>neanderthalensis</a:t>
            </a:r>
            <a:r>
              <a:rPr lang="cs-CZ" dirty="0"/>
              <a:t> </a:t>
            </a:r>
            <a:r>
              <a:rPr lang="cs-CZ" dirty="0" err="1"/>
              <a:t>mourning</a:t>
            </a:r>
            <a:r>
              <a:rPr lang="cs-CZ" dirty="0"/>
              <a:t> - Museum Neandertal.jpg.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2012-02-18 [cit. 2012-04-22]. Dostupné z: http://commons.wikimedia.org/wiki/File:Homo_neanderthalensis_mourning_-_Museum_Neandertal.jpg?uselang=cs </a:t>
            </a:r>
            <a:endParaRPr lang="cs-CZ" dirty="0" smtClean="0"/>
          </a:p>
          <a:p>
            <a:r>
              <a:rPr lang="cs-CZ" dirty="0"/>
              <a:t>File:Cro-Magnon.jpg.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2007-04-14 [cit. 2012-04-22]. Dostupné z: http://commons.wikimedia.org/wiki/File:Cro-Magnon.jpg?uselang=cs </a:t>
            </a:r>
            <a:endParaRPr lang="cs-CZ" dirty="0" smtClean="0"/>
          </a:p>
          <a:p>
            <a:r>
              <a:rPr lang="cs-CZ" dirty="0"/>
              <a:t>File:Sapiens </a:t>
            </a:r>
            <a:r>
              <a:rPr lang="cs-CZ" dirty="0" err="1"/>
              <a:t>neanderthal</a:t>
            </a:r>
            <a:r>
              <a:rPr lang="cs-CZ" dirty="0"/>
              <a:t> comparison.jpg.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2010-06-05 [cit. 2012-04-22]. Dostupné z: http://commons.wikimedia.org/wiki/File:Sapiens_neanderthal_comparison.jpg?uselang=cs </a:t>
            </a:r>
            <a:endParaRPr lang="cs-CZ" dirty="0" smtClean="0"/>
          </a:p>
          <a:p>
            <a:r>
              <a:rPr lang="cs-CZ" dirty="0"/>
              <a:t>File:Homo </a:t>
            </a:r>
            <a:r>
              <a:rPr lang="cs-CZ" dirty="0" err="1"/>
              <a:t>habilis</a:t>
            </a:r>
            <a:r>
              <a:rPr lang="cs-CZ" dirty="0"/>
              <a:t> IMG 2911.JPG.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2009-08-10 [cit. 2012-04-22]. Dostupné z: http://commons.wikimedia.org/wiki/File:Homo_habilis_IMG_2911.JPG?uselang=cs </a:t>
            </a:r>
            <a:endParaRPr lang="cs-CZ" dirty="0" smtClean="0"/>
          </a:p>
          <a:p>
            <a:r>
              <a:rPr lang="cs-CZ" dirty="0"/>
              <a:t>Soubor:Gray188.png.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2007-01-23 [cit. 2012-04-22]. Dostupné z: http://cs.wikipedia.org/wiki/Soubor:Gray188.png </a:t>
            </a:r>
          </a:p>
        </p:txBody>
      </p:sp>
    </p:spTree>
    <p:extLst>
      <p:ext uri="{BB962C8B-B14F-4D97-AF65-F5344CB8AC3E}">
        <p14:creationId xmlns:p14="http://schemas.microsoft.com/office/powerpoint/2010/main" val="1475647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157</TotalTime>
  <Words>865</Words>
  <Application>Microsoft Office PowerPoint</Application>
  <PresentationFormat>Předvádění na obrazovce (4:3)</PresentationFormat>
  <Paragraphs>143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Urbanistický</vt:lpstr>
      <vt:lpstr>Prezentace aplikace PowerPoint</vt:lpstr>
      <vt:lpstr>Vývoj člověka</vt:lpstr>
      <vt:lpstr>Přehled vývoje savců</vt:lpstr>
      <vt:lpstr>Primáti</vt:lpstr>
      <vt:lpstr>Současní primáti </vt:lpstr>
      <vt:lpstr>Evoluce (vývoj) člověka</vt:lpstr>
      <vt:lpstr>Evoluce (vývoj) člověka</vt:lpstr>
      <vt:lpstr>Předci současného člověka</vt:lpstr>
      <vt:lpstr>Předci současného člověka</vt:lpstr>
      <vt:lpstr>Předci současného člověka</vt:lpstr>
      <vt:lpstr>Předci současného člověka</vt:lpstr>
      <vt:lpstr>Předci současného člověka</vt:lpstr>
      <vt:lpstr>Porovnání lebky </vt:lpstr>
      <vt:lpstr>Porovnej lebky a všimni si hlavních rozdílů</vt:lpstr>
      <vt:lpstr>Porovnej lebky a všimni si hlavních rozdílů</vt:lpstr>
      <vt:lpstr>Závěrečné otázky</vt:lpstr>
      <vt:lpstr>Zdroj obrázků a fotografií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Tereza Kovalská</dc:creator>
  <cp:lastModifiedBy>Tereza Kovalská</cp:lastModifiedBy>
  <cp:revision>22</cp:revision>
  <dcterms:created xsi:type="dcterms:W3CDTF">2012-04-22T13:25:21Z</dcterms:created>
  <dcterms:modified xsi:type="dcterms:W3CDTF">2012-06-12T19:21:20Z</dcterms:modified>
</cp:coreProperties>
</file>