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113" d="100"/>
          <a:sy n="113" d="100"/>
        </p:scale>
        <p:origin x="-17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F4473022-04D3-4261-9531-BCDEEA2188AB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283D131F-08D2-4CFC-A800-C35DF9B39A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73022-04D3-4261-9531-BCDEEA2188AB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D131F-08D2-4CFC-A800-C35DF9B39A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73022-04D3-4261-9531-BCDEEA2188AB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D131F-08D2-4CFC-A800-C35DF9B39A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73022-04D3-4261-9531-BCDEEA2188AB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D131F-08D2-4CFC-A800-C35DF9B39A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4473022-04D3-4261-9531-BCDEEA2188AB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83D131F-08D2-4CFC-A800-C35DF9B39A4F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F4473022-04D3-4261-9531-BCDEEA2188AB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283D131F-08D2-4CFC-A800-C35DF9B39A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73022-04D3-4261-9531-BCDEEA2188AB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D131F-08D2-4CFC-A800-C35DF9B39A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73022-04D3-4261-9531-BCDEEA2188AB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D131F-08D2-4CFC-A800-C35DF9B39A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73022-04D3-4261-9531-BCDEEA2188AB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D131F-08D2-4CFC-A800-C35DF9B39A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73022-04D3-4261-9531-BCDEEA2188AB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D131F-08D2-4CFC-A800-C35DF9B39A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73022-04D3-4261-9531-BCDEEA2188AB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D131F-08D2-4CFC-A800-C35DF9B39A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F4473022-04D3-4261-9531-BCDEEA2188AB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83D131F-08D2-4CFC-A800-C35DF9B39A4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mp"/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Dead_sea_newspaper.jpg?uselang=cs" TargetMode="External"/><Relationship Id="rId2" Type="http://schemas.openxmlformats.org/officeDocument/2006/relationships/hyperlink" Target="http://commons.wikimedia.org/wiki/File:Water_Cycle_-_blank.svg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611560" y="908720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Strašecí</a:t>
            </a:r>
          </a:p>
          <a:p>
            <a:pPr algn="ctr"/>
            <a:r>
              <a:rPr lang="cs-CZ" sz="1600" dirty="0"/>
              <a:t>                                                 tel. 311 240 401, 311 240 400, email: zsnovstra@iol.cz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933450" y="2204863"/>
            <a:ext cx="7382966" cy="2663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buChar char="l"/>
              <a:defRPr sz="3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92150" indent="-347663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l"/>
              <a:defRPr sz="2600">
                <a:solidFill>
                  <a:schemeClr val="tx1"/>
                </a:solidFill>
                <a:latin typeface="+mn-lt"/>
              </a:defRPr>
            </a:lvl2pPr>
            <a:lvl3pPr marL="987425" indent="-293688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sz="2300">
                <a:solidFill>
                  <a:schemeClr val="tx1"/>
                </a:solidFill>
                <a:latin typeface="+mn-lt"/>
              </a:defRPr>
            </a:lvl3pPr>
            <a:lvl4pPr marL="1281113" indent="-2921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15986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0558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5130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29702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4274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AUTOR: 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NÁZEV: 		VY_32_INOVACE_19_ voda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 smtClean="0"/>
              <a:t>Ročník: 		</a:t>
            </a:r>
            <a:r>
              <a:rPr lang="cs-CZ" sz="1200" dirty="0" smtClean="0"/>
              <a:t>8. nebo 9. ročník ZŠ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 smtClean="0"/>
              <a:t>Vzdělávací oblast:	</a:t>
            </a:r>
            <a:r>
              <a:rPr lang="cs-CZ" sz="1200" dirty="0" smtClean="0"/>
              <a:t>Člověk 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 smtClean="0"/>
              <a:t>Vzdělávací obor: 	</a:t>
            </a:r>
            <a:r>
              <a:rPr lang="cs-CZ" sz="1200" dirty="0" smtClean="0"/>
              <a:t>Přírodopis</a:t>
            </a:r>
            <a:endParaRPr lang="cs-CZ" sz="1200" dirty="0"/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 smtClean="0"/>
              <a:t>Tematický okruh:	</a:t>
            </a:r>
            <a:r>
              <a:rPr lang="cs-CZ" sz="1200" dirty="0" smtClean="0"/>
              <a:t>Neživá příroda </a:t>
            </a:r>
            <a:endParaRPr lang="cs-CZ" sz="1200" dirty="0" smtClean="0"/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TEMA: 		Voda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 smtClean="0"/>
              <a:t>Klíčová slova</a:t>
            </a:r>
            <a:r>
              <a:rPr lang="cs-CZ" sz="1200" dirty="0" smtClean="0"/>
              <a:t>: 	Hydrosféra, koloběh vody, salinita, voda sladká, minerální, 				podzemní, povrchová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VYTVOŘENO: 	5/2012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ČÍSLO PROJEKTU: 	1.4 OP VK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ANOTACE: Prezentace pro interaktivní tabuli, základní učivo v pojmech pro lepší orientaci v látce. Práce s textem (učebnicí). Aktivita žáka – doplňuje  prezentaci na základě přečteného textu. Vhodné pro učebnici: </a:t>
            </a:r>
            <a:r>
              <a:rPr lang="cs-CZ" sz="1050" dirty="0"/>
              <a:t>ŠVECOVÁ, Milada a Dobroslav MATĚJKA. </a:t>
            </a:r>
            <a:r>
              <a:rPr lang="cs-CZ" sz="1050" i="1" dirty="0"/>
              <a:t>Přírodopis 9</a:t>
            </a:r>
            <a:r>
              <a:rPr lang="cs-CZ" sz="1050" dirty="0"/>
              <a:t>: </a:t>
            </a:r>
            <a:r>
              <a:rPr lang="cs-CZ" sz="1050" i="1" dirty="0"/>
              <a:t>učebnice : pro základní školy a víceletá gymnázia</a:t>
            </a:r>
            <a:r>
              <a:rPr lang="cs-CZ" sz="1050" dirty="0"/>
              <a:t>. 1. vyd. Plzeň: Fraus, 2007, 128 s. ISBN 978-80-7238-587-4. </a:t>
            </a:r>
            <a:r>
              <a:rPr lang="cs-CZ" sz="1050" dirty="0" smtClean="0"/>
              <a:t>str. 83,84</a:t>
            </a:r>
          </a:p>
        </p:txBody>
      </p:sp>
    </p:spTree>
    <p:extLst>
      <p:ext uri="{BB962C8B-B14F-4D97-AF65-F5344CB8AC3E}">
        <p14:creationId xmlns:p14="http://schemas.microsoft.com/office/powerpoint/2010/main" val="1971064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Voda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Přítel i nepřítel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6800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Zahrajeme si hru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není úplná</a:t>
            </a:r>
            <a:r>
              <a:rPr lang="cs-CZ" dirty="0"/>
              <a:t>.</a:t>
            </a:r>
            <a:r>
              <a:rPr lang="cs-CZ" dirty="0" smtClean="0"/>
              <a:t> Zjistíte, že zde mnoho údajů chybí. Vaším úkolem bude postupovat po jednotlivých snímcích a v učebnici potřebné informace samostatně vyhledat a doplnit do </a:t>
            </a:r>
            <a:r>
              <a:rPr lang="cs-CZ" smtClean="0"/>
              <a:t>neúplné prezentace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3375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Voda na Zemi v číslech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Rozložení vody na povrchu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Zastoupení 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sz="2800" dirty="0" smtClean="0"/>
              <a:t>SOUŠ</a:t>
            </a:r>
          </a:p>
          <a:p>
            <a:pPr lvl="1"/>
            <a:r>
              <a:rPr lang="cs-CZ" sz="2800" dirty="0" smtClean="0"/>
              <a:t>1/3 povrchu </a:t>
            </a:r>
          </a:p>
          <a:p>
            <a:r>
              <a:rPr lang="cs-CZ" sz="2800" dirty="0" smtClean="0"/>
              <a:t>VODA	</a:t>
            </a:r>
          </a:p>
          <a:p>
            <a:pPr lvl="1"/>
            <a:r>
              <a:rPr lang="cs-CZ" sz="2800" dirty="0" smtClean="0"/>
              <a:t>2/3 povrchu</a:t>
            </a:r>
          </a:p>
          <a:p>
            <a:pPr marL="118872" indent="0">
              <a:buNone/>
            </a:pPr>
            <a:endParaRPr lang="cs-CZ" dirty="0"/>
          </a:p>
        </p:txBody>
      </p:sp>
      <p:sp>
        <p:nvSpPr>
          <p:cNvPr id="7" name="Zástupný symbol pro obsah 5"/>
          <p:cNvSpPr txBox="1">
            <a:spLocks/>
          </p:cNvSpPr>
          <p:nvPr/>
        </p:nvSpPr>
        <p:spPr>
          <a:xfrm>
            <a:off x="4716016" y="2708920"/>
            <a:ext cx="4041775" cy="38862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0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cap="all" dirty="0" smtClean="0"/>
              <a:t>V oceánech</a:t>
            </a:r>
          </a:p>
          <a:p>
            <a:pPr lvl="1"/>
            <a:r>
              <a:rPr lang="cs-CZ" sz="2800" dirty="0" smtClean="0"/>
              <a:t>97 %</a:t>
            </a:r>
          </a:p>
          <a:p>
            <a:r>
              <a:rPr lang="cs-CZ" sz="2800" cap="all" dirty="0" smtClean="0"/>
              <a:t>V ledovcích</a:t>
            </a:r>
          </a:p>
          <a:p>
            <a:pPr lvl="1"/>
            <a:r>
              <a:rPr lang="cs-CZ" sz="2800" dirty="0" smtClean="0"/>
              <a:t>2 %</a:t>
            </a:r>
          </a:p>
          <a:p>
            <a:r>
              <a:rPr lang="cs-CZ" sz="2800" cap="all" dirty="0" smtClean="0"/>
              <a:t>Sladká voda </a:t>
            </a:r>
            <a:r>
              <a:rPr lang="cs-CZ" sz="2800" dirty="0" smtClean="0"/>
              <a:t>(povrchová i podzemní)</a:t>
            </a:r>
          </a:p>
          <a:p>
            <a:pPr lvl="1"/>
            <a:r>
              <a:rPr lang="cs-CZ" sz="2800" dirty="0" smtClean="0"/>
              <a:t>1 %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34949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95536" y="764704"/>
            <a:ext cx="8229600" cy="1066800"/>
          </a:xfrm>
        </p:spPr>
        <p:txBody>
          <a:bodyPr/>
          <a:lstStyle/>
          <a:p>
            <a:r>
              <a:rPr lang="cs-CZ" dirty="0" smtClean="0"/>
              <a:t>Koloběh vody</a:t>
            </a:r>
            <a:endParaRPr lang="cs-CZ" dirty="0"/>
          </a:p>
        </p:txBody>
      </p:sp>
      <p:pic>
        <p:nvPicPr>
          <p:cNvPr id="9" name="Zástupný symbol pro obsah 8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593" y="2006766"/>
            <a:ext cx="7704856" cy="4230546"/>
          </a:xfrm>
        </p:spPr>
      </p:pic>
      <p:sp>
        <p:nvSpPr>
          <p:cNvPr id="10" name="TextovéPole 9"/>
          <p:cNvSpPr txBox="1"/>
          <p:nvPr/>
        </p:nvSpPr>
        <p:spPr>
          <a:xfrm>
            <a:off x="7452320" y="6237312"/>
            <a:ext cx="13067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popis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3789040"/>
            <a:ext cx="7602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srážky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42021" y="4869160"/>
            <a:ext cx="729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odtok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99792" y="3580583"/>
            <a:ext cx="706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výpar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81808" y="5345643"/>
            <a:ext cx="18523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sakování a odtok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4489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4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Mořská voda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Obsahuje rozpuštěné </a:t>
            </a:r>
            <a:r>
              <a:rPr lang="cs-CZ" b="1" dirty="0" smtClean="0"/>
              <a:t>soli a plyny </a:t>
            </a:r>
            <a:r>
              <a:rPr lang="cs-CZ" dirty="0" smtClean="0"/>
              <a:t>(CO</a:t>
            </a:r>
            <a:r>
              <a:rPr lang="cs-CZ" baseline="-25000" dirty="0" smtClean="0"/>
              <a:t>2</a:t>
            </a:r>
            <a:r>
              <a:rPr lang="cs-CZ" dirty="0" smtClean="0"/>
              <a:t>)</a:t>
            </a:r>
          </a:p>
          <a:p>
            <a:r>
              <a:rPr lang="cs-CZ" b="1" dirty="0" smtClean="0"/>
              <a:t>Salinita</a:t>
            </a:r>
          </a:p>
          <a:p>
            <a:pPr lvl="1"/>
            <a:r>
              <a:rPr lang="cs-CZ" dirty="0" smtClean="0"/>
              <a:t>Obsah rozpuštěných solí v 1 litru mořské vody</a:t>
            </a:r>
          </a:p>
          <a:p>
            <a:pPr lvl="1"/>
            <a:r>
              <a:rPr lang="cs-CZ" b="1" dirty="0" smtClean="0"/>
              <a:t>Průměrná salinita – 35 </a:t>
            </a:r>
            <a:r>
              <a:rPr lang="cs-CZ" b="1" dirty="0" smtClean="0">
                <a:latin typeface="Times New Roman"/>
                <a:cs typeface="Times New Roman"/>
              </a:rPr>
              <a:t>‰</a:t>
            </a:r>
          </a:p>
          <a:p>
            <a:endParaRPr lang="cs-CZ" dirty="0">
              <a:latin typeface="Times New Roman"/>
              <a:cs typeface="Times New Roman"/>
            </a:endParaRPr>
          </a:p>
          <a:p>
            <a:r>
              <a:rPr lang="cs-CZ" dirty="0" smtClean="0">
                <a:cs typeface="Times New Roman"/>
              </a:rPr>
              <a:t>Mořská voda obsahuje:	</a:t>
            </a:r>
            <a:r>
              <a:rPr lang="cs-CZ" sz="1800" i="1" dirty="0" smtClean="0">
                <a:solidFill>
                  <a:schemeClr val="accent3"/>
                </a:solidFill>
                <a:cs typeface="Times New Roman"/>
              </a:rPr>
              <a:t>doplň poměr v procentech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>
                <a:cs typeface="Times New Roman"/>
              </a:rPr>
              <a:t>H</a:t>
            </a:r>
            <a:r>
              <a:rPr lang="cs-CZ" baseline="-25000" dirty="0" smtClean="0">
                <a:cs typeface="Times New Roman"/>
              </a:rPr>
              <a:t>2</a:t>
            </a:r>
            <a:r>
              <a:rPr lang="cs-CZ" dirty="0" smtClean="0">
                <a:cs typeface="Times New Roman"/>
              </a:rPr>
              <a:t>O</a:t>
            </a:r>
          </a:p>
          <a:p>
            <a:pPr lvl="1"/>
            <a:r>
              <a:rPr lang="cs-CZ" dirty="0" smtClean="0">
                <a:cs typeface="Times New Roman"/>
              </a:rPr>
              <a:t>96,5 %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>
                <a:cs typeface="Times New Roman"/>
              </a:rPr>
              <a:t>Rozpuštěné soli</a:t>
            </a:r>
          </a:p>
          <a:p>
            <a:pPr lvl="1"/>
            <a:r>
              <a:rPr lang="cs-CZ" dirty="0" smtClean="0">
                <a:cs typeface="Times New Roman"/>
              </a:rPr>
              <a:t>3,5 %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7778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Mořská voda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Mrtvé moře v otázkách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Mrtvé moře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Kde se nachází?</a:t>
            </a:r>
          </a:p>
          <a:p>
            <a:pPr lvl="1"/>
            <a:r>
              <a:rPr lang="cs-CZ" dirty="0" smtClean="0"/>
              <a:t>Na hranicích mezi Izraelem a Jordánskem.</a:t>
            </a:r>
          </a:p>
          <a:p>
            <a:r>
              <a:rPr lang="cs-CZ" dirty="0" smtClean="0"/>
              <a:t>Jaká je jeho salinita?</a:t>
            </a:r>
          </a:p>
          <a:p>
            <a:pPr lvl="1"/>
            <a:r>
              <a:rPr lang="cs-CZ" dirty="0"/>
              <a:t>26 %, 260 </a:t>
            </a:r>
            <a:r>
              <a:rPr lang="cs-CZ" dirty="0" smtClean="0"/>
              <a:t>‰</a:t>
            </a:r>
          </a:p>
          <a:p>
            <a:r>
              <a:rPr lang="cs-CZ" dirty="0" smtClean="0"/>
              <a:t>Vysvětlíš jev na obrázku?</a:t>
            </a:r>
          </a:p>
          <a:p>
            <a:pPr lvl="1"/>
            <a:r>
              <a:rPr lang="cs-CZ" dirty="0" smtClean="0"/>
              <a:t>Díky vysoké hustotě je vztlaková síla působící na plovoucí předměty vyšší než ve sladké či mořské vodě.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" name="Zástupný symbol pro obsah 9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7207" y="2708275"/>
            <a:ext cx="3963460" cy="3886200"/>
          </a:xfrm>
        </p:spPr>
      </p:pic>
    </p:spTree>
    <p:extLst>
      <p:ext uri="{BB962C8B-B14F-4D97-AF65-F5344CB8AC3E}">
        <p14:creationId xmlns:p14="http://schemas.microsoft.com/office/powerpoint/2010/main" val="4031308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Mořská voda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b="1" dirty="0" smtClean="0"/>
              <a:t>Mořské proudy</a:t>
            </a:r>
          </a:p>
          <a:p>
            <a:r>
              <a:rPr lang="cs-CZ" dirty="0" smtClean="0"/>
              <a:t>Rychlost</a:t>
            </a:r>
          </a:p>
          <a:p>
            <a:pPr lvl="1"/>
            <a:r>
              <a:rPr lang="cs-CZ" dirty="0" smtClean="0"/>
              <a:t>dm/s</a:t>
            </a:r>
          </a:p>
          <a:p>
            <a:r>
              <a:rPr lang="cs-CZ" dirty="0" smtClean="0"/>
              <a:t>Příčina:		</a:t>
            </a:r>
            <a:r>
              <a:rPr lang="cs-CZ" sz="1800" i="1" dirty="0" smtClean="0">
                <a:solidFill>
                  <a:schemeClr val="accent3"/>
                </a:solidFill>
                <a:cs typeface="Times New Roman"/>
              </a:rPr>
              <a:t>doplň</a:t>
            </a:r>
            <a:endParaRPr lang="cs-CZ" sz="1800" dirty="0" smtClean="0"/>
          </a:p>
          <a:p>
            <a:pPr lvl="1"/>
            <a:r>
              <a:rPr lang="cs-CZ" b="1" dirty="0" smtClean="0"/>
              <a:t>Vítr </a:t>
            </a:r>
            <a:r>
              <a:rPr lang="cs-CZ" dirty="0" smtClean="0"/>
              <a:t>(u hladiny)</a:t>
            </a:r>
          </a:p>
          <a:p>
            <a:pPr lvl="1"/>
            <a:r>
              <a:rPr lang="cs-CZ" b="1" dirty="0" smtClean="0"/>
              <a:t>Rozdíly v hustotě </a:t>
            </a:r>
            <a:r>
              <a:rPr lang="cs-CZ" dirty="0" smtClean="0"/>
              <a:t>mořské vody (závisí na salinitě a teplotě)</a:t>
            </a:r>
          </a:p>
          <a:p>
            <a:pPr lvl="2"/>
            <a:endParaRPr lang="cs-CZ" dirty="0" smtClean="0"/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2711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Sladká voda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Povrchová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Podzemní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Řeky a přehrady</a:t>
            </a:r>
          </a:p>
          <a:p>
            <a:pPr lvl="1"/>
            <a:r>
              <a:rPr lang="cs-CZ" dirty="0" smtClean="0"/>
              <a:t>Zdroj el. energie</a:t>
            </a:r>
          </a:p>
          <a:p>
            <a:pPr lvl="1"/>
            <a:r>
              <a:rPr lang="cs-CZ" dirty="0" smtClean="0"/>
              <a:t>Zásobárna pitné vody</a:t>
            </a:r>
          </a:p>
          <a:p>
            <a:pPr lvl="1"/>
            <a:r>
              <a:rPr lang="cs-CZ" dirty="0" smtClean="0"/>
              <a:t>Ochrana proti povodním</a:t>
            </a:r>
          </a:p>
          <a:p>
            <a:pPr lvl="1"/>
            <a:r>
              <a:rPr lang="cs-CZ" dirty="0" smtClean="0"/>
              <a:t>rekreace</a:t>
            </a:r>
          </a:p>
          <a:p>
            <a:pPr lvl="1"/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Prameny</a:t>
            </a:r>
          </a:p>
          <a:p>
            <a:r>
              <a:rPr lang="cs-CZ" dirty="0" smtClean="0"/>
              <a:t>Kvalitní pitná voda</a:t>
            </a:r>
          </a:p>
          <a:p>
            <a:r>
              <a:rPr lang="cs-CZ" dirty="0" smtClean="0"/>
              <a:t>Teplé nebo studené</a:t>
            </a:r>
          </a:p>
          <a:p>
            <a:r>
              <a:rPr lang="cs-CZ" dirty="0" smtClean="0"/>
              <a:t>Minerální vody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Vysvětli, proč mohou být některé prameny velmi horké.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722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Podzemní voda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Velký gejsír v </a:t>
            </a:r>
            <a:r>
              <a:rPr lang="cs-CZ" dirty="0" err="1" smtClean="0"/>
              <a:t>Yellowstonu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Pramen v </a:t>
            </a:r>
            <a:r>
              <a:rPr lang="cs-CZ" dirty="0" err="1" smtClean="0"/>
              <a:t>Yellowstonu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2783489"/>
            <a:ext cx="4041775" cy="3735772"/>
          </a:xfrm>
        </p:spPr>
      </p:pic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8050" y="2780928"/>
            <a:ext cx="4041775" cy="3744416"/>
          </a:xfrm>
        </p:spPr>
      </p:pic>
    </p:spTree>
    <p:extLst>
      <p:ext uri="{BB962C8B-B14F-4D97-AF65-F5344CB8AC3E}">
        <p14:creationId xmlns:p14="http://schemas.microsoft.com/office/powerpoint/2010/main" val="2095615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Princip artézské studně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Hladina vody ve vrtu se vytlačí do výšky odpovídající principu spojených nádob. </a:t>
            </a:r>
          </a:p>
          <a:p>
            <a:endParaRPr lang="cs-CZ" sz="2000" dirty="0"/>
          </a:p>
          <a:p>
            <a:endParaRPr lang="cs-CZ" sz="2000" dirty="0"/>
          </a:p>
          <a:p>
            <a:r>
              <a:rPr lang="cs-CZ" sz="2000" dirty="0" smtClean="0"/>
              <a:t>Kolektor</a:t>
            </a:r>
          </a:p>
          <a:p>
            <a:pPr lvl="1"/>
            <a:r>
              <a:rPr lang="cs-CZ" sz="1800" dirty="0" smtClean="0"/>
              <a:t>Hornina </a:t>
            </a:r>
            <a:r>
              <a:rPr lang="cs-CZ" sz="1800" b="1" dirty="0" smtClean="0"/>
              <a:t>propustná pro vodu</a:t>
            </a:r>
          </a:p>
          <a:p>
            <a:pPr lvl="1"/>
            <a:r>
              <a:rPr lang="cs-CZ" sz="1800" dirty="0" smtClean="0"/>
              <a:t>Proudí v ní voda v </a:t>
            </a:r>
            <a:r>
              <a:rPr lang="cs-CZ" sz="1800" b="1" dirty="0" smtClean="0"/>
              <a:t>pórech nebo puklinách</a:t>
            </a:r>
          </a:p>
          <a:p>
            <a:pPr lvl="1"/>
            <a:r>
              <a:rPr lang="cs-CZ" sz="1800" dirty="0" smtClean="0"/>
              <a:t>Např. pískovec</a:t>
            </a:r>
          </a:p>
          <a:p>
            <a:pPr lvl="1"/>
            <a:endParaRPr lang="cs-CZ" sz="1800" dirty="0" smtClean="0"/>
          </a:p>
          <a:p>
            <a:r>
              <a:rPr lang="cs-CZ" sz="2000" dirty="0"/>
              <a:t>	</a:t>
            </a:r>
            <a:endParaRPr lang="cs-CZ" sz="2000" dirty="0" smtClean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764704"/>
            <a:ext cx="5184576" cy="5832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971600" y="2958934"/>
            <a:ext cx="21933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Nepropustná hornina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19872" y="2958934"/>
            <a:ext cx="950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kolektor</a:t>
            </a:r>
            <a:endParaRPr lang="cs-CZ" dirty="0"/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611560" y="3143600"/>
            <a:ext cx="360040" cy="18466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4370838" y="3143600"/>
            <a:ext cx="777226" cy="53742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6277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60720" y="1412776"/>
            <a:ext cx="3383280" cy="589792"/>
          </a:xfrm>
        </p:spPr>
        <p:txBody>
          <a:bodyPr/>
          <a:lstStyle/>
          <a:p>
            <a:r>
              <a:rPr lang="cs-CZ" dirty="0" smtClean="0"/>
              <a:t>Proudění podzemní  vody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5868144" y="2276871"/>
            <a:ext cx="2868632" cy="3384377"/>
          </a:xfrm>
        </p:spPr>
        <p:txBody>
          <a:bodyPr/>
          <a:lstStyle/>
          <a:p>
            <a:r>
              <a:rPr lang="cs-CZ" sz="1800" dirty="0" smtClean="0"/>
              <a:t>1 – kolektor (zvodnělá vrstva)</a:t>
            </a:r>
          </a:p>
          <a:p>
            <a:r>
              <a:rPr lang="cs-CZ" sz="1800" dirty="0" smtClean="0"/>
              <a:t>2 – nepropustná vrstva</a:t>
            </a:r>
          </a:p>
          <a:p>
            <a:r>
              <a:rPr lang="cs-CZ" sz="1800" dirty="0" smtClean="0"/>
              <a:t>3 – propustná vrstva bez podzemní vody</a:t>
            </a:r>
          </a:p>
          <a:p>
            <a:r>
              <a:rPr lang="cs-CZ" sz="1800" dirty="0" smtClean="0"/>
              <a:t>4 – hladina podzemní vody </a:t>
            </a:r>
          </a:p>
          <a:p>
            <a:r>
              <a:rPr lang="cs-CZ" sz="1800" dirty="0" smtClean="0"/>
              <a:t>5, 6 – další zvodněné vrstvy</a:t>
            </a:r>
          </a:p>
          <a:p>
            <a:r>
              <a:rPr lang="cs-CZ" sz="1800" dirty="0" smtClean="0"/>
              <a:t>7 – vrt s volnou hladinou</a:t>
            </a:r>
          </a:p>
          <a:p>
            <a:r>
              <a:rPr lang="cs-CZ" sz="1800" dirty="0" smtClean="0"/>
              <a:t>8 – krátký vrt</a:t>
            </a:r>
          </a:p>
          <a:p>
            <a:r>
              <a:rPr lang="cs-CZ" sz="1800" dirty="0" smtClean="0"/>
              <a:t>9 – vrt s napjatou hladinou (artézská studna)</a:t>
            </a:r>
            <a:endParaRPr lang="cs-CZ" sz="1800" dirty="0"/>
          </a:p>
        </p:txBody>
      </p:sp>
      <p:pic>
        <p:nvPicPr>
          <p:cNvPr id="10" name="Zástupný symbol pro obsah 9" descr="Výřez obrazovky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" y="1412776"/>
            <a:ext cx="5499720" cy="4464495"/>
          </a:xfrm>
        </p:spPr>
      </p:pic>
    </p:spTree>
    <p:extLst>
      <p:ext uri="{BB962C8B-B14F-4D97-AF65-F5344CB8AC3E}">
        <p14:creationId xmlns:p14="http://schemas.microsoft.com/office/powerpoint/2010/main" val="3919114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/>
              <a:t>File:Water </a:t>
            </a:r>
            <a:r>
              <a:rPr lang="cs-CZ" dirty="0" err="1"/>
              <a:t>Cycle</a:t>
            </a:r>
            <a:r>
              <a:rPr lang="cs-CZ" dirty="0"/>
              <a:t> - </a:t>
            </a:r>
            <a:r>
              <a:rPr lang="cs-CZ" dirty="0" err="1"/>
              <a:t>blank.svg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2010-06-04 [cit. 2012-05-14]. Dostupné z: </a:t>
            </a:r>
            <a:r>
              <a:rPr lang="cs-CZ" dirty="0">
                <a:hlinkClick r:id="rId2"/>
              </a:rPr>
              <a:t>http://commons.wikimedia.org/wiki/File:Water_Cycle_-_</a:t>
            </a:r>
            <a:r>
              <a:rPr lang="cs-CZ" dirty="0" smtClean="0">
                <a:hlinkClick r:id="rId2"/>
              </a:rPr>
              <a:t>blank.svg?uselang=cs</a:t>
            </a:r>
            <a:endParaRPr lang="cs-CZ" dirty="0" smtClean="0"/>
          </a:p>
          <a:p>
            <a:r>
              <a:rPr lang="cs-CZ" dirty="0"/>
              <a:t>File:Dead </a:t>
            </a:r>
            <a:r>
              <a:rPr lang="cs-CZ" dirty="0" err="1"/>
              <a:t>sea</a:t>
            </a:r>
            <a:r>
              <a:rPr lang="cs-CZ" dirty="0"/>
              <a:t> newspaper.jpg.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2005-06-19 [cit. 2012-05-14].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commons.wikimedia.org/wiki/File:Dead_sea_newspaper.jpg?uselang=cs</a:t>
            </a:r>
            <a:endParaRPr lang="cs-CZ" dirty="0" smtClean="0"/>
          </a:p>
          <a:p>
            <a:r>
              <a:rPr lang="cs-CZ" dirty="0"/>
              <a:t>File:Grand </a:t>
            </a:r>
            <a:r>
              <a:rPr lang="cs-CZ" dirty="0" err="1"/>
              <a:t>geyser</a:t>
            </a:r>
            <a:r>
              <a:rPr lang="cs-CZ" dirty="0"/>
              <a:t> and </a:t>
            </a:r>
            <a:r>
              <a:rPr lang="cs-CZ" dirty="0" err="1"/>
              <a:t>vent</a:t>
            </a:r>
            <a:r>
              <a:rPr lang="cs-CZ" dirty="0"/>
              <a:t> </a:t>
            </a:r>
            <a:r>
              <a:rPr lang="cs-CZ" dirty="0" err="1"/>
              <a:t>geyser</a:t>
            </a:r>
            <a:r>
              <a:rPr lang="cs-CZ" dirty="0"/>
              <a:t> in </a:t>
            </a:r>
            <a:r>
              <a:rPr lang="cs-CZ" dirty="0" err="1"/>
              <a:t>Yellowstone</a:t>
            </a:r>
            <a:r>
              <a:rPr lang="cs-CZ" dirty="0"/>
              <a:t> </a:t>
            </a:r>
            <a:r>
              <a:rPr lang="cs-CZ" dirty="0" err="1"/>
              <a:t>National</a:t>
            </a:r>
            <a:r>
              <a:rPr lang="cs-CZ" dirty="0"/>
              <a:t> park.jpg.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2008-07-04 [cit. 2012-05-14]. Dostupné z: http://commons.wikimedia.org/wiki/File:Grand_geyser_and_vent_geyser_in_Yellowstone_National_park.jpg?uselang=cs </a:t>
            </a:r>
            <a:endParaRPr lang="cs-CZ" dirty="0" smtClean="0"/>
          </a:p>
          <a:p>
            <a:r>
              <a:rPr lang="cs-CZ" dirty="0"/>
              <a:t>File:Silex </a:t>
            </a:r>
            <a:r>
              <a:rPr lang="cs-CZ" dirty="0" err="1"/>
              <a:t>spring</a:t>
            </a:r>
            <a:r>
              <a:rPr lang="cs-CZ" dirty="0"/>
              <a:t> in yellowstone.jpg.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2008-07-06 [cit. 2012-05-14]. Dostupné z: http://commons.wikimedia.org/wiki/File:Silex_spring_in_yellowstone.jpg?uselang=cs </a:t>
            </a:r>
            <a:endParaRPr lang="cs-CZ" dirty="0" smtClean="0"/>
          </a:p>
          <a:p>
            <a:r>
              <a:rPr lang="cs-CZ" dirty="0"/>
              <a:t>File:Artesian.gif.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2010-11-15 [cit. 2012-05-14]. Dostupné z: http://commons.wikimedia.org/wiki/File:Artesian.gif?uselang=cs </a:t>
            </a:r>
            <a:endParaRPr lang="cs-CZ" dirty="0" smtClean="0"/>
          </a:p>
          <a:p>
            <a:r>
              <a:rPr lang="cs-CZ" dirty="0"/>
              <a:t>File:Groundwater (</a:t>
            </a:r>
            <a:r>
              <a:rPr lang="cs-CZ" dirty="0" err="1"/>
              <a:t>aquifer</a:t>
            </a:r>
            <a:r>
              <a:rPr lang="cs-CZ" dirty="0"/>
              <a:t>, </a:t>
            </a:r>
            <a:r>
              <a:rPr lang="cs-CZ" dirty="0" err="1"/>
              <a:t>aquitard</a:t>
            </a:r>
            <a:r>
              <a:rPr lang="cs-CZ" dirty="0"/>
              <a:t>, 3 type </a:t>
            </a:r>
            <a:r>
              <a:rPr lang="cs-CZ" dirty="0" err="1"/>
              <a:t>wells</a:t>
            </a:r>
            <a:r>
              <a:rPr lang="cs-CZ" dirty="0"/>
              <a:t>).PNG.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2011-05-22 [cit. 2012-05-14]. Dostupné z: http://commons.wikimedia.org/wiki/File:Groundwater_%28aquifer,_aquitard,_3_type_wells%29.PNG?uselang=cs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4985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Prefab">
      <a:dk1>
        <a:sysClr val="windowText" lastClr="000000"/>
      </a:dk1>
      <a:lt1>
        <a:sysClr val="window" lastClr="FFFFFF"/>
      </a:lt1>
      <a:dk2>
        <a:srgbClr val="5D5C64"/>
      </a:dk2>
      <a:lt2>
        <a:srgbClr val="E4D9BE"/>
      </a:lt2>
      <a:accent1>
        <a:srgbClr val="E0B62E"/>
      </a:accent1>
      <a:accent2>
        <a:srgbClr val="E6632E"/>
      </a:accent2>
      <a:accent3>
        <a:srgbClr val="73C1C7"/>
      </a:accent3>
      <a:accent4>
        <a:srgbClr val="75964C"/>
      </a:accent4>
      <a:accent5>
        <a:srgbClr val="C78C45"/>
      </a:accent5>
      <a:accent6>
        <a:srgbClr val="BCA076"/>
      </a:accent6>
      <a:hlink>
        <a:srgbClr val="CF3B0D"/>
      </a:hlink>
      <a:folHlink>
        <a:srgbClr val="7E756C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158</TotalTime>
  <Words>569</Words>
  <Application>Microsoft Office PowerPoint</Application>
  <PresentationFormat>Předvádění na obrazovce (4:3)</PresentationFormat>
  <Paragraphs>113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Urbanistický</vt:lpstr>
      <vt:lpstr>Prezentace aplikace PowerPoint</vt:lpstr>
      <vt:lpstr>Voda</vt:lpstr>
      <vt:lpstr>Zahrajeme si hru</vt:lpstr>
      <vt:lpstr>Voda na Zemi v číslech</vt:lpstr>
      <vt:lpstr>Koloběh vody</vt:lpstr>
      <vt:lpstr>Mořská voda</vt:lpstr>
      <vt:lpstr>Mořská voda</vt:lpstr>
      <vt:lpstr>Mořská voda</vt:lpstr>
      <vt:lpstr>Sladká voda</vt:lpstr>
      <vt:lpstr>Podzemní voda</vt:lpstr>
      <vt:lpstr>Princip artézské studně</vt:lpstr>
      <vt:lpstr>Proudění podzemní  vody</vt:lpstr>
      <vt:lpstr>Zdroj obrázků a fotografií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Tereza Kovalská</cp:lastModifiedBy>
  <cp:revision>21</cp:revision>
  <dcterms:created xsi:type="dcterms:W3CDTF">2012-05-14T18:39:50Z</dcterms:created>
  <dcterms:modified xsi:type="dcterms:W3CDTF">2012-06-19T19:48:46Z</dcterms:modified>
</cp:coreProperties>
</file>