
<file path=[Content_Types].xml><?xml version="1.0" encoding="utf-8"?>
<Types xmlns="http://schemas.openxmlformats.org/package/2006/content-types">
  <Default Extension="tmp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3" r:id="rId7"/>
    <p:sldId id="264" r:id="rId8"/>
    <p:sldId id="265" r:id="rId9"/>
    <p:sldId id="262" r:id="rId10"/>
    <p:sldId id="266" r:id="rId11"/>
    <p:sldId id="267" r:id="rId12"/>
    <p:sldId id="268" r:id="rId13"/>
    <p:sldId id="269" r:id="rId14"/>
    <p:sldId id="272" r:id="rId15"/>
    <p:sldId id="273" r:id="rId16"/>
    <p:sldId id="270" r:id="rId17"/>
    <p:sldId id="271" r:id="rId18"/>
    <p:sldId id="275" r:id="rId19"/>
    <p:sldId id="276" r:id="rId20"/>
    <p:sldId id="274" r:id="rId21"/>
    <p:sldId id="261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E897DAF-622A-4DC6-BF20-96F13F2ECD95}" type="doc">
      <dgm:prSet loTypeId="urn:microsoft.com/office/officeart/2008/layout/RadialCluster" loCatId="relationship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BA3260-B7DB-4499-B6C1-9EE3129E9C01}">
      <dgm:prSet phldrT="[Text]"/>
      <dgm:spPr>
        <a:solidFill>
          <a:schemeClr val="accent3"/>
        </a:solidFill>
      </dgm:spPr>
      <dgm:t>
        <a:bodyPr/>
        <a:lstStyle/>
        <a:p>
          <a:r>
            <a:rPr lang="cs-CZ" dirty="0" smtClean="0"/>
            <a:t>Typy půd</a:t>
          </a:r>
          <a:endParaRPr lang="cs-CZ" dirty="0"/>
        </a:p>
      </dgm:t>
    </dgm:pt>
    <dgm:pt modelId="{7C82C3C8-5A05-4F98-B0D7-E6E8B6C5E696}" type="parTrans" cxnId="{6F3DDD44-E40C-417F-A964-8102FEACAF40}">
      <dgm:prSet/>
      <dgm:spPr/>
      <dgm:t>
        <a:bodyPr/>
        <a:lstStyle/>
        <a:p>
          <a:endParaRPr lang="cs-CZ"/>
        </a:p>
      </dgm:t>
    </dgm:pt>
    <dgm:pt modelId="{2DF0BEAB-0B26-4803-B0C9-D091B477B607}" type="sibTrans" cxnId="{6F3DDD44-E40C-417F-A964-8102FEACAF40}">
      <dgm:prSet/>
      <dgm:spPr/>
      <dgm:t>
        <a:bodyPr/>
        <a:lstStyle/>
        <a:p>
          <a:endParaRPr lang="cs-CZ"/>
        </a:p>
      </dgm:t>
    </dgm:pt>
    <dgm:pt modelId="{275926B1-F602-4BAA-9199-35494806CA77}">
      <dgm:prSet phldrT="[Text]"/>
      <dgm:spPr/>
      <dgm:t>
        <a:bodyPr/>
        <a:lstStyle/>
        <a:p>
          <a:r>
            <a:rPr lang="cs-CZ" dirty="0" smtClean="0"/>
            <a:t>černozem</a:t>
          </a:r>
          <a:endParaRPr lang="cs-CZ" dirty="0"/>
        </a:p>
      </dgm:t>
    </dgm:pt>
    <dgm:pt modelId="{6421F3F6-44BB-45DA-821D-E06626218580}" type="parTrans" cxnId="{E074BAA0-F28B-4EE2-81E8-7388E5F92D1B}">
      <dgm:prSet/>
      <dgm:spPr/>
      <dgm:t>
        <a:bodyPr/>
        <a:lstStyle/>
        <a:p>
          <a:endParaRPr lang="cs-CZ"/>
        </a:p>
      </dgm:t>
    </dgm:pt>
    <dgm:pt modelId="{1C6C9CFC-4BA0-4C6D-A87F-DB23C388B2B7}" type="sibTrans" cxnId="{E074BAA0-F28B-4EE2-81E8-7388E5F92D1B}">
      <dgm:prSet/>
      <dgm:spPr/>
      <dgm:t>
        <a:bodyPr/>
        <a:lstStyle/>
        <a:p>
          <a:endParaRPr lang="cs-CZ"/>
        </a:p>
      </dgm:t>
    </dgm:pt>
    <dgm:pt modelId="{CAB35D8C-5E4E-4B31-AC65-DDFF8F827ABB}">
      <dgm:prSet phldrT="[Text]" custT="1"/>
      <dgm:spPr/>
      <dgm:t>
        <a:bodyPr/>
        <a:lstStyle/>
        <a:p>
          <a:r>
            <a:rPr lang="cs-CZ" sz="2400" dirty="0" smtClean="0"/>
            <a:t>podzoly</a:t>
          </a:r>
          <a:endParaRPr lang="cs-CZ" sz="2400" dirty="0"/>
        </a:p>
      </dgm:t>
    </dgm:pt>
    <dgm:pt modelId="{6DC81E6E-845A-4EDB-B9EB-6DC67B04E008}" type="parTrans" cxnId="{B909B44E-41BF-4839-8ED1-45A6DC60C6A7}">
      <dgm:prSet/>
      <dgm:spPr/>
      <dgm:t>
        <a:bodyPr/>
        <a:lstStyle/>
        <a:p>
          <a:endParaRPr lang="cs-CZ"/>
        </a:p>
      </dgm:t>
    </dgm:pt>
    <dgm:pt modelId="{38D7825B-CBA8-4BF9-BB2A-4B5F0B854F03}" type="sibTrans" cxnId="{B909B44E-41BF-4839-8ED1-45A6DC60C6A7}">
      <dgm:prSet/>
      <dgm:spPr/>
      <dgm:t>
        <a:bodyPr/>
        <a:lstStyle/>
        <a:p>
          <a:endParaRPr lang="cs-CZ"/>
        </a:p>
      </dgm:t>
    </dgm:pt>
    <dgm:pt modelId="{8AEE5193-36B7-4536-95AF-7B0DD6D99FA0}">
      <dgm:prSet phldrT="[Text]" custT="1"/>
      <dgm:spPr/>
      <dgm:t>
        <a:bodyPr/>
        <a:lstStyle/>
        <a:p>
          <a:r>
            <a:rPr lang="cs-CZ" sz="2400" dirty="0" smtClean="0"/>
            <a:t>hnědozem</a:t>
          </a:r>
          <a:endParaRPr lang="cs-CZ" sz="2400" dirty="0"/>
        </a:p>
      </dgm:t>
    </dgm:pt>
    <dgm:pt modelId="{F944904D-2B78-4B95-901E-0670A3C55ABC}" type="parTrans" cxnId="{E47D98E0-636F-4644-A88B-BCDCCD438B57}">
      <dgm:prSet/>
      <dgm:spPr/>
      <dgm:t>
        <a:bodyPr/>
        <a:lstStyle/>
        <a:p>
          <a:endParaRPr lang="cs-CZ"/>
        </a:p>
      </dgm:t>
    </dgm:pt>
    <dgm:pt modelId="{E18F78E4-C208-4EA8-A828-CAC652033738}" type="sibTrans" cxnId="{E47D98E0-636F-4644-A88B-BCDCCD438B57}">
      <dgm:prSet/>
      <dgm:spPr/>
      <dgm:t>
        <a:bodyPr/>
        <a:lstStyle/>
        <a:p>
          <a:endParaRPr lang="cs-CZ"/>
        </a:p>
      </dgm:t>
    </dgm:pt>
    <dgm:pt modelId="{82AC297E-1FF8-4EF5-81F7-26159B852E7F}" type="pres">
      <dgm:prSet presAssocID="{FE897DAF-622A-4DC6-BF20-96F13F2ECD95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2A8741A3-D9BF-42A1-B4F3-C4CC20153F7F}" type="pres">
      <dgm:prSet presAssocID="{B6BA3260-B7DB-4499-B6C1-9EE3129E9C01}" presName="singleCycle" presStyleCnt="0"/>
      <dgm:spPr/>
    </dgm:pt>
    <dgm:pt modelId="{6C6E31AD-85B8-405E-ADCB-F9F24C760033}" type="pres">
      <dgm:prSet presAssocID="{B6BA3260-B7DB-4499-B6C1-9EE3129E9C01}" presName="singleCenter" presStyleLbl="node1" presStyleIdx="0" presStyleCnt="4" custScaleX="145384" custLinFactNeighborX="2435" custLinFactNeighborY="-12967">
        <dgm:presLayoutVars>
          <dgm:chMax val="7"/>
          <dgm:chPref val="7"/>
        </dgm:presLayoutVars>
      </dgm:prSet>
      <dgm:spPr/>
      <dgm:t>
        <a:bodyPr/>
        <a:lstStyle/>
        <a:p>
          <a:endParaRPr lang="cs-CZ"/>
        </a:p>
      </dgm:t>
    </dgm:pt>
    <dgm:pt modelId="{325A1BE0-690D-4D2D-A567-D59152014963}" type="pres">
      <dgm:prSet presAssocID="{6421F3F6-44BB-45DA-821D-E06626218580}" presName="Name56" presStyleLbl="parChTrans1D2" presStyleIdx="0" presStyleCnt="3"/>
      <dgm:spPr/>
      <dgm:t>
        <a:bodyPr/>
        <a:lstStyle/>
        <a:p>
          <a:endParaRPr lang="cs-CZ"/>
        </a:p>
      </dgm:t>
    </dgm:pt>
    <dgm:pt modelId="{813E182F-5720-4AB1-9764-08F1797E205D}" type="pres">
      <dgm:prSet presAssocID="{275926B1-F602-4BAA-9199-35494806CA77}" presName="text0" presStyleLbl="node1" presStyleIdx="1" presStyleCnt="4" custScaleX="16946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E6E091-5F3B-4C00-AE28-E29BC98D2835}" type="pres">
      <dgm:prSet presAssocID="{6DC81E6E-845A-4EDB-B9EB-6DC67B04E008}" presName="Name56" presStyleLbl="parChTrans1D2" presStyleIdx="1" presStyleCnt="3"/>
      <dgm:spPr/>
      <dgm:t>
        <a:bodyPr/>
        <a:lstStyle/>
        <a:p>
          <a:endParaRPr lang="cs-CZ"/>
        </a:p>
      </dgm:t>
    </dgm:pt>
    <dgm:pt modelId="{03064508-1A04-49CC-841C-34EE510DE3E0}" type="pres">
      <dgm:prSet presAssocID="{CAB35D8C-5E4E-4B31-AC65-DDFF8F827ABB}" presName="text0" presStyleLbl="node1" presStyleIdx="2" presStyleCnt="4" custScaleX="13522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187039F-F955-493F-81C8-FAF0A8F2A896}" type="pres">
      <dgm:prSet presAssocID="{F944904D-2B78-4B95-901E-0670A3C55ABC}" presName="Name56" presStyleLbl="parChTrans1D2" presStyleIdx="2" presStyleCnt="3"/>
      <dgm:spPr/>
      <dgm:t>
        <a:bodyPr/>
        <a:lstStyle/>
        <a:p>
          <a:endParaRPr lang="cs-CZ"/>
        </a:p>
      </dgm:t>
    </dgm:pt>
    <dgm:pt modelId="{8CDD1B3B-D726-47D8-B7E8-46C355DE58D3}" type="pres">
      <dgm:prSet presAssocID="{8AEE5193-36B7-4536-95AF-7B0DD6D99FA0}" presName="text0" presStyleLbl="node1" presStyleIdx="3" presStyleCnt="4" custScaleX="18025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261446A-DFAB-42D7-B71C-5C4C7AEDCEFB}" type="presOf" srcId="{F944904D-2B78-4B95-901E-0670A3C55ABC}" destId="{4187039F-F955-493F-81C8-FAF0A8F2A896}" srcOrd="0" destOrd="0" presId="urn:microsoft.com/office/officeart/2008/layout/RadialCluster"/>
    <dgm:cxn modelId="{5EB67F6D-71A6-4424-80F6-09D4B072DD72}" type="presOf" srcId="{275926B1-F602-4BAA-9199-35494806CA77}" destId="{813E182F-5720-4AB1-9764-08F1797E205D}" srcOrd="0" destOrd="0" presId="urn:microsoft.com/office/officeart/2008/layout/RadialCluster"/>
    <dgm:cxn modelId="{4EC7025E-C6E7-474B-8662-E8D918B2F7C7}" type="presOf" srcId="{8AEE5193-36B7-4536-95AF-7B0DD6D99FA0}" destId="{8CDD1B3B-D726-47D8-B7E8-46C355DE58D3}" srcOrd="0" destOrd="0" presId="urn:microsoft.com/office/officeart/2008/layout/RadialCluster"/>
    <dgm:cxn modelId="{E0500C7D-5FB3-467B-821C-FFAFB2B2EFD0}" type="presOf" srcId="{CAB35D8C-5E4E-4B31-AC65-DDFF8F827ABB}" destId="{03064508-1A04-49CC-841C-34EE510DE3E0}" srcOrd="0" destOrd="0" presId="urn:microsoft.com/office/officeart/2008/layout/RadialCluster"/>
    <dgm:cxn modelId="{6C114A05-DD7F-4FA8-803F-01AFE6EBBF58}" type="presOf" srcId="{FE897DAF-622A-4DC6-BF20-96F13F2ECD95}" destId="{82AC297E-1FF8-4EF5-81F7-26159B852E7F}" srcOrd="0" destOrd="0" presId="urn:microsoft.com/office/officeart/2008/layout/RadialCluster"/>
    <dgm:cxn modelId="{E074BAA0-F28B-4EE2-81E8-7388E5F92D1B}" srcId="{B6BA3260-B7DB-4499-B6C1-9EE3129E9C01}" destId="{275926B1-F602-4BAA-9199-35494806CA77}" srcOrd="0" destOrd="0" parTransId="{6421F3F6-44BB-45DA-821D-E06626218580}" sibTransId="{1C6C9CFC-4BA0-4C6D-A87F-DB23C388B2B7}"/>
    <dgm:cxn modelId="{6F3DDD44-E40C-417F-A964-8102FEACAF40}" srcId="{FE897DAF-622A-4DC6-BF20-96F13F2ECD95}" destId="{B6BA3260-B7DB-4499-B6C1-9EE3129E9C01}" srcOrd="0" destOrd="0" parTransId="{7C82C3C8-5A05-4F98-B0D7-E6E8B6C5E696}" sibTransId="{2DF0BEAB-0B26-4803-B0C9-D091B477B607}"/>
    <dgm:cxn modelId="{E47D98E0-636F-4644-A88B-BCDCCD438B57}" srcId="{B6BA3260-B7DB-4499-B6C1-9EE3129E9C01}" destId="{8AEE5193-36B7-4536-95AF-7B0DD6D99FA0}" srcOrd="2" destOrd="0" parTransId="{F944904D-2B78-4B95-901E-0670A3C55ABC}" sibTransId="{E18F78E4-C208-4EA8-A828-CAC652033738}"/>
    <dgm:cxn modelId="{A161F6D7-7764-4010-9E44-D09B3C2606D8}" type="presOf" srcId="{6421F3F6-44BB-45DA-821D-E06626218580}" destId="{325A1BE0-690D-4D2D-A567-D59152014963}" srcOrd="0" destOrd="0" presId="urn:microsoft.com/office/officeart/2008/layout/RadialCluster"/>
    <dgm:cxn modelId="{B909B44E-41BF-4839-8ED1-45A6DC60C6A7}" srcId="{B6BA3260-B7DB-4499-B6C1-9EE3129E9C01}" destId="{CAB35D8C-5E4E-4B31-AC65-DDFF8F827ABB}" srcOrd="1" destOrd="0" parTransId="{6DC81E6E-845A-4EDB-B9EB-6DC67B04E008}" sibTransId="{38D7825B-CBA8-4BF9-BB2A-4B5F0B854F03}"/>
    <dgm:cxn modelId="{4E987F0A-63E1-4870-B1EC-F2FA2EBEBDF4}" type="presOf" srcId="{B6BA3260-B7DB-4499-B6C1-9EE3129E9C01}" destId="{6C6E31AD-85B8-405E-ADCB-F9F24C760033}" srcOrd="0" destOrd="0" presId="urn:microsoft.com/office/officeart/2008/layout/RadialCluster"/>
    <dgm:cxn modelId="{6000A20F-3E68-4D5C-A4F0-65161D9580AE}" type="presOf" srcId="{6DC81E6E-845A-4EDB-B9EB-6DC67B04E008}" destId="{83E6E091-5F3B-4C00-AE28-E29BC98D2835}" srcOrd="0" destOrd="0" presId="urn:microsoft.com/office/officeart/2008/layout/RadialCluster"/>
    <dgm:cxn modelId="{A7F49FFD-1BC3-45CF-AEDB-2AC55E5E53DE}" type="presParOf" srcId="{82AC297E-1FF8-4EF5-81F7-26159B852E7F}" destId="{2A8741A3-D9BF-42A1-B4F3-C4CC20153F7F}" srcOrd="0" destOrd="0" presId="urn:microsoft.com/office/officeart/2008/layout/RadialCluster"/>
    <dgm:cxn modelId="{0496889A-FDED-4854-811A-813CBD675F96}" type="presParOf" srcId="{2A8741A3-D9BF-42A1-B4F3-C4CC20153F7F}" destId="{6C6E31AD-85B8-405E-ADCB-F9F24C760033}" srcOrd="0" destOrd="0" presId="urn:microsoft.com/office/officeart/2008/layout/RadialCluster"/>
    <dgm:cxn modelId="{DAC71D7D-6A4E-4D06-A7E4-4F15BC85116F}" type="presParOf" srcId="{2A8741A3-D9BF-42A1-B4F3-C4CC20153F7F}" destId="{325A1BE0-690D-4D2D-A567-D59152014963}" srcOrd="1" destOrd="0" presId="urn:microsoft.com/office/officeart/2008/layout/RadialCluster"/>
    <dgm:cxn modelId="{E2DEE0EA-1254-4E6F-9FA9-7A12B24CACEA}" type="presParOf" srcId="{2A8741A3-D9BF-42A1-B4F3-C4CC20153F7F}" destId="{813E182F-5720-4AB1-9764-08F1797E205D}" srcOrd="2" destOrd="0" presId="urn:microsoft.com/office/officeart/2008/layout/RadialCluster"/>
    <dgm:cxn modelId="{B50C931B-1533-452D-8CA9-DA9AA6CF7568}" type="presParOf" srcId="{2A8741A3-D9BF-42A1-B4F3-C4CC20153F7F}" destId="{83E6E091-5F3B-4C00-AE28-E29BC98D2835}" srcOrd="3" destOrd="0" presId="urn:microsoft.com/office/officeart/2008/layout/RadialCluster"/>
    <dgm:cxn modelId="{485D6F10-CE93-435D-88EE-91DB73E866BB}" type="presParOf" srcId="{2A8741A3-D9BF-42A1-B4F3-C4CC20153F7F}" destId="{03064508-1A04-49CC-841C-34EE510DE3E0}" srcOrd="4" destOrd="0" presId="urn:microsoft.com/office/officeart/2008/layout/RadialCluster"/>
    <dgm:cxn modelId="{7518E485-F0F2-4DC0-8F6E-8956C24C6286}" type="presParOf" srcId="{2A8741A3-D9BF-42A1-B4F3-C4CC20153F7F}" destId="{4187039F-F955-493F-81C8-FAF0A8F2A896}" srcOrd="5" destOrd="0" presId="urn:microsoft.com/office/officeart/2008/layout/RadialCluster"/>
    <dgm:cxn modelId="{B621E774-F5B1-41D0-B18D-008D784051A4}" type="presParOf" srcId="{2A8741A3-D9BF-42A1-B4F3-C4CC20153F7F}" destId="{8CDD1B3B-D726-47D8-B7E8-46C355DE58D3}" srcOrd="6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E897DAF-622A-4DC6-BF20-96F13F2ECD95}" type="doc">
      <dgm:prSet loTypeId="urn:microsoft.com/office/officeart/2008/layout/RadialCluster" loCatId="relationship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BA3260-B7DB-4499-B6C1-9EE3129E9C01}">
      <dgm:prSet phldrT="[Text]"/>
      <dgm:spPr>
        <a:solidFill>
          <a:schemeClr val="tx2"/>
        </a:solidFill>
      </dgm:spPr>
      <dgm:t>
        <a:bodyPr/>
        <a:lstStyle/>
        <a:p>
          <a:r>
            <a:rPr lang="cs-CZ" dirty="0" smtClean="0"/>
            <a:t>Půdy dle zrnitosti</a:t>
          </a:r>
          <a:endParaRPr lang="cs-CZ" dirty="0"/>
        </a:p>
      </dgm:t>
    </dgm:pt>
    <dgm:pt modelId="{7C82C3C8-5A05-4F98-B0D7-E6E8B6C5E696}" type="parTrans" cxnId="{6F3DDD44-E40C-417F-A964-8102FEACAF40}">
      <dgm:prSet/>
      <dgm:spPr/>
      <dgm:t>
        <a:bodyPr/>
        <a:lstStyle/>
        <a:p>
          <a:endParaRPr lang="cs-CZ"/>
        </a:p>
      </dgm:t>
    </dgm:pt>
    <dgm:pt modelId="{2DF0BEAB-0B26-4803-B0C9-D091B477B607}" type="sibTrans" cxnId="{6F3DDD44-E40C-417F-A964-8102FEACAF40}">
      <dgm:prSet/>
      <dgm:spPr/>
      <dgm:t>
        <a:bodyPr/>
        <a:lstStyle/>
        <a:p>
          <a:endParaRPr lang="cs-CZ"/>
        </a:p>
      </dgm:t>
    </dgm:pt>
    <dgm:pt modelId="{275926B1-F602-4BAA-9199-35494806CA77}">
      <dgm:prSet phldrT="[Text]"/>
      <dgm:spPr/>
      <dgm:t>
        <a:bodyPr/>
        <a:lstStyle/>
        <a:p>
          <a:r>
            <a:rPr lang="cs-CZ" dirty="0" smtClean="0"/>
            <a:t>písčitá</a:t>
          </a:r>
          <a:endParaRPr lang="cs-CZ" dirty="0"/>
        </a:p>
      </dgm:t>
    </dgm:pt>
    <dgm:pt modelId="{6421F3F6-44BB-45DA-821D-E06626218580}" type="parTrans" cxnId="{E074BAA0-F28B-4EE2-81E8-7388E5F92D1B}">
      <dgm:prSet/>
      <dgm:spPr/>
      <dgm:t>
        <a:bodyPr/>
        <a:lstStyle/>
        <a:p>
          <a:endParaRPr lang="cs-CZ"/>
        </a:p>
      </dgm:t>
    </dgm:pt>
    <dgm:pt modelId="{1C6C9CFC-4BA0-4C6D-A87F-DB23C388B2B7}" type="sibTrans" cxnId="{E074BAA0-F28B-4EE2-81E8-7388E5F92D1B}">
      <dgm:prSet/>
      <dgm:spPr/>
      <dgm:t>
        <a:bodyPr/>
        <a:lstStyle/>
        <a:p>
          <a:endParaRPr lang="cs-CZ"/>
        </a:p>
      </dgm:t>
    </dgm:pt>
    <dgm:pt modelId="{CAB35D8C-5E4E-4B31-AC65-DDFF8F827ABB}">
      <dgm:prSet phldrT="[Text]" custT="1"/>
      <dgm:spPr/>
      <dgm:t>
        <a:bodyPr/>
        <a:lstStyle/>
        <a:p>
          <a:r>
            <a:rPr lang="cs-CZ" dirty="0" smtClean="0"/>
            <a:t>jílovitá</a:t>
          </a:r>
          <a:endParaRPr lang="cs-CZ" dirty="0"/>
        </a:p>
      </dgm:t>
    </dgm:pt>
    <dgm:pt modelId="{6DC81E6E-845A-4EDB-B9EB-6DC67B04E008}" type="parTrans" cxnId="{B909B44E-41BF-4839-8ED1-45A6DC60C6A7}">
      <dgm:prSet/>
      <dgm:spPr/>
      <dgm:t>
        <a:bodyPr/>
        <a:lstStyle/>
        <a:p>
          <a:endParaRPr lang="cs-CZ"/>
        </a:p>
      </dgm:t>
    </dgm:pt>
    <dgm:pt modelId="{38D7825B-CBA8-4BF9-BB2A-4B5F0B854F03}" type="sibTrans" cxnId="{B909B44E-41BF-4839-8ED1-45A6DC60C6A7}">
      <dgm:prSet/>
      <dgm:spPr/>
      <dgm:t>
        <a:bodyPr/>
        <a:lstStyle/>
        <a:p>
          <a:endParaRPr lang="cs-CZ"/>
        </a:p>
      </dgm:t>
    </dgm:pt>
    <dgm:pt modelId="{8AEE5193-36B7-4536-95AF-7B0DD6D99FA0}">
      <dgm:prSet phldrT="[Text]" custT="1"/>
      <dgm:spPr/>
      <dgm:t>
        <a:bodyPr/>
        <a:lstStyle/>
        <a:p>
          <a:r>
            <a:rPr lang="cs-CZ" dirty="0" smtClean="0"/>
            <a:t>hlinitá</a:t>
          </a:r>
          <a:endParaRPr lang="cs-CZ" dirty="0"/>
        </a:p>
      </dgm:t>
    </dgm:pt>
    <dgm:pt modelId="{F944904D-2B78-4B95-901E-0670A3C55ABC}" type="parTrans" cxnId="{E47D98E0-636F-4644-A88B-BCDCCD438B57}">
      <dgm:prSet/>
      <dgm:spPr/>
      <dgm:t>
        <a:bodyPr/>
        <a:lstStyle/>
        <a:p>
          <a:endParaRPr lang="cs-CZ"/>
        </a:p>
      </dgm:t>
    </dgm:pt>
    <dgm:pt modelId="{E18F78E4-C208-4EA8-A828-CAC652033738}" type="sibTrans" cxnId="{E47D98E0-636F-4644-A88B-BCDCCD438B57}">
      <dgm:prSet/>
      <dgm:spPr/>
      <dgm:t>
        <a:bodyPr/>
        <a:lstStyle/>
        <a:p>
          <a:endParaRPr lang="cs-CZ"/>
        </a:p>
      </dgm:t>
    </dgm:pt>
    <dgm:pt modelId="{82AC297E-1FF8-4EF5-81F7-26159B852E7F}" type="pres">
      <dgm:prSet presAssocID="{FE897DAF-622A-4DC6-BF20-96F13F2ECD95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2A8741A3-D9BF-42A1-B4F3-C4CC20153F7F}" type="pres">
      <dgm:prSet presAssocID="{B6BA3260-B7DB-4499-B6C1-9EE3129E9C01}" presName="singleCycle" presStyleCnt="0"/>
      <dgm:spPr/>
    </dgm:pt>
    <dgm:pt modelId="{6C6E31AD-85B8-405E-ADCB-F9F24C760033}" type="pres">
      <dgm:prSet presAssocID="{B6BA3260-B7DB-4499-B6C1-9EE3129E9C01}" presName="singleCenter" presStyleLbl="node1" presStyleIdx="0" presStyleCnt="4" custScaleX="145384" custLinFactNeighborX="2435" custLinFactNeighborY="-12967">
        <dgm:presLayoutVars>
          <dgm:chMax val="7"/>
          <dgm:chPref val="7"/>
        </dgm:presLayoutVars>
      </dgm:prSet>
      <dgm:spPr/>
      <dgm:t>
        <a:bodyPr/>
        <a:lstStyle/>
        <a:p>
          <a:endParaRPr lang="cs-CZ"/>
        </a:p>
      </dgm:t>
    </dgm:pt>
    <dgm:pt modelId="{325A1BE0-690D-4D2D-A567-D59152014963}" type="pres">
      <dgm:prSet presAssocID="{6421F3F6-44BB-45DA-821D-E06626218580}" presName="Name56" presStyleLbl="parChTrans1D2" presStyleIdx="0" presStyleCnt="3"/>
      <dgm:spPr/>
      <dgm:t>
        <a:bodyPr/>
        <a:lstStyle/>
        <a:p>
          <a:endParaRPr lang="cs-CZ"/>
        </a:p>
      </dgm:t>
    </dgm:pt>
    <dgm:pt modelId="{813E182F-5720-4AB1-9764-08F1797E205D}" type="pres">
      <dgm:prSet presAssocID="{275926B1-F602-4BAA-9199-35494806CA77}" presName="text0" presStyleLbl="node1" presStyleIdx="1" presStyleCnt="4" custScaleX="169463" custRadScaleRad="100866" custRadScaleInc="390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E6E091-5F3B-4C00-AE28-E29BC98D2835}" type="pres">
      <dgm:prSet presAssocID="{6DC81E6E-845A-4EDB-B9EB-6DC67B04E008}" presName="Name56" presStyleLbl="parChTrans1D2" presStyleIdx="1" presStyleCnt="3"/>
      <dgm:spPr/>
      <dgm:t>
        <a:bodyPr/>
        <a:lstStyle/>
        <a:p>
          <a:endParaRPr lang="cs-CZ"/>
        </a:p>
      </dgm:t>
    </dgm:pt>
    <dgm:pt modelId="{03064508-1A04-49CC-841C-34EE510DE3E0}" type="pres">
      <dgm:prSet presAssocID="{CAB35D8C-5E4E-4B31-AC65-DDFF8F827ABB}" presName="text0" presStyleLbl="node1" presStyleIdx="2" presStyleCnt="4" custScaleX="18398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187039F-F955-493F-81C8-FAF0A8F2A896}" type="pres">
      <dgm:prSet presAssocID="{F944904D-2B78-4B95-901E-0670A3C55ABC}" presName="Name56" presStyleLbl="parChTrans1D2" presStyleIdx="2" presStyleCnt="3"/>
      <dgm:spPr/>
      <dgm:t>
        <a:bodyPr/>
        <a:lstStyle/>
        <a:p>
          <a:endParaRPr lang="cs-CZ"/>
        </a:p>
      </dgm:t>
    </dgm:pt>
    <dgm:pt modelId="{8CDD1B3B-D726-47D8-B7E8-46C355DE58D3}" type="pres">
      <dgm:prSet presAssocID="{8AEE5193-36B7-4536-95AF-7B0DD6D99FA0}" presName="text0" presStyleLbl="node1" presStyleIdx="3" presStyleCnt="4" custScaleX="18025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99B1A9C-EC9A-4083-9C50-72028F8BB5FE}" type="presOf" srcId="{6421F3F6-44BB-45DA-821D-E06626218580}" destId="{325A1BE0-690D-4D2D-A567-D59152014963}" srcOrd="0" destOrd="0" presId="urn:microsoft.com/office/officeart/2008/layout/RadialCluster"/>
    <dgm:cxn modelId="{B909B44E-41BF-4839-8ED1-45A6DC60C6A7}" srcId="{B6BA3260-B7DB-4499-B6C1-9EE3129E9C01}" destId="{CAB35D8C-5E4E-4B31-AC65-DDFF8F827ABB}" srcOrd="1" destOrd="0" parTransId="{6DC81E6E-845A-4EDB-B9EB-6DC67B04E008}" sibTransId="{38D7825B-CBA8-4BF9-BB2A-4B5F0B854F03}"/>
    <dgm:cxn modelId="{AC15C117-5A8D-48E6-9A61-C4B16E62AC1A}" type="presOf" srcId="{CAB35D8C-5E4E-4B31-AC65-DDFF8F827ABB}" destId="{03064508-1A04-49CC-841C-34EE510DE3E0}" srcOrd="0" destOrd="0" presId="urn:microsoft.com/office/officeart/2008/layout/RadialCluster"/>
    <dgm:cxn modelId="{D2D6678C-6FC1-43E7-B3FC-E9A391A62E78}" type="presOf" srcId="{FE897DAF-622A-4DC6-BF20-96F13F2ECD95}" destId="{82AC297E-1FF8-4EF5-81F7-26159B852E7F}" srcOrd="0" destOrd="0" presId="urn:microsoft.com/office/officeart/2008/layout/RadialCluster"/>
    <dgm:cxn modelId="{6F3DDD44-E40C-417F-A964-8102FEACAF40}" srcId="{FE897DAF-622A-4DC6-BF20-96F13F2ECD95}" destId="{B6BA3260-B7DB-4499-B6C1-9EE3129E9C01}" srcOrd="0" destOrd="0" parTransId="{7C82C3C8-5A05-4F98-B0D7-E6E8B6C5E696}" sibTransId="{2DF0BEAB-0B26-4803-B0C9-D091B477B607}"/>
    <dgm:cxn modelId="{E47D98E0-636F-4644-A88B-BCDCCD438B57}" srcId="{B6BA3260-B7DB-4499-B6C1-9EE3129E9C01}" destId="{8AEE5193-36B7-4536-95AF-7B0DD6D99FA0}" srcOrd="2" destOrd="0" parTransId="{F944904D-2B78-4B95-901E-0670A3C55ABC}" sibTransId="{E18F78E4-C208-4EA8-A828-CAC652033738}"/>
    <dgm:cxn modelId="{1949D65E-2261-4635-B2C0-07AA448E43E6}" type="presOf" srcId="{6DC81E6E-845A-4EDB-B9EB-6DC67B04E008}" destId="{83E6E091-5F3B-4C00-AE28-E29BC98D2835}" srcOrd="0" destOrd="0" presId="urn:microsoft.com/office/officeart/2008/layout/RadialCluster"/>
    <dgm:cxn modelId="{6AD7084B-0258-41D3-A86A-C6958F044FD2}" type="presOf" srcId="{F944904D-2B78-4B95-901E-0670A3C55ABC}" destId="{4187039F-F955-493F-81C8-FAF0A8F2A896}" srcOrd="0" destOrd="0" presId="urn:microsoft.com/office/officeart/2008/layout/RadialCluster"/>
    <dgm:cxn modelId="{EE946BD9-1340-4716-B3AA-8A90D66C8700}" type="presOf" srcId="{275926B1-F602-4BAA-9199-35494806CA77}" destId="{813E182F-5720-4AB1-9764-08F1797E205D}" srcOrd="0" destOrd="0" presId="urn:microsoft.com/office/officeart/2008/layout/RadialCluster"/>
    <dgm:cxn modelId="{982B403B-8DDD-4E55-B870-2BE2DE1EC354}" type="presOf" srcId="{8AEE5193-36B7-4536-95AF-7B0DD6D99FA0}" destId="{8CDD1B3B-D726-47D8-B7E8-46C355DE58D3}" srcOrd="0" destOrd="0" presId="urn:microsoft.com/office/officeart/2008/layout/RadialCluster"/>
    <dgm:cxn modelId="{E074BAA0-F28B-4EE2-81E8-7388E5F92D1B}" srcId="{B6BA3260-B7DB-4499-B6C1-9EE3129E9C01}" destId="{275926B1-F602-4BAA-9199-35494806CA77}" srcOrd="0" destOrd="0" parTransId="{6421F3F6-44BB-45DA-821D-E06626218580}" sibTransId="{1C6C9CFC-4BA0-4C6D-A87F-DB23C388B2B7}"/>
    <dgm:cxn modelId="{7AD7BAF7-A1D3-4AD9-A81A-EA81A0346478}" type="presOf" srcId="{B6BA3260-B7DB-4499-B6C1-9EE3129E9C01}" destId="{6C6E31AD-85B8-405E-ADCB-F9F24C760033}" srcOrd="0" destOrd="0" presId="urn:microsoft.com/office/officeart/2008/layout/RadialCluster"/>
    <dgm:cxn modelId="{E06AC863-683D-471E-A497-4315E34B55AE}" type="presParOf" srcId="{82AC297E-1FF8-4EF5-81F7-26159B852E7F}" destId="{2A8741A3-D9BF-42A1-B4F3-C4CC20153F7F}" srcOrd="0" destOrd="0" presId="urn:microsoft.com/office/officeart/2008/layout/RadialCluster"/>
    <dgm:cxn modelId="{D548261E-F6D8-4F18-9543-37AABD18AE6E}" type="presParOf" srcId="{2A8741A3-D9BF-42A1-B4F3-C4CC20153F7F}" destId="{6C6E31AD-85B8-405E-ADCB-F9F24C760033}" srcOrd="0" destOrd="0" presId="urn:microsoft.com/office/officeart/2008/layout/RadialCluster"/>
    <dgm:cxn modelId="{3754358E-C366-4DDD-90F7-46D90CE4143B}" type="presParOf" srcId="{2A8741A3-D9BF-42A1-B4F3-C4CC20153F7F}" destId="{325A1BE0-690D-4D2D-A567-D59152014963}" srcOrd="1" destOrd="0" presId="urn:microsoft.com/office/officeart/2008/layout/RadialCluster"/>
    <dgm:cxn modelId="{55C23C2C-5E61-4C91-A312-385A68F03881}" type="presParOf" srcId="{2A8741A3-D9BF-42A1-B4F3-C4CC20153F7F}" destId="{813E182F-5720-4AB1-9764-08F1797E205D}" srcOrd="2" destOrd="0" presId="urn:microsoft.com/office/officeart/2008/layout/RadialCluster"/>
    <dgm:cxn modelId="{DF4A8511-3FF6-4ADA-857C-B938FADBA2F9}" type="presParOf" srcId="{2A8741A3-D9BF-42A1-B4F3-C4CC20153F7F}" destId="{83E6E091-5F3B-4C00-AE28-E29BC98D2835}" srcOrd="3" destOrd="0" presId="urn:microsoft.com/office/officeart/2008/layout/RadialCluster"/>
    <dgm:cxn modelId="{43ECE472-113C-42E3-BA2D-91AB38F7062E}" type="presParOf" srcId="{2A8741A3-D9BF-42A1-B4F3-C4CC20153F7F}" destId="{03064508-1A04-49CC-841C-34EE510DE3E0}" srcOrd="4" destOrd="0" presId="urn:microsoft.com/office/officeart/2008/layout/RadialCluster"/>
    <dgm:cxn modelId="{A7B04009-FA31-4974-9F9F-DA7FCB527135}" type="presParOf" srcId="{2A8741A3-D9BF-42A1-B4F3-C4CC20153F7F}" destId="{4187039F-F955-493F-81C8-FAF0A8F2A896}" srcOrd="5" destOrd="0" presId="urn:microsoft.com/office/officeart/2008/layout/RadialCluster"/>
    <dgm:cxn modelId="{B76CE5E0-3D07-460B-BE7D-DF3378B894DD}" type="presParOf" srcId="{2A8741A3-D9BF-42A1-B4F3-C4CC20153F7F}" destId="{8CDD1B3B-D726-47D8-B7E8-46C355DE58D3}" srcOrd="6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2D0381D3-10A6-4032-8C12-59544785734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B99C83F3-E135-4440-83A8-EFC85E73A8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D0381D3-10A6-4032-8C12-59544785734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99C83F3-E135-4440-83A8-EFC85E73A82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2D0381D3-10A6-4032-8C12-59544785734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B99C83F3-E135-4440-83A8-EFC85E73A8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81D3-10A6-4032-8C12-59544785734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C83F3-E135-4440-83A8-EFC85E73A82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81D3-10A6-4032-8C12-59544785734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C83F3-E135-4440-83A8-EFC85E73A82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D0381D3-10A6-4032-8C12-59544785734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99C83F3-E135-4440-83A8-EFC85E73A82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81D3-10A6-4032-8C12-59544785734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C83F3-E135-4440-83A8-EFC85E73A8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D0381D3-10A6-4032-8C12-59544785734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99C83F3-E135-4440-83A8-EFC85E73A826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D0381D3-10A6-4032-8C12-59544785734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99C83F3-E135-4440-83A8-EFC85E73A826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81D3-10A6-4032-8C12-59544785734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C83F3-E135-4440-83A8-EFC85E73A8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81D3-10A6-4032-8C12-59544785734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C83F3-E135-4440-83A8-EFC85E73A8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D0381D3-10A6-4032-8C12-59544785734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99C83F3-E135-4440-83A8-EFC85E73A82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mp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mp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mp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tmp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 descr="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268287" y="567268"/>
            <a:ext cx="7935913" cy="110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Strašecí</a:t>
            </a:r>
          </a:p>
          <a:p>
            <a:pPr algn="ctr"/>
            <a:r>
              <a:rPr lang="cs-CZ" sz="1600" dirty="0"/>
              <a:t>                                                 tel. 311 240 401, 311 240 400, email: zsnovstra@iol.cz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933450" y="2204863"/>
            <a:ext cx="7382966" cy="2663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itchFamily="2" charset="2"/>
              <a:buChar char="l"/>
              <a:defRPr sz="3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92150" indent="-347663" algn="l" rtl="0" fontAlgn="base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l"/>
              <a:defRPr sz="2600">
                <a:solidFill>
                  <a:schemeClr val="tx1"/>
                </a:solidFill>
                <a:latin typeface="+mn-lt"/>
              </a:defRPr>
            </a:lvl2pPr>
            <a:lvl3pPr marL="987425" indent="-293688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l"/>
              <a:defRPr sz="2300">
                <a:solidFill>
                  <a:schemeClr val="tx1"/>
                </a:solidFill>
                <a:latin typeface="+mn-lt"/>
              </a:defRPr>
            </a:lvl3pPr>
            <a:lvl4pPr marL="1281113" indent="-292100" algn="l" rtl="0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4pPr>
            <a:lvl5pPr marL="15986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0558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5130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29702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4274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dirty="0" smtClean="0"/>
              <a:t>AUTOR: 		Ing. Tereza </a:t>
            </a:r>
            <a:r>
              <a:rPr lang="cs-CZ" sz="1200" dirty="0" err="1" smtClean="0"/>
              <a:t>Kovalská</a:t>
            </a:r>
            <a:endParaRPr lang="cs-CZ" sz="1200" dirty="0" smtClean="0"/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dirty="0" smtClean="0"/>
              <a:t>NÁZEV: 		VY_32_INOVACE_20_ půda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cap="all" dirty="0" smtClean="0"/>
              <a:t>Ročník: 		</a:t>
            </a:r>
            <a:r>
              <a:rPr lang="cs-CZ" sz="1200" dirty="0" smtClean="0"/>
              <a:t>8. nebo 9. ročník ZŠ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cap="all" dirty="0" smtClean="0"/>
              <a:t>Vzdělávací oblast:	</a:t>
            </a:r>
            <a:r>
              <a:rPr lang="cs-CZ" sz="1200" dirty="0" smtClean="0"/>
              <a:t>Člověk a příroda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cap="all" dirty="0" smtClean="0"/>
              <a:t>Vzdělávací obor: 	</a:t>
            </a:r>
            <a:r>
              <a:rPr lang="cs-CZ" sz="1200" dirty="0" smtClean="0"/>
              <a:t>Přírodopis</a:t>
            </a:r>
            <a:endParaRPr lang="cs-CZ" sz="1200" dirty="0"/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cap="all" dirty="0" smtClean="0"/>
              <a:t>Tematický okruh:	</a:t>
            </a:r>
            <a:r>
              <a:rPr lang="cs-CZ" sz="1200" smtClean="0"/>
              <a:t>Neživá příroda</a:t>
            </a:r>
            <a:endParaRPr lang="cs-CZ" sz="1200" dirty="0" smtClean="0"/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dirty="0" smtClean="0"/>
              <a:t>TEMA: 			Půda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cap="all" dirty="0" smtClean="0"/>
              <a:t>Klíčová slova</a:t>
            </a:r>
            <a:r>
              <a:rPr lang="cs-CZ" sz="1200" dirty="0" smtClean="0"/>
              <a:t>: 		půdní profil, typy půd, vlastnosti půd, ohrožení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dirty="0" smtClean="0"/>
              <a:t>VYTVOŘENO: 		6/2012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dirty="0" smtClean="0"/>
              <a:t>ČÍSLO PROJEKTU: 	</a:t>
            </a:r>
            <a:r>
              <a:rPr lang="cs-CZ" sz="1200" dirty="0" smtClean="0"/>
              <a:t>	1.4 </a:t>
            </a:r>
            <a:r>
              <a:rPr lang="cs-CZ" sz="1200" dirty="0" smtClean="0"/>
              <a:t>OP VK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dirty="0" smtClean="0"/>
              <a:t>ANOTACE: 		Prezentace pro interaktivní tabuli, základní učivo v pojmech pro lepší orientaci v látce. Aktivita žáka – průběžně plní krátké úkoly</a:t>
            </a:r>
            <a:endParaRPr lang="cs-CZ" sz="1050" dirty="0" smtClean="0"/>
          </a:p>
        </p:txBody>
      </p:sp>
    </p:spTree>
    <p:extLst>
      <p:ext uri="{BB962C8B-B14F-4D97-AF65-F5344CB8AC3E}">
        <p14:creationId xmlns:p14="http://schemas.microsoft.com/office/powerpoint/2010/main" val="2994964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Půda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Význam a ochrana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9526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 půda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Půdu jistě znáš, víš jak vypadá. Zkus svými slovy popsat její složení.</a:t>
            </a:r>
          </a:p>
          <a:p>
            <a:endParaRPr lang="cs-CZ" dirty="0"/>
          </a:p>
          <a:p>
            <a:r>
              <a:rPr lang="cs-CZ" dirty="0" smtClean="0"/>
              <a:t>Po kliknutí zjistíš, zda jsi měl/a pravdu. </a:t>
            </a:r>
          </a:p>
          <a:p>
            <a:endParaRPr lang="cs-CZ" dirty="0"/>
          </a:p>
          <a:p>
            <a:r>
              <a:rPr lang="cs-CZ" sz="3200" dirty="0" smtClean="0"/>
              <a:t>Půda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Směs nezpevněných částic</a:t>
            </a:r>
          </a:p>
          <a:p>
            <a:pPr lvl="1"/>
            <a:r>
              <a:rPr lang="cs-CZ" b="1" dirty="0" smtClean="0">
                <a:solidFill>
                  <a:schemeClr val="accent3"/>
                </a:solidFill>
              </a:rPr>
              <a:t>Minerály, horniny, organická hmota, voda a vzduch</a:t>
            </a:r>
          </a:p>
          <a:p>
            <a:pPr lvl="1"/>
            <a:r>
              <a:rPr lang="cs-CZ" b="1" dirty="0" smtClean="0">
                <a:solidFill>
                  <a:schemeClr val="accent3"/>
                </a:solidFill>
              </a:rPr>
              <a:t>Humus</a:t>
            </a:r>
          </a:p>
          <a:p>
            <a:pPr lvl="2"/>
            <a:r>
              <a:rPr lang="cs-CZ" b="1" dirty="0" smtClean="0"/>
              <a:t>Organická, úrodná složka</a:t>
            </a:r>
          </a:p>
          <a:p>
            <a:pPr lvl="2"/>
            <a:r>
              <a:rPr lang="cs-CZ" b="1" dirty="0" smtClean="0"/>
              <a:t>Vzniká činností organismů</a:t>
            </a:r>
            <a:endParaRPr lang="cs-CZ" b="1" dirty="0"/>
          </a:p>
          <a:p>
            <a:pPr lvl="1"/>
            <a:endParaRPr lang="cs-CZ" dirty="0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5559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se půda vytváří?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4644008" y="2349996"/>
            <a:ext cx="3657600" cy="3886200"/>
          </a:xfrm>
        </p:spPr>
        <p:txBody>
          <a:bodyPr>
            <a:normAutofit/>
          </a:bodyPr>
          <a:lstStyle/>
          <a:p>
            <a:pPr marL="822960" lvl="1" indent="-457200">
              <a:buFont typeface="+mj-lt"/>
              <a:buAutoNum type="arabicPeriod"/>
            </a:pPr>
            <a:r>
              <a:rPr lang="cs-CZ" sz="2400" dirty="0" smtClean="0"/>
              <a:t>Teplota</a:t>
            </a:r>
          </a:p>
          <a:p>
            <a:pPr marL="822960" lvl="1" indent="-457200">
              <a:buFont typeface="+mj-lt"/>
              <a:buAutoNum type="arabicPeriod"/>
            </a:pPr>
            <a:r>
              <a:rPr lang="cs-CZ" sz="2400" dirty="0" smtClean="0"/>
              <a:t>Srážky</a:t>
            </a:r>
          </a:p>
          <a:p>
            <a:pPr marL="822960" lvl="1" indent="-457200">
              <a:buFont typeface="+mj-lt"/>
              <a:buAutoNum type="arabicPeriod"/>
            </a:pPr>
            <a:r>
              <a:rPr lang="cs-CZ" sz="2400" dirty="0" smtClean="0"/>
              <a:t>Živé organismy</a:t>
            </a:r>
          </a:p>
          <a:p>
            <a:pPr marL="822960" lvl="1" indent="-457200">
              <a:buFont typeface="+mj-lt"/>
              <a:buAutoNum type="arabicPeriod"/>
            </a:pPr>
            <a:r>
              <a:rPr lang="cs-CZ" sz="2400" dirty="0" smtClean="0"/>
              <a:t>Matečná hornina</a:t>
            </a:r>
          </a:p>
          <a:p>
            <a:pPr marL="822960" lvl="1" indent="-457200">
              <a:buFont typeface="+mj-lt"/>
              <a:buAutoNum type="arabicPeriod"/>
            </a:pPr>
            <a:endParaRPr lang="cs-CZ" sz="2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7544" y="2349996"/>
            <a:ext cx="3960440" cy="3886200"/>
          </a:xfrm>
        </p:spPr>
        <p:txBody>
          <a:bodyPr/>
          <a:lstStyle/>
          <a:p>
            <a:pPr marL="0" indent="0">
              <a:buNone/>
            </a:pPr>
            <a:r>
              <a:rPr lang="cs-CZ" sz="2300" dirty="0" smtClean="0"/>
              <a:t>Kterými typy zvětrávání může půda vznikat?</a:t>
            </a:r>
          </a:p>
          <a:p>
            <a:pPr marL="0" indent="0">
              <a:buNone/>
            </a:pPr>
            <a:endParaRPr lang="cs-CZ" sz="2300" dirty="0"/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Fyzikálním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Chemickým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Biologickým</a:t>
            </a:r>
          </a:p>
          <a:p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Zvětráváním  </a:t>
            </a:r>
            <a:r>
              <a:rPr lang="cs-CZ" dirty="0"/>
              <a:t>minerálů a </a:t>
            </a:r>
            <a:r>
              <a:rPr lang="cs-CZ" dirty="0" smtClean="0"/>
              <a:t>hornin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Půdotvorní činitelé</a:t>
            </a:r>
            <a:endParaRPr lang="cs-CZ" dirty="0"/>
          </a:p>
        </p:txBody>
      </p:sp>
      <p:pic>
        <p:nvPicPr>
          <p:cNvPr id="1026" name="Picture 2" descr="C:\Users\Tereza\AppData\Local\Microsoft\Windows\Temporary Internet Files\Content.IE5\42OPTTM1\MC90005734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581128"/>
            <a:ext cx="1799539" cy="148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6612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Půdní profil</a:t>
            </a:r>
            <a:endParaRPr lang="cs-CZ" dirty="0"/>
          </a:p>
        </p:txBody>
      </p:sp>
      <p:pic>
        <p:nvPicPr>
          <p:cNvPr id="12" name="Zástupný symbol pro obsah 11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844824"/>
            <a:ext cx="3278799" cy="4071950"/>
          </a:xfrm>
        </p:spPr>
      </p:pic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44008" y="1052736"/>
            <a:ext cx="4104456" cy="5040560"/>
          </a:xfrm>
        </p:spPr>
        <p:txBody>
          <a:bodyPr>
            <a:normAutofit/>
          </a:bodyPr>
          <a:lstStyle/>
          <a:p>
            <a:r>
              <a:rPr lang="cs-CZ" dirty="0" smtClean="0"/>
              <a:t>A – horizont</a:t>
            </a:r>
          </a:p>
          <a:p>
            <a:pPr marL="0" indent="0">
              <a:buNone/>
            </a:pPr>
            <a:r>
              <a:rPr lang="cs-CZ" b="1" dirty="0" smtClean="0"/>
              <a:t>orniční horizont</a:t>
            </a:r>
          </a:p>
          <a:p>
            <a:endParaRPr lang="cs-CZ" dirty="0"/>
          </a:p>
          <a:p>
            <a:r>
              <a:rPr lang="cs-CZ" dirty="0" smtClean="0"/>
              <a:t>B – horizont</a:t>
            </a:r>
          </a:p>
          <a:p>
            <a:pPr marL="0" indent="0">
              <a:buNone/>
            </a:pPr>
            <a:r>
              <a:rPr lang="cs-CZ" b="1" dirty="0" smtClean="0"/>
              <a:t>zvětralý horizont</a:t>
            </a:r>
          </a:p>
          <a:p>
            <a:endParaRPr lang="cs-CZ" dirty="0"/>
          </a:p>
          <a:p>
            <a:r>
              <a:rPr lang="cs-CZ" dirty="0" smtClean="0"/>
              <a:t>C – horizont</a:t>
            </a:r>
          </a:p>
          <a:p>
            <a:pPr marL="0" indent="0">
              <a:buNone/>
            </a:pPr>
            <a:r>
              <a:rPr lang="cs-CZ" b="1" dirty="0" smtClean="0"/>
              <a:t>matečná hornina</a:t>
            </a:r>
          </a:p>
          <a:p>
            <a:pPr marL="0" indent="0">
              <a:buNone/>
            </a:pPr>
            <a:endParaRPr lang="cs-CZ" dirty="0" smtClean="0"/>
          </a:p>
          <a:p>
            <a:pPr lvl="1"/>
            <a:r>
              <a:rPr lang="cs-CZ" sz="1900" i="1" dirty="0" smtClean="0">
                <a:solidFill>
                  <a:schemeClr val="accent5"/>
                </a:solidFill>
              </a:rPr>
              <a:t>Všimni si rozdílných mocností jednotlivých horizontů.</a:t>
            </a:r>
            <a:endParaRPr lang="cs-CZ" sz="1900" i="1" dirty="0">
              <a:solidFill>
                <a:schemeClr val="accent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830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Popiš obrázek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114800" cy="4572000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Co obrázek představuje?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Půdní horizonty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K písmenům připoj názvy</a:t>
            </a:r>
          </a:p>
          <a:p>
            <a:r>
              <a:rPr lang="cs-CZ" dirty="0" smtClean="0"/>
              <a:t>A 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Orniční horizont</a:t>
            </a:r>
          </a:p>
          <a:p>
            <a:r>
              <a:rPr lang="cs-CZ" dirty="0" smtClean="0"/>
              <a:t>B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Zvětralý horizont</a:t>
            </a:r>
          </a:p>
          <a:p>
            <a:r>
              <a:rPr lang="cs-CZ" dirty="0" smtClean="0"/>
              <a:t>C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Matečná hornina</a:t>
            </a:r>
          </a:p>
          <a:p>
            <a:endParaRPr lang="cs-CZ" dirty="0"/>
          </a:p>
        </p:txBody>
      </p:sp>
      <p:pic>
        <p:nvPicPr>
          <p:cNvPr id="5" name="Zástupný symbol pro obsah 11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700808"/>
            <a:ext cx="3757975" cy="4104456"/>
          </a:xfrm>
        </p:spPr>
      </p:pic>
    </p:spTree>
    <p:extLst>
      <p:ext uri="{BB962C8B-B14F-4D97-AF65-F5344CB8AC3E}">
        <p14:creationId xmlns:p14="http://schemas.microsoft.com/office/powerpoint/2010/main" val="47650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Půda nebo zemina 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 běžném životě se tato dvě slova zaměňují. Mají ale stejný význam nebo půda znamená něco jiného než zemina? Vysvětlení najdi v učebnici.</a:t>
            </a:r>
          </a:p>
          <a:p>
            <a:endParaRPr lang="cs-CZ" dirty="0"/>
          </a:p>
          <a:p>
            <a:r>
              <a:rPr lang="cs-CZ" dirty="0" smtClean="0"/>
              <a:t>Půda </a:t>
            </a:r>
          </a:p>
          <a:p>
            <a:r>
              <a:rPr lang="cs-CZ" dirty="0" smtClean="0">
                <a:solidFill>
                  <a:schemeClr val="accent3"/>
                </a:solidFill>
              </a:rPr>
              <a:t>Je celek, do kterého zahrnujeme všechny horizonty.</a:t>
            </a:r>
          </a:p>
          <a:p>
            <a:endParaRPr lang="cs-CZ" dirty="0"/>
          </a:p>
          <a:p>
            <a:r>
              <a:rPr lang="cs-CZ" dirty="0" smtClean="0"/>
              <a:t>Zemina</a:t>
            </a:r>
          </a:p>
          <a:p>
            <a:r>
              <a:rPr lang="cs-CZ" dirty="0" smtClean="0">
                <a:solidFill>
                  <a:schemeClr val="accent3"/>
                </a:solidFill>
              </a:rPr>
              <a:t>Je pouze pozorovatelná část půdy.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8678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půd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b="1" dirty="0" smtClean="0"/>
              <a:t>Hrubozrnné</a:t>
            </a:r>
            <a:r>
              <a:rPr lang="cs-CZ" dirty="0" smtClean="0"/>
              <a:t> půdy</a:t>
            </a:r>
          </a:p>
          <a:p>
            <a:pPr lvl="1"/>
            <a:r>
              <a:rPr lang="cs-CZ" dirty="0" smtClean="0"/>
              <a:t>Hodně nezvětralých částic</a:t>
            </a:r>
          </a:p>
          <a:p>
            <a:pPr lvl="1"/>
            <a:r>
              <a:rPr lang="cs-CZ" dirty="0" smtClean="0"/>
              <a:t>Snadno obdělavatelné </a:t>
            </a:r>
          </a:p>
          <a:p>
            <a:pPr marL="0" indent="0">
              <a:buNone/>
            </a:pPr>
            <a:endParaRPr lang="cs-CZ" dirty="0"/>
          </a:p>
          <a:p>
            <a:pPr marL="457200" indent="-457200">
              <a:buFont typeface="+mj-lt"/>
              <a:buAutoNum type="arabicPeriod"/>
            </a:pPr>
            <a:r>
              <a:rPr lang="cs-CZ" b="1" dirty="0" smtClean="0"/>
              <a:t>Jemnozrnné</a:t>
            </a:r>
            <a:r>
              <a:rPr lang="cs-CZ" dirty="0" smtClean="0"/>
              <a:t> půdy</a:t>
            </a:r>
          </a:p>
          <a:p>
            <a:pPr lvl="1"/>
            <a:r>
              <a:rPr lang="cs-CZ" dirty="0" smtClean="0"/>
              <a:t>Hodně jílovitých částí</a:t>
            </a:r>
          </a:p>
          <a:p>
            <a:pPr lvl="1"/>
            <a:r>
              <a:rPr lang="cs-CZ" dirty="0" smtClean="0"/>
              <a:t>Mazlavé</a:t>
            </a:r>
          </a:p>
          <a:p>
            <a:pPr lvl="1"/>
            <a:r>
              <a:rPr lang="cs-CZ" dirty="0" smtClean="0"/>
              <a:t>Špatně obdělavatelné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b="1" dirty="0" smtClean="0"/>
              <a:t>Písčité</a:t>
            </a:r>
          </a:p>
          <a:p>
            <a:endParaRPr lang="cs-CZ" dirty="0"/>
          </a:p>
          <a:p>
            <a:r>
              <a:rPr lang="cs-CZ" b="1" dirty="0" smtClean="0"/>
              <a:t>Hlinité</a:t>
            </a:r>
          </a:p>
          <a:p>
            <a:endParaRPr lang="cs-CZ" dirty="0"/>
          </a:p>
          <a:p>
            <a:r>
              <a:rPr lang="cs-CZ" b="1" dirty="0"/>
              <a:t>J</a:t>
            </a:r>
            <a:r>
              <a:rPr lang="cs-CZ" b="1" dirty="0" smtClean="0"/>
              <a:t>ílovité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Zrnitost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Dělení podle zrnitosti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371975" y="2362200"/>
            <a:ext cx="3657600" cy="3886200"/>
          </a:xfrm>
          <a:prstGeom prst="rect">
            <a:avLst/>
          </a:prstGeom>
        </p:spPr>
        <p:txBody>
          <a:bodyPr/>
          <a:lstStyle/>
          <a:p>
            <a:endParaRPr lang="cs-CZ" dirty="0"/>
          </a:p>
        </p:txBody>
      </p:sp>
      <p:pic>
        <p:nvPicPr>
          <p:cNvPr id="3076" name="Picture 4" descr="C:\Users\Tereza\AppData\Local\Microsoft\Windows\Temporary Internet Files\Content.IE5\XPP2AOFH\MP90043327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361466"/>
            <a:ext cx="1814519" cy="2737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7247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půd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liv na </a:t>
            </a:r>
            <a:r>
              <a:rPr lang="cs-CZ" b="1" dirty="0" smtClean="0"/>
              <a:t>hospodaření se živinami</a:t>
            </a:r>
          </a:p>
          <a:p>
            <a:r>
              <a:rPr lang="cs-CZ" dirty="0" smtClean="0"/>
              <a:t>Ovlivňuje </a:t>
            </a:r>
            <a:r>
              <a:rPr lang="cs-CZ" b="1" dirty="0" smtClean="0"/>
              <a:t>aktivitu organismů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pH půdy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/>
              <a:t>pH </a:t>
            </a:r>
            <a:r>
              <a:rPr lang="cs-CZ" dirty="0" smtClean="0"/>
              <a:t>půdy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Kyselé půdy </a:t>
            </a:r>
          </a:p>
          <a:p>
            <a:pPr lvl="1"/>
            <a:r>
              <a:rPr lang="cs-CZ" dirty="0" smtClean="0"/>
              <a:t>Mechy v zahradách</a:t>
            </a:r>
          </a:p>
          <a:p>
            <a:endParaRPr lang="cs-CZ" dirty="0"/>
          </a:p>
          <a:p>
            <a:r>
              <a:rPr lang="cs-CZ" dirty="0" smtClean="0"/>
              <a:t>Jistě umíš vysvětlit jevy způsobené člověkem, které vedou k okyselování půd.</a:t>
            </a:r>
          </a:p>
          <a:p>
            <a:endParaRPr lang="cs-CZ" dirty="0"/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Kyselé deště.</a:t>
            </a:r>
            <a:endParaRPr lang="cs-CZ" dirty="0">
              <a:solidFill>
                <a:schemeClr val="accent3"/>
              </a:solidFill>
            </a:endParaRPr>
          </a:p>
        </p:txBody>
      </p:sp>
      <p:pic>
        <p:nvPicPr>
          <p:cNvPr id="13" name="Obrázek 12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641" y="4365104"/>
            <a:ext cx="3744416" cy="844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191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půd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b="1" dirty="0"/>
              <a:t>Písčité</a:t>
            </a:r>
          </a:p>
          <a:p>
            <a:endParaRPr lang="cs-CZ" dirty="0"/>
          </a:p>
          <a:p>
            <a:r>
              <a:rPr lang="cs-CZ" b="1" dirty="0"/>
              <a:t>Hlinité</a:t>
            </a:r>
          </a:p>
          <a:p>
            <a:endParaRPr lang="cs-CZ" dirty="0"/>
          </a:p>
          <a:p>
            <a:r>
              <a:rPr lang="cs-CZ" b="1" dirty="0"/>
              <a:t>Jílovité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/>
              <a:t>Vliv na </a:t>
            </a:r>
            <a:r>
              <a:rPr lang="cs-CZ" b="1" dirty="0"/>
              <a:t>hospodaření se </a:t>
            </a:r>
            <a:r>
              <a:rPr lang="cs-CZ" b="1" dirty="0" smtClean="0"/>
              <a:t>živinami</a:t>
            </a:r>
          </a:p>
          <a:p>
            <a:endParaRPr lang="cs-CZ" b="1" dirty="0"/>
          </a:p>
          <a:p>
            <a:pPr marL="0" indent="0">
              <a:buNone/>
            </a:pPr>
            <a:endParaRPr lang="cs-CZ" b="1" dirty="0"/>
          </a:p>
          <a:p>
            <a:r>
              <a:rPr lang="cs-CZ" dirty="0"/>
              <a:t>Ovlivňuje </a:t>
            </a:r>
            <a:r>
              <a:rPr lang="cs-CZ" b="1" dirty="0"/>
              <a:t>aktivitu organismů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Jak se dělí půdy dle zrnitosti?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Jaký vliv má pH půdy?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5242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Půdní typy </a:t>
            </a:r>
            <a:endParaRPr lang="cs-CZ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348880"/>
            <a:ext cx="3657600" cy="3888432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V </a:t>
            </a:r>
            <a:r>
              <a:rPr lang="cs-CZ" b="1" dirty="0" smtClean="0"/>
              <a:t>travnatých</a:t>
            </a:r>
            <a:r>
              <a:rPr lang="cs-CZ" dirty="0" smtClean="0"/>
              <a:t> oblastech</a:t>
            </a:r>
          </a:p>
          <a:p>
            <a:r>
              <a:rPr lang="cs-CZ" dirty="0" smtClean="0"/>
              <a:t>V mírném pásu</a:t>
            </a:r>
          </a:p>
          <a:p>
            <a:r>
              <a:rPr lang="cs-CZ" b="1" dirty="0" smtClean="0"/>
              <a:t>Velmi úrodné</a:t>
            </a:r>
          </a:p>
          <a:p>
            <a:r>
              <a:rPr lang="cs-CZ" b="1" dirty="0" smtClean="0"/>
              <a:t>Hodně humusu = černá barva</a:t>
            </a:r>
          </a:p>
          <a:p>
            <a:endParaRPr lang="cs-CZ" dirty="0" smtClean="0"/>
          </a:p>
          <a:p>
            <a:r>
              <a:rPr lang="cs-CZ" dirty="0" smtClean="0"/>
              <a:t>V ČR </a:t>
            </a:r>
          </a:p>
          <a:p>
            <a:pPr lvl="1"/>
            <a:r>
              <a:rPr lang="cs-CZ" dirty="0" smtClean="0"/>
              <a:t>Pouze v nejsušších a nejteplejších oblastech</a:t>
            </a:r>
          </a:p>
          <a:p>
            <a:pPr lvl="1"/>
            <a:r>
              <a:rPr lang="cs-CZ" dirty="0" smtClean="0"/>
              <a:t>Jižní Morava, Polabí 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černozem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černozem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0001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Půdní typy </a:t>
            </a:r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1077" y="2362199"/>
            <a:ext cx="2910843" cy="3875113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b="1" dirty="0" smtClean="0"/>
              <a:t>Úrodné</a:t>
            </a:r>
            <a:r>
              <a:rPr lang="cs-CZ" dirty="0" smtClean="0"/>
              <a:t> půdy</a:t>
            </a:r>
          </a:p>
          <a:p>
            <a:r>
              <a:rPr lang="cs-CZ" dirty="0" smtClean="0"/>
              <a:t>Vhodné pro </a:t>
            </a:r>
            <a:r>
              <a:rPr lang="cs-CZ" b="1" dirty="0" smtClean="0"/>
              <a:t>obhospodařování</a:t>
            </a:r>
          </a:p>
          <a:p>
            <a:r>
              <a:rPr lang="cs-CZ" b="1" dirty="0" smtClean="0"/>
              <a:t>Nejrozšířenější</a:t>
            </a:r>
            <a:r>
              <a:rPr lang="cs-CZ" dirty="0" smtClean="0"/>
              <a:t> typ v ČR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Hnědozem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Hnědozem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58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Půdní typy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406363" y="2420888"/>
            <a:ext cx="4042792" cy="3886200"/>
          </a:xfrm>
        </p:spPr>
        <p:txBody>
          <a:bodyPr/>
          <a:lstStyle/>
          <a:p>
            <a:r>
              <a:rPr lang="cs-CZ" b="1" dirty="0" smtClean="0"/>
              <a:t>Málo</a:t>
            </a:r>
            <a:r>
              <a:rPr lang="cs-CZ" dirty="0" smtClean="0"/>
              <a:t> humusu</a:t>
            </a:r>
          </a:p>
          <a:p>
            <a:r>
              <a:rPr lang="cs-CZ" dirty="0" smtClean="0"/>
              <a:t>Většinou </a:t>
            </a:r>
            <a:r>
              <a:rPr lang="cs-CZ" b="1" dirty="0" smtClean="0"/>
              <a:t>kyselé</a:t>
            </a:r>
          </a:p>
          <a:p>
            <a:r>
              <a:rPr lang="cs-CZ" b="1" dirty="0" smtClean="0"/>
              <a:t>Vyšší</a:t>
            </a:r>
            <a:r>
              <a:rPr lang="cs-CZ" dirty="0" smtClean="0"/>
              <a:t> nadmořské výšky</a:t>
            </a:r>
          </a:p>
          <a:p>
            <a:r>
              <a:rPr lang="cs-CZ" dirty="0" smtClean="0"/>
              <a:t>Často </a:t>
            </a:r>
            <a:r>
              <a:rPr lang="cs-CZ" b="1" dirty="0" smtClean="0"/>
              <a:t>zalesněné</a:t>
            </a:r>
          </a:p>
          <a:p>
            <a:endParaRPr lang="cs-CZ" b="1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1941" y="2362200"/>
            <a:ext cx="2717668" cy="3886200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odzoly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Podzoly – půdní profil</a:t>
            </a:r>
            <a:endParaRPr lang="cs-CZ" dirty="0"/>
          </a:p>
        </p:txBody>
      </p:sp>
      <p:pic>
        <p:nvPicPr>
          <p:cNvPr id="5126" name="Picture 6" descr="C:\Users\Tereza\AppData\Local\Microsoft\Windows\Temporary Internet Files\Content.IE5\XPP2AOFH\MP90040162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293096"/>
            <a:ext cx="1770927" cy="2214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577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Poznáš půdní typ dle charakteristiky?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b="1" dirty="0"/>
              <a:t>Vyšší</a:t>
            </a:r>
            <a:r>
              <a:rPr lang="cs-CZ" dirty="0"/>
              <a:t> nadmořské výšky</a:t>
            </a:r>
          </a:p>
          <a:p>
            <a:r>
              <a:rPr lang="cs-CZ" dirty="0"/>
              <a:t>Často </a:t>
            </a:r>
            <a:r>
              <a:rPr lang="cs-CZ" b="1" dirty="0"/>
              <a:t>zalesněné</a:t>
            </a:r>
          </a:p>
          <a:p>
            <a:r>
              <a:rPr lang="cs-CZ" dirty="0" smtClean="0"/>
              <a:t>Většinou </a:t>
            </a:r>
            <a:r>
              <a:rPr lang="cs-CZ" b="1" dirty="0"/>
              <a:t>kyselé</a:t>
            </a:r>
          </a:p>
          <a:p>
            <a:r>
              <a:rPr lang="cs-CZ" b="1" dirty="0" smtClean="0"/>
              <a:t>Málo</a:t>
            </a:r>
            <a:r>
              <a:rPr lang="cs-CZ" dirty="0" smtClean="0"/>
              <a:t> humusu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4"/>
          </p:nvPr>
        </p:nvSpPr>
        <p:spPr>
          <a:xfrm>
            <a:off x="4283968" y="2276872"/>
            <a:ext cx="4033639" cy="3886200"/>
          </a:xfrm>
        </p:spPr>
        <p:txBody>
          <a:bodyPr/>
          <a:lstStyle/>
          <a:p>
            <a:r>
              <a:rPr lang="cs-CZ" dirty="0"/>
              <a:t>V </a:t>
            </a:r>
            <a:r>
              <a:rPr lang="cs-CZ" b="1" dirty="0"/>
              <a:t>travnatých</a:t>
            </a:r>
            <a:r>
              <a:rPr lang="cs-CZ" dirty="0"/>
              <a:t> </a:t>
            </a:r>
            <a:r>
              <a:rPr lang="cs-CZ" dirty="0" smtClean="0"/>
              <a:t>oblastech</a:t>
            </a:r>
          </a:p>
          <a:p>
            <a:r>
              <a:rPr lang="cs-CZ" dirty="0" smtClean="0"/>
              <a:t>Hodně humusu</a:t>
            </a:r>
            <a:endParaRPr lang="cs-CZ" dirty="0"/>
          </a:p>
          <a:p>
            <a:r>
              <a:rPr lang="cs-CZ" dirty="0" smtClean="0"/>
              <a:t>V </a:t>
            </a:r>
            <a:r>
              <a:rPr lang="cs-CZ" dirty="0"/>
              <a:t>mírném pásu</a:t>
            </a:r>
          </a:p>
          <a:p>
            <a:r>
              <a:rPr lang="cs-CZ" b="1" dirty="0"/>
              <a:t>Velmi </a:t>
            </a:r>
            <a:r>
              <a:rPr lang="cs-CZ" b="1" dirty="0" smtClean="0"/>
              <a:t>úrodné</a:t>
            </a:r>
            <a:endParaRPr lang="cs-CZ" b="1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podzol</a:t>
            </a:r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černozem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4724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Poznáš půdní typ dle charakteristiky?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b="1" dirty="0" smtClean="0"/>
              <a:t>Nejrozšířenější</a:t>
            </a:r>
            <a:r>
              <a:rPr lang="cs-CZ" dirty="0" smtClean="0"/>
              <a:t> </a:t>
            </a:r>
            <a:r>
              <a:rPr lang="cs-CZ" dirty="0"/>
              <a:t>typ v ČR</a:t>
            </a:r>
          </a:p>
          <a:p>
            <a:r>
              <a:rPr lang="cs-CZ" dirty="0" smtClean="0"/>
              <a:t>Vhodné </a:t>
            </a:r>
            <a:r>
              <a:rPr lang="cs-CZ" dirty="0"/>
              <a:t>pro </a:t>
            </a:r>
            <a:r>
              <a:rPr lang="cs-CZ" b="1" dirty="0"/>
              <a:t>obhospodařování</a:t>
            </a:r>
          </a:p>
          <a:p>
            <a:r>
              <a:rPr lang="cs-CZ" b="1" dirty="0"/>
              <a:t>Úrodné</a:t>
            </a:r>
            <a:r>
              <a:rPr lang="cs-CZ" dirty="0"/>
              <a:t> půdy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hnědozem</a:t>
            </a:r>
            <a:endParaRPr lang="cs-CZ" dirty="0"/>
          </a:p>
        </p:txBody>
      </p:sp>
      <p:pic>
        <p:nvPicPr>
          <p:cNvPr id="6147" name="Picture 3" descr="C:\Users\Tereza\AppData\Local\Microsoft\Windows\Temporary Internet Files\Content.IE5\XXPFUX59\MP900402298[1]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1975" y="2842260"/>
            <a:ext cx="3657600" cy="2926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8052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Ochrana půd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>
          <a:xfrm>
            <a:off x="457199" y="1600200"/>
            <a:ext cx="7721875" cy="4873752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b="1" dirty="0" smtClean="0"/>
              <a:t>Eroze</a:t>
            </a:r>
          </a:p>
          <a:p>
            <a:pPr lvl="1"/>
            <a:r>
              <a:rPr lang="cs-CZ" dirty="0" smtClean="0"/>
              <a:t>Větrná, vodní</a:t>
            </a:r>
          </a:p>
          <a:p>
            <a:pPr lvl="1"/>
            <a:r>
              <a:rPr lang="cs-CZ" dirty="0" smtClean="0"/>
              <a:t>Splavování nezpevněných částí</a:t>
            </a:r>
          </a:p>
          <a:p>
            <a:pPr marL="457200" indent="-457200">
              <a:buFont typeface="+mj-lt"/>
              <a:buAutoNum type="arabicPeriod"/>
            </a:pPr>
            <a:r>
              <a:rPr lang="cs-CZ" b="1" dirty="0" smtClean="0"/>
              <a:t>Znečištění a kyselé deště</a:t>
            </a:r>
          </a:p>
          <a:p>
            <a:pPr marL="457200" indent="-457200">
              <a:buFont typeface="+mj-lt"/>
              <a:buAutoNum type="arabicPeriod"/>
            </a:pPr>
            <a:r>
              <a:rPr lang="cs-CZ" b="1" dirty="0"/>
              <a:t>V</a:t>
            </a:r>
            <a:r>
              <a:rPr lang="cs-CZ" b="1" dirty="0" smtClean="0"/>
              <a:t>ýstavba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i="1" dirty="0" smtClean="0">
                <a:solidFill>
                  <a:schemeClr val="accent3"/>
                </a:solidFill>
              </a:rPr>
              <a:t>Jaký vliv bude mít orba na svažitém terénu na erozi půdy? Navrhni vhodný způsob orání.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100" name="Picture 4" descr="C:\Users\Tereza\AppData\Local\Microsoft\Windows\Temporary Internet Files\Content.IE5\0FYFT0AB\MC9002315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5584" y="5013176"/>
            <a:ext cx="2154725" cy="1407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Tereza\AppData\Local\Microsoft\Windows\Temporary Internet Files\Content.IE5\XPP2AOFH\MP90040094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3138" y="933450"/>
            <a:ext cx="2081212" cy="312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7922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Půda</a:t>
            </a:r>
          </a:p>
          <a:p>
            <a:pPr lvl="1"/>
            <a:r>
              <a:rPr lang="cs-CZ" dirty="0">
                <a:solidFill>
                  <a:schemeClr val="accent3"/>
                </a:solidFill>
              </a:rPr>
              <a:t>Směs nezpevněných částic</a:t>
            </a:r>
          </a:p>
          <a:p>
            <a:pPr lvl="1"/>
            <a:r>
              <a:rPr lang="cs-CZ" dirty="0">
                <a:solidFill>
                  <a:schemeClr val="accent3"/>
                </a:solidFill>
              </a:rPr>
              <a:t>Minerály, horniny, organická hmota, voda a vzduch</a:t>
            </a:r>
          </a:p>
          <a:p>
            <a:r>
              <a:rPr lang="cs-CZ" dirty="0" smtClean="0"/>
              <a:t>Půdotvorní činitelé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Teplota, srážky, organismy, matečná hornina </a:t>
            </a:r>
          </a:p>
          <a:p>
            <a:r>
              <a:rPr lang="cs-CZ" dirty="0" smtClean="0"/>
              <a:t>Půdní profil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Orniční horizont, zvětralý horizont, matečná hornina</a:t>
            </a:r>
          </a:p>
          <a:p>
            <a:r>
              <a:rPr lang="cs-CZ" dirty="0" smtClean="0"/>
              <a:t>Půdy dle zrnitosti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Písčité, hlinité, jílovité</a:t>
            </a:r>
          </a:p>
          <a:p>
            <a:r>
              <a:rPr lang="cs-CZ" dirty="0" smtClean="0"/>
              <a:t>Půdní typy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Černozem, hnědozem, podzoly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2579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252050094"/>
              </p:ext>
            </p:extLst>
          </p:nvPr>
        </p:nvGraphicFramePr>
        <p:xfrm>
          <a:off x="467544" y="1196752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63190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Shrnutí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813476838"/>
              </p:ext>
            </p:extLst>
          </p:nvPr>
        </p:nvGraphicFramePr>
        <p:xfrm>
          <a:off x="467544" y="1412776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40595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 vzniká půda, jmenuj půdotvorné činitele?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Zvětráváním hornin a minerálů, teplota, srážky, organismy, matečná hornina.</a:t>
            </a:r>
          </a:p>
          <a:p>
            <a:pPr marL="457200" indent="-457200">
              <a:buFont typeface="+mj-lt"/>
              <a:buAutoNum type="arabicPeriod" startAt="2"/>
            </a:pPr>
            <a:r>
              <a:rPr lang="cs-CZ" dirty="0"/>
              <a:t>C</a:t>
            </a:r>
            <a:r>
              <a:rPr lang="cs-CZ" dirty="0" smtClean="0"/>
              <a:t>o je to humus?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Úrodná složka půdy, vzniklá činností organismů </a:t>
            </a:r>
          </a:p>
          <a:p>
            <a:pPr marL="457200" indent="-457200">
              <a:buFont typeface="+mj-lt"/>
              <a:buAutoNum type="arabicPeriod" startAt="2"/>
            </a:pPr>
            <a:r>
              <a:rPr lang="cs-CZ" dirty="0" smtClean="0"/>
              <a:t>Jak se dělí půdy podle zrnitosti?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Písčité, hlinité, jílovité</a:t>
            </a:r>
          </a:p>
          <a:p>
            <a:pPr marL="457200" indent="-457200">
              <a:buFont typeface="+mj-lt"/>
              <a:buAutoNum type="arabicPeriod" startAt="3"/>
            </a:pPr>
            <a:r>
              <a:rPr lang="cs-CZ" dirty="0" smtClean="0"/>
              <a:t>Jaké typy půd znáš?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Černozem, hnědozem, podzoly</a:t>
            </a:r>
          </a:p>
          <a:p>
            <a:pPr marL="457200" indent="-457200">
              <a:buFont typeface="+mj-lt"/>
              <a:buAutoNum type="arabicPeriod" startAt="3"/>
            </a:pPr>
            <a:r>
              <a:rPr lang="cs-CZ" dirty="0" smtClean="0"/>
              <a:t>Co ohrožuje půdu?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Eroze, výstavba, znečišťování a kyselé deště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9795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 a fotografií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err="1"/>
              <a:t>Soubor:Soil</a:t>
            </a:r>
            <a:r>
              <a:rPr lang="cs-CZ" dirty="0"/>
              <a:t> profile.jpg.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2012-06-16]. Dostupné z: http://cs.wikipedia.org/wiki/Soubor:Soil_profile.jpg 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www.microsoft.office.com</a:t>
            </a:r>
            <a:endParaRPr lang="cs-CZ" dirty="0" smtClean="0"/>
          </a:p>
          <a:p>
            <a:r>
              <a:rPr lang="cs-CZ" dirty="0"/>
              <a:t>File:PHscalenolang.png.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2007-01-23 [cit. 2012-06-16]. Dostupné z: http://commons.wikimedia.org/wiki/File:PHscalenolang.png?uselang=cs </a:t>
            </a:r>
            <a:endParaRPr lang="cs-CZ" dirty="0" smtClean="0"/>
          </a:p>
          <a:p>
            <a:r>
              <a:rPr lang="cs-CZ" dirty="0" err="1"/>
              <a:t>Soubor:Black</a:t>
            </a:r>
            <a:r>
              <a:rPr lang="cs-CZ" dirty="0"/>
              <a:t> </a:t>
            </a:r>
            <a:r>
              <a:rPr lang="cs-CZ" dirty="0" err="1"/>
              <a:t>dirt</a:t>
            </a:r>
            <a:r>
              <a:rPr lang="cs-CZ" dirty="0"/>
              <a:t> in Black </a:t>
            </a:r>
            <a:r>
              <a:rPr lang="cs-CZ" dirty="0" err="1"/>
              <a:t>Dirt</a:t>
            </a:r>
            <a:r>
              <a:rPr lang="cs-CZ" dirty="0"/>
              <a:t> Region.jpg.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2008-12-27 [cit. 2012-06-16]. Dostupné z: http://cs.wikipedia.org/wiki/Soubor:Black_dirt_in_Black_Dirt_Region.jpg </a:t>
            </a:r>
            <a:endParaRPr lang="cs-CZ" dirty="0" smtClean="0"/>
          </a:p>
          <a:p>
            <a:r>
              <a:rPr lang="cs-CZ" dirty="0" err="1"/>
              <a:t>Soubor:BrownSoil.jpg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2007-06-04 [cit. 2012-06-16]. Dostupné z: http://cs.wikipedia.org/wiki/Soubor:BrownSoil.jpg </a:t>
            </a:r>
            <a:endParaRPr lang="cs-CZ" dirty="0" smtClean="0"/>
          </a:p>
          <a:p>
            <a:r>
              <a:rPr lang="cs-CZ" dirty="0" err="1"/>
              <a:t>Soubor:Podzol.jpg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2008-04-06 [cit. 2012-06-16]. Dostupné z: http://cs.wikipedia.org/wiki/Soubor:Podzol.jpg 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8058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134</TotalTime>
  <Words>732</Words>
  <Application>Microsoft Office PowerPoint</Application>
  <PresentationFormat>Předvádění na obrazovce (4:3)</PresentationFormat>
  <Paragraphs>201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Arkýř</vt:lpstr>
      <vt:lpstr>Prezentace aplikace PowerPoint</vt:lpstr>
      <vt:lpstr>Půda</vt:lpstr>
      <vt:lpstr>Co je to půda ?</vt:lpstr>
      <vt:lpstr>Jak se půda vytváří?</vt:lpstr>
      <vt:lpstr>Půdní profil</vt:lpstr>
      <vt:lpstr>Popiš obrázek</vt:lpstr>
      <vt:lpstr>Půda nebo zemina ?</vt:lpstr>
      <vt:lpstr>Vlastnosti půd</vt:lpstr>
      <vt:lpstr>Vlastnosti půd</vt:lpstr>
      <vt:lpstr>Vlastnosti půd</vt:lpstr>
      <vt:lpstr>Půdní typy </vt:lpstr>
      <vt:lpstr>Půdní typy </vt:lpstr>
      <vt:lpstr>Půdní typy </vt:lpstr>
      <vt:lpstr>Poznáš půdní typ dle charakteristiky?</vt:lpstr>
      <vt:lpstr>Poznáš půdní typ dle charakteristiky?</vt:lpstr>
      <vt:lpstr>Ochrana půd</vt:lpstr>
      <vt:lpstr>Shrnutí</vt:lpstr>
      <vt:lpstr>Shrnutí</vt:lpstr>
      <vt:lpstr>Shrnutí</vt:lpstr>
      <vt:lpstr>Závěrečné otázky</vt:lpstr>
      <vt:lpstr>Zdroj obrázků a fotografií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Tereza Kovalská</dc:creator>
  <cp:lastModifiedBy>Tereza Kovalská</cp:lastModifiedBy>
  <cp:revision>18</cp:revision>
  <dcterms:created xsi:type="dcterms:W3CDTF">2012-06-16T20:10:43Z</dcterms:created>
  <dcterms:modified xsi:type="dcterms:W3CDTF">2012-06-19T19:48:56Z</dcterms:modified>
</cp:coreProperties>
</file>