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100BB9C-7B22-4789-89F4-7E31EA53700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C3647ED-BE56-4635-9BA3-47D4EF6CE5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Nemecko.ph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cs.wikipedia.org/wiki/Soubor:Coat_of_Arms_of_Germany.svg" TargetMode="External"/><Relationship Id="rId7" Type="http://schemas.openxmlformats.org/officeDocument/2006/relationships/hyperlink" Target="http://cs.wikipedia.org/wiki/Soubor:Euro_coins_and_banknotes.jpg" TargetMode="External"/><Relationship Id="rId2" Type="http://schemas.openxmlformats.org/officeDocument/2006/relationships/hyperlink" Target="http://cs.wikipedia.org/wiki/Soubor:Flag_of_German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011_03_16_eesti_eurom%C3%BCndid.jpg" TargetMode="External"/><Relationship Id="rId5" Type="http://schemas.openxmlformats.org/officeDocument/2006/relationships/hyperlink" Target="http://cs.wikipedia.org/wiki/Soubor:Deutschland_topo.png" TargetMode="External"/><Relationship Id="rId4" Type="http://schemas.openxmlformats.org/officeDocument/2006/relationships/hyperlink" Target="http://cs.wikipedia.org/wiki/Soubor:ZugspitzeJubilaeumsgratHoellent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51503" y="214290"/>
            <a:ext cx="7406640" cy="235061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>
                <a:solidFill>
                  <a:schemeClr val="tx1"/>
                </a:solidFill>
                <a:effectLst/>
              </a:rPr>
              <a:t/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>
                <a:solidFill>
                  <a:schemeClr val="tx1"/>
                </a:solidFill>
                <a:effectLst/>
              </a:rPr>
              <a:t/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>
                <a:solidFill>
                  <a:schemeClr val="tx1"/>
                </a:solidFill>
                <a:effectLst/>
              </a:rPr>
              <a:t/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>
                <a:solidFill>
                  <a:schemeClr val="tx1"/>
                </a:solidFill>
                <a:effectLst/>
              </a:rPr>
              <a:t/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>Člověk a jeho svět, Vlastivěda, Německo</a:t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700" b="1" dirty="0" smtClean="0">
                <a:solidFill>
                  <a:schemeClr val="tx1"/>
                </a:solidFill>
                <a:effectLst/>
              </a:rPr>
              <a:t> VY_32_INOVACE_03/III.SADA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996952"/>
            <a:ext cx="7406640" cy="165618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sz="2400" b="1" dirty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je určena pro žáky 5.ročníku, slouží   k výkladu učiva </a:t>
            </a:r>
            <a:r>
              <a:rPr lang="cs-CZ" sz="2400" dirty="0" smtClean="0">
                <a:solidFill>
                  <a:schemeClr val="tx1"/>
                </a:solidFill>
              </a:rPr>
              <a:t>Německo. </a:t>
            </a:r>
            <a:r>
              <a:rPr lang="cs-CZ" sz="2400" dirty="0">
                <a:solidFill>
                  <a:schemeClr val="tx1"/>
                </a:solidFill>
              </a:rPr>
              <a:t>Žáci pracují na PC.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Období: </a:t>
            </a:r>
            <a:r>
              <a:rPr lang="cs-CZ" sz="2400" dirty="0" smtClean="0">
                <a:solidFill>
                  <a:schemeClr val="tx1"/>
                </a:solidFill>
              </a:rPr>
              <a:t>září - prosinec </a:t>
            </a:r>
            <a:r>
              <a:rPr lang="cs-CZ" sz="2400" dirty="0">
                <a:solidFill>
                  <a:schemeClr val="tx1"/>
                </a:solidFill>
              </a:rPr>
              <a:t>2011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57192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071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internetu 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026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06613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Náš soused – Německo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www.zemepis.com/Nemecko.php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84784"/>
            <a:ext cx="7498080" cy="4608512"/>
          </a:xfrm>
        </p:spPr>
        <p:txBody>
          <a:bodyPr/>
          <a:lstStyle/>
          <a:p>
            <a:r>
              <a:rPr lang="cs-CZ" dirty="0" smtClean="0"/>
              <a:t>Jaký je oficiální název Německa?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Spolková republika </a:t>
            </a:r>
            <a:r>
              <a:rPr lang="cs-CZ" dirty="0" smtClean="0">
                <a:solidFill>
                  <a:srgbClr val="FF0000"/>
                </a:solidFill>
              </a:rPr>
              <a:t>Německo.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Jaké je hlavní město Německa?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Berlín.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Jaké je správní členění Německa?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16 spolkových </a:t>
            </a:r>
            <a:r>
              <a:rPr lang="cs-CZ" dirty="0" smtClean="0">
                <a:solidFill>
                  <a:srgbClr val="FF0000"/>
                </a:solidFill>
              </a:rPr>
              <a:t>zemí.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96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vlajka, státní znak, </a:t>
            </a:r>
            <a:r>
              <a:rPr lang="cs-CZ" dirty="0" smtClean="0"/>
              <a:t>mapa. 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3115326" cy="1871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15191"/>
            <a:ext cx="2123182" cy="2758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679" y="1700808"/>
            <a:ext cx="3920364" cy="4724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559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20688"/>
            <a:ext cx="7498080" cy="3528392"/>
          </a:xfrm>
        </p:spPr>
        <p:txBody>
          <a:bodyPr/>
          <a:lstStyle/>
          <a:p>
            <a:r>
              <a:rPr lang="cs-CZ" dirty="0" smtClean="0"/>
              <a:t>Která řeka je v Německu nejdelší?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Dunaj – 2850 </a:t>
            </a:r>
            <a:r>
              <a:rPr lang="cs-CZ" dirty="0" smtClean="0">
                <a:solidFill>
                  <a:srgbClr val="FF0000"/>
                </a:solidFill>
              </a:rPr>
              <a:t>m.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Jaký je nejvyšší bod Německa?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Zugspitze – 2963 </a:t>
            </a:r>
            <a:r>
              <a:rPr lang="cs-CZ" dirty="0" smtClean="0">
                <a:solidFill>
                  <a:srgbClr val="FF0000"/>
                </a:solidFill>
              </a:rPr>
              <a:t>m.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Jaký je nejnižší bod Německa?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Freepsum</a:t>
            </a:r>
            <a:r>
              <a:rPr lang="cs-CZ" dirty="0" smtClean="0">
                <a:solidFill>
                  <a:srgbClr val="FF0000"/>
                </a:solidFill>
              </a:rPr>
              <a:t> - -2 </a:t>
            </a:r>
            <a:r>
              <a:rPr lang="cs-CZ" dirty="0" smtClean="0">
                <a:solidFill>
                  <a:srgbClr val="FF0000"/>
                </a:solidFill>
              </a:rPr>
              <a:t>m.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66987"/>
            <a:ext cx="3882008" cy="2887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7130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404664"/>
            <a:ext cx="7498080" cy="4824536"/>
          </a:xfrm>
        </p:spPr>
        <p:txBody>
          <a:bodyPr/>
          <a:lstStyle/>
          <a:p>
            <a:r>
              <a:rPr lang="cs-CZ" dirty="0" smtClean="0"/>
              <a:t>Kolik v Německu žije obyvatel?</a:t>
            </a:r>
          </a:p>
          <a:p>
            <a:r>
              <a:rPr lang="cs-CZ" dirty="0">
                <a:solidFill>
                  <a:srgbClr val="FF0000"/>
                </a:solidFill>
              </a:rPr>
              <a:t>82 329 </a:t>
            </a:r>
            <a:r>
              <a:rPr lang="cs-CZ" dirty="0" smtClean="0">
                <a:solidFill>
                  <a:srgbClr val="FF0000"/>
                </a:solidFill>
              </a:rPr>
              <a:t>758 </a:t>
            </a:r>
            <a:r>
              <a:rPr lang="cs-CZ" dirty="0" smtClean="0">
                <a:solidFill>
                  <a:srgbClr val="FF0000"/>
                </a:solidFill>
              </a:rPr>
              <a:t>obyvatel.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Jaký je v Německu úřední jazyk?</a:t>
            </a: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ěmecký jazyk.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Co se v Německu pěstuje?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Pšenice, žito, brambory, zelenina, ovoce, ..</a:t>
            </a:r>
          </a:p>
          <a:p>
            <a:r>
              <a:rPr lang="cs-CZ" dirty="0" smtClean="0"/>
              <a:t>Co se v Německu chová?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Skot</a:t>
            </a:r>
            <a:r>
              <a:rPr lang="cs-CZ" dirty="0">
                <a:solidFill>
                  <a:srgbClr val="FF0000"/>
                </a:solidFill>
              </a:rPr>
              <a:t>, ovce, kozy, prasata, drůbež, </a:t>
            </a:r>
            <a:r>
              <a:rPr lang="cs-CZ" dirty="0" smtClean="0">
                <a:solidFill>
                  <a:srgbClr val="FF0000"/>
                </a:solidFill>
              </a:rPr>
              <a:t>koně.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411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04911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04911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22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92696"/>
            <a:ext cx="7498080" cy="3528392"/>
          </a:xfrm>
        </p:spPr>
        <p:txBody>
          <a:bodyPr/>
          <a:lstStyle/>
          <a:p>
            <a:r>
              <a:rPr lang="cs-CZ" dirty="0" smtClean="0"/>
              <a:t>Co se v Německu těží?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Např. hnědé </a:t>
            </a:r>
            <a:r>
              <a:rPr lang="cs-CZ" dirty="0">
                <a:solidFill>
                  <a:srgbClr val="FF0000"/>
                </a:solidFill>
              </a:rPr>
              <a:t>uhlí,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černé uhlí, ropa, zemní plyn, železná ruda, olovo, </a:t>
            </a:r>
            <a:r>
              <a:rPr lang="cs-CZ" dirty="0" smtClean="0">
                <a:solidFill>
                  <a:srgbClr val="FF0000"/>
                </a:solidFill>
              </a:rPr>
              <a:t>měď, síra</a:t>
            </a:r>
            <a:r>
              <a:rPr lang="cs-CZ" dirty="0">
                <a:solidFill>
                  <a:srgbClr val="FF0000"/>
                </a:solidFill>
              </a:rPr>
              <a:t>, uran</a:t>
            </a:r>
            <a:r>
              <a:rPr lang="cs-CZ" dirty="0" smtClean="0">
                <a:solidFill>
                  <a:srgbClr val="FF0000"/>
                </a:solidFill>
              </a:rPr>
              <a:t>,…</a:t>
            </a:r>
          </a:p>
          <a:p>
            <a:r>
              <a:rPr lang="cs-CZ" dirty="0" smtClean="0"/>
              <a:t>Jaká je v Německu měna?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Euro.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297" y="3344762"/>
            <a:ext cx="3384376" cy="3280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63530"/>
            <a:ext cx="3344985" cy="2508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709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196752"/>
            <a:ext cx="7498080" cy="4342141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cs.wikipedia.org/wiki/Soubor:Flag_of_Germany.svg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cs.wikipedia.org/wiki/Soubor:Coat_of_Arms_of_Germany.svg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cs.wikipedia.org/wiki/Soubor:ZugspitzeJubilaeumsgratHoellental.JPG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cs.wikipedia.org/wiki/Soubor:Deutschland_topo.png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cs.wikipedia.org/wiki/Soubor:2011_03_16_eesti_eurom%C3%BCndid.jpg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cs.wikipedia.org/wiki/Soubor:Euro_coins_and_banknotes.jpg</a:t>
            </a:r>
            <a:endParaRPr lang="cs-CZ" sz="2000" dirty="0" smtClean="0"/>
          </a:p>
          <a:p>
            <a:r>
              <a:rPr lang="cs-CZ" sz="2000" dirty="0" smtClean="0"/>
              <a:t>Obrázky ovce, zeleniny a obilí </a:t>
            </a:r>
            <a:r>
              <a:rPr lang="cs-CZ" sz="2000" dirty="0"/>
              <a:t>byly použity z </a:t>
            </a:r>
            <a:r>
              <a:rPr lang="cs-CZ" sz="2000" dirty="0" smtClean="0"/>
              <a:t>office.microsoft.com </a:t>
            </a:r>
          </a:p>
          <a:p>
            <a:r>
              <a:rPr lang="cs-CZ" sz="2000" dirty="0" smtClean="0"/>
              <a:t>Citováno 13</a:t>
            </a:r>
            <a:r>
              <a:rPr lang="cs-CZ" sz="2000" dirty="0" smtClean="0"/>
              <a:t>. </a:t>
            </a:r>
            <a:r>
              <a:rPr lang="cs-CZ" sz="2000" smtClean="0"/>
              <a:t>11. 2011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538893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328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269</TotalTime>
  <Words>257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         Název školy: ZŠ Varnsdorf, Edisonova 2821, okres Děčín, příspěvková organizace Člověk a jeho svět, Vlastivěda, Německo Autor: Mgr. Marta Samlerová Název materiálu:  VY_32_INOVACE_03/III.SADA </vt:lpstr>
      <vt:lpstr>Návod k práci:</vt:lpstr>
      <vt:lpstr>Náš soused – Německo http://www.zemepis.com/Nemecko.php </vt:lpstr>
      <vt:lpstr>Státní vlajka, státní znak, mapa. </vt:lpstr>
      <vt:lpstr>Prezentace aplikace PowerPoint</vt:lpstr>
      <vt:lpstr>Prezentace aplikace PowerPoint</vt:lpstr>
      <vt:lpstr>Prezentace aplikace PowerPoint</vt:lpstr>
      <vt:lpstr>Použité zdroje: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Slunce Autor: Mgr. Marta Samlerová Název materiálu:  VY_32_INOVACE__11/III.SADA</dc:title>
  <dc:creator>třída 5A</dc:creator>
  <cp:lastModifiedBy>Martin Králík</cp:lastModifiedBy>
  <cp:revision>15</cp:revision>
  <dcterms:created xsi:type="dcterms:W3CDTF">2011-11-13T16:33:11Z</dcterms:created>
  <dcterms:modified xsi:type="dcterms:W3CDTF">2012-03-08T17:47:52Z</dcterms:modified>
</cp:coreProperties>
</file>