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56" r:id="rId3"/>
    <p:sldId id="258" r:id="rId4"/>
    <p:sldId id="257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615013E-A0CC-4D4F-B6E9-92456EA02989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40069C4-6977-48B5-BD4A-7C15234D9C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0269" y="882750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683568" y="836712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240888" y="2204864"/>
            <a:ext cx="706755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VY_32_INOVACE_14_Mechorosty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7. ročník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Biologie rostlin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Mechorosty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mechy, játrovky, stélka, </a:t>
            </a:r>
            <a:r>
              <a:rPr lang="cs-CZ" sz="1200" dirty="0" err="1" smtClean="0"/>
              <a:t>prvoklíček</a:t>
            </a:r>
            <a:r>
              <a:rPr lang="cs-CZ" sz="1200" dirty="0" smtClean="0"/>
              <a:t>, pelatky, zárodečníky, 			vybrané druhy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04/2012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		Prezentace pro interaktivní tabuli uvádějící základní pojmy , navazující a rozšiřující </a:t>
            </a:r>
            <a:r>
              <a:rPr lang="cs-CZ" sz="1200" dirty="0" smtClean="0"/>
              <a:t>text učebnice, zejména </a:t>
            </a:r>
            <a:r>
              <a:rPr lang="cs-CZ" sz="1200" dirty="0" smtClean="0"/>
              <a:t>o fotografie vybraných druhů pro jejich lepší poznávání  	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xmlns="" val="1509800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Mechorosty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První suchozemské rostliny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2131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tyto rostliny ze svého okolí?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Kde obvykle rostou?</a:t>
            </a:r>
          </a:p>
          <a:p>
            <a:pPr lvl="1"/>
            <a:r>
              <a:rPr lang="cs-CZ" sz="2000" dirty="0"/>
              <a:t>v</a:t>
            </a:r>
            <a:r>
              <a:rPr lang="cs-CZ" sz="2000" dirty="0" smtClean="0"/>
              <a:t>e stínu nebo na slunci?</a:t>
            </a:r>
          </a:p>
          <a:p>
            <a:pPr lvl="1"/>
            <a:r>
              <a:rPr lang="cs-CZ" sz="2000" dirty="0"/>
              <a:t>v</a:t>
            </a:r>
            <a:r>
              <a:rPr lang="cs-CZ" sz="2000" dirty="0" smtClean="0"/>
              <a:t>e vlhku nebo v suchu?</a:t>
            </a:r>
          </a:p>
          <a:p>
            <a:r>
              <a:rPr lang="cs-CZ" dirty="0" smtClean="0"/>
              <a:t>Myslíš, že jsou náročné? </a:t>
            </a:r>
            <a:endParaRPr lang="cs-CZ" dirty="0"/>
          </a:p>
          <a:p>
            <a:pPr lvl="1"/>
            <a:r>
              <a:rPr lang="cs-CZ" sz="2000" dirty="0" smtClean="0"/>
              <a:t>Potřebují úrodnou půdu?</a:t>
            </a:r>
          </a:p>
          <a:p>
            <a:r>
              <a:rPr lang="cs-CZ" dirty="0" smtClean="0"/>
              <a:t>Odhadneš, jak jsou obvykle vysoké?</a:t>
            </a:r>
          </a:p>
          <a:p>
            <a:r>
              <a:rPr lang="cs-CZ" dirty="0" smtClean="0"/>
              <a:t>Rostou jednotlivě nebo vždy </a:t>
            </a:r>
            <a:r>
              <a:rPr lang="cs-CZ" dirty="0" smtClean="0"/>
              <a:t>               v </a:t>
            </a:r>
            <a:r>
              <a:rPr lang="cs-CZ" dirty="0" smtClean="0"/>
              <a:t>trsech jako na obrázku?</a:t>
            </a:r>
          </a:p>
          <a:p>
            <a:r>
              <a:rPr lang="cs-CZ" dirty="0" smtClean="0"/>
              <a:t>Viděl/la  jsi je někdy kvést?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276873"/>
            <a:ext cx="4038600" cy="3731374"/>
          </a:xfrm>
        </p:spPr>
      </p:pic>
      <p:sp>
        <p:nvSpPr>
          <p:cNvPr id="9" name="TextovéPole 8"/>
          <p:cNvSpPr txBox="1"/>
          <p:nvPr/>
        </p:nvSpPr>
        <p:spPr>
          <a:xfrm>
            <a:off x="683568" y="6101029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Ploník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9600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Zvláštnosti mechorostů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Jedny z </a:t>
            </a:r>
            <a:r>
              <a:rPr lang="cs-CZ" b="1" dirty="0" smtClean="0"/>
              <a:t>nejstarších</a:t>
            </a:r>
            <a:r>
              <a:rPr lang="cs-CZ" dirty="0" smtClean="0"/>
              <a:t> suchozemských rostlin</a:t>
            </a:r>
          </a:p>
          <a:p>
            <a:pPr lvl="1"/>
            <a:r>
              <a:rPr lang="cs-CZ" dirty="0" smtClean="0"/>
              <a:t>Vyvinuly se z řas</a:t>
            </a:r>
          </a:p>
          <a:p>
            <a:pPr marL="411480" lvl="1" indent="0">
              <a:buNone/>
            </a:pPr>
            <a:endParaRPr lang="cs-CZ" dirty="0" smtClean="0"/>
          </a:p>
          <a:p>
            <a:r>
              <a:rPr lang="cs-CZ" dirty="0" smtClean="0"/>
              <a:t>Nemají pravá </a:t>
            </a:r>
            <a:r>
              <a:rPr lang="cs-CZ" b="1" dirty="0" smtClean="0"/>
              <a:t>vodivá pletiva             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drobné,</a:t>
            </a:r>
          </a:p>
          <a:p>
            <a:r>
              <a:rPr lang="cs-CZ" dirty="0" smtClean="0"/>
              <a:t>Nemají </a:t>
            </a:r>
            <a:r>
              <a:rPr lang="cs-CZ" b="1" dirty="0" smtClean="0"/>
              <a:t>podpůrná pletiva                 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nízké,</a:t>
            </a:r>
          </a:p>
          <a:p>
            <a:pPr marL="109728" indent="0">
              <a:buNone/>
            </a:pPr>
            <a:r>
              <a:rPr lang="cs-CZ" b="1" dirty="0" smtClean="0"/>
              <a:t>							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rostou 							trsech</a:t>
            </a:r>
          </a:p>
          <a:p>
            <a:r>
              <a:rPr lang="cs-CZ" dirty="0" smtClean="0"/>
              <a:t>Tělo =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stélka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911059" y="3861048"/>
            <a:ext cx="79208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7327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mechorostů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Játrovky </a:t>
            </a:r>
            <a:r>
              <a:rPr lang="cs-CZ" sz="1200" dirty="0" smtClean="0"/>
              <a:t>(porostnice mnohotvárná)</a:t>
            </a:r>
            <a:endParaRPr lang="cs-CZ" sz="1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2. Mechy </a:t>
            </a:r>
            <a:r>
              <a:rPr lang="cs-CZ" sz="1200" dirty="0" smtClean="0"/>
              <a:t>(Ploník ztenčený)</a:t>
            </a:r>
            <a:endParaRPr lang="cs-CZ" sz="1200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1020" y="2708275"/>
            <a:ext cx="3561735" cy="3886200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2708275"/>
            <a:ext cx="3528392" cy="3886200"/>
          </a:xfrm>
        </p:spPr>
      </p:pic>
    </p:spTree>
    <p:extLst>
      <p:ext uri="{BB962C8B-B14F-4D97-AF65-F5344CB8AC3E}">
        <p14:creationId xmlns:p14="http://schemas.microsoft.com/office/powerpoint/2010/main" xmlns="" val="2151685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Játrovky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47484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Nejprimitivnější</a:t>
            </a:r>
          </a:p>
          <a:p>
            <a:r>
              <a:rPr lang="cs-CZ" sz="2400" dirty="0" smtClean="0"/>
              <a:t>Stélka</a:t>
            </a:r>
          </a:p>
          <a:p>
            <a:pPr lvl="1"/>
            <a:r>
              <a:rPr lang="cs-CZ" sz="2400" dirty="0" smtClean="0"/>
              <a:t>Lupenitá</a:t>
            </a:r>
          </a:p>
          <a:p>
            <a:pPr lvl="1"/>
            <a:r>
              <a:rPr lang="cs-CZ" sz="2400" dirty="0" smtClean="0"/>
              <a:t>Listnatá</a:t>
            </a:r>
          </a:p>
          <a:p>
            <a:pPr marL="461772" indent="-342900"/>
            <a:r>
              <a:rPr lang="cs-CZ" sz="2400" dirty="0" smtClean="0"/>
              <a:t>Pohárky</a:t>
            </a:r>
          </a:p>
          <a:p>
            <a:pPr marL="754380" lvl="1" indent="-342900"/>
            <a:r>
              <a:rPr lang="cs-CZ" sz="2400" dirty="0" smtClean="0"/>
              <a:t>Pro rozmnožování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dirty="0" smtClean="0"/>
              <a:t>Vlhká a stinná místa</a:t>
            </a:r>
          </a:p>
          <a:p>
            <a:endParaRPr lang="cs-CZ" sz="2400" dirty="0" smtClean="0"/>
          </a:p>
          <a:p>
            <a:r>
              <a:rPr lang="cs-CZ" sz="2400" b="1" dirty="0" smtClean="0"/>
              <a:t>Porostnice mnohotvárná</a:t>
            </a:r>
            <a:endParaRPr lang="cs-CZ" sz="2400" b="1" dirty="0"/>
          </a:p>
        </p:txBody>
      </p:sp>
      <p:pic>
        <p:nvPicPr>
          <p:cNvPr id="10" name="Zástupný symbol pro obsah 7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1340768"/>
            <a:ext cx="4038600" cy="4406506"/>
          </a:xfrm>
        </p:spPr>
      </p:pic>
      <p:cxnSp>
        <p:nvCxnSpPr>
          <p:cNvPr id="13" name="Přímá spojnice se šipkou 12"/>
          <p:cNvCxnSpPr/>
          <p:nvPr/>
        </p:nvCxnSpPr>
        <p:spPr>
          <a:xfrm flipV="1">
            <a:off x="2195736" y="3501008"/>
            <a:ext cx="3240360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00389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1. Játrovky	</a:t>
            </a:r>
            <a:r>
              <a:rPr lang="cs-CZ" sz="2200" dirty="0" smtClean="0"/>
              <a:t>Porostnice mnohotvárná</a:t>
            </a:r>
            <a:endParaRPr lang="cs-CZ" sz="2200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204864"/>
            <a:ext cx="4038600" cy="4091738"/>
          </a:xfrm>
        </p:spPr>
      </p:pic>
      <p:pic>
        <p:nvPicPr>
          <p:cNvPr id="6" name="Zástupný symbol pro obsah 5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09686" y="2204864"/>
            <a:ext cx="3515628" cy="4032448"/>
          </a:xfrm>
        </p:spPr>
      </p:pic>
    </p:spTree>
    <p:extLst>
      <p:ext uri="{BB962C8B-B14F-4D97-AF65-F5344CB8AC3E}">
        <p14:creationId xmlns:p14="http://schemas.microsoft.com/office/powerpoint/2010/main" xmlns="" val="3927056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9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3645024"/>
            <a:ext cx="1872208" cy="216024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Mechy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Dokonalejší než játrovky</a:t>
            </a:r>
          </a:p>
          <a:p>
            <a:r>
              <a:rPr lang="cs-CZ" dirty="0" smtClean="0"/>
              <a:t>Výskyt</a:t>
            </a:r>
          </a:p>
          <a:p>
            <a:pPr lvl="1"/>
            <a:r>
              <a:rPr lang="cs-CZ" dirty="0" smtClean="0"/>
              <a:t>Vlhká místa, hory, lesy, prameniště řek</a:t>
            </a:r>
          </a:p>
          <a:p>
            <a:pPr lvl="1"/>
            <a:r>
              <a:rPr lang="cs-CZ" dirty="0" smtClean="0"/>
              <a:t>Osidlují skály a holá místa</a:t>
            </a:r>
          </a:p>
          <a:p>
            <a:r>
              <a:rPr lang="cs-CZ" dirty="0" smtClean="0"/>
              <a:t>Význam</a:t>
            </a:r>
          </a:p>
          <a:p>
            <a:pPr lvl="1"/>
            <a:r>
              <a:rPr lang="cs-CZ" dirty="0" smtClean="0"/>
              <a:t>Brání erozi půdy</a:t>
            </a:r>
          </a:p>
          <a:p>
            <a:pPr lvl="1"/>
            <a:r>
              <a:rPr lang="cs-CZ" dirty="0" smtClean="0"/>
              <a:t>Zadržují vodu</a:t>
            </a:r>
          </a:p>
          <a:p>
            <a:pPr lvl="1"/>
            <a:r>
              <a:rPr lang="cs-CZ" dirty="0" smtClean="0"/>
              <a:t>Ukazatel čistoty ovzduší</a:t>
            </a:r>
          </a:p>
          <a:p>
            <a:pPr lvl="1"/>
            <a:r>
              <a:rPr lang="cs-CZ" dirty="0" smtClean="0"/>
              <a:t>Rašelina – z odumřelých stélek rašeliníku</a:t>
            </a:r>
          </a:p>
          <a:p>
            <a:pPr marL="109728" indent="0">
              <a:buNone/>
            </a:pPr>
            <a:endParaRPr lang="cs-CZ" dirty="0" smtClean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7596336" y="580526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54001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2. Mechy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Stélka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Popis stélky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3486" y="2708275"/>
            <a:ext cx="2676802" cy="3886200"/>
          </a:xfrm>
        </p:spPr>
      </p:pic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Tobolka krytá čepičkou </a:t>
            </a:r>
          </a:p>
          <a:p>
            <a:pPr lvl="1"/>
            <a:r>
              <a:rPr lang="cs-CZ" dirty="0" smtClean="0"/>
              <a:t>Rozmnožování, nese výtrusy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Štět</a:t>
            </a:r>
          </a:p>
          <a:p>
            <a:pPr lvl="1"/>
            <a:r>
              <a:rPr lang="cs-CZ" dirty="0" smtClean="0"/>
              <a:t>Rozmnožování 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odyžka s lístky</a:t>
            </a:r>
          </a:p>
          <a:p>
            <a:pPr lvl="1"/>
            <a:r>
              <a:rPr lang="cs-CZ" dirty="0" smtClean="0"/>
              <a:t>Fotosyntéza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Příchytná vlákna </a:t>
            </a:r>
          </a:p>
          <a:p>
            <a:pPr lvl="1"/>
            <a:r>
              <a:rPr lang="cs-CZ" dirty="0" smtClean="0"/>
              <a:t> poutání do půdy 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3275856" y="2996952"/>
            <a:ext cx="1440160" cy="28803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987824" y="3861048"/>
            <a:ext cx="1728192" cy="36004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3059832" y="4869160"/>
            <a:ext cx="1656184" cy="72008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987824" y="6021288"/>
            <a:ext cx="1728192" cy="216024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8983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5353496" y="1268760"/>
            <a:ext cx="3383280" cy="432048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vert="horz" anchor="ctr">
            <a:noAutofit/>
          </a:bodyPr>
          <a:lstStyle/>
          <a:p>
            <a:pPr marL="45720">
              <a:spcBef>
                <a:spcPts val="300"/>
              </a:spcBef>
              <a:buClr>
                <a:schemeClr val="accent3"/>
              </a:buClr>
              <a:buFont typeface="Georgia"/>
            </a:pPr>
            <a:r>
              <a:rPr lang="cs-CZ" sz="1900" dirty="0">
                <a:solidFill>
                  <a:schemeClr val="tx1">
                    <a:tint val="95000"/>
                  </a:schemeClr>
                </a:solidFill>
              </a:rPr>
              <a:t>2. Mechy – životní cyklus</a:t>
            </a:r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Prvoklíček</a:t>
            </a:r>
            <a:r>
              <a:rPr lang="cs-CZ" sz="2000" dirty="0" smtClean="0"/>
              <a:t> </a:t>
            </a:r>
          </a:p>
          <a:p>
            <a:pPr lvl="1"/>
            <a:r>
              <a:rPr lang="cs-CZ" sz="2000" dirty="0" smtClean="0"/>
              <a:t>klíčící výtrus</a:t>
            </a:r>
          </a:p>
          <a:p>
            <a:r>
              <a:rPr lang="cs-CZ" sz="2000" dirty="0" smtClean="0"/>
              <a:t>Pelatky </a:t>
            </a:r>
          </a:p>
          <a:p>
            <a:pPr lvl="1"/>
            <a:r>
              <a:rPr lang="cs-CZ" sz="2000" dirty="0" smtClean="0"/>
              <a:t>samčí pohlavní orgány</a:t>
            </a:r>
          </a:p>
          <a:p>
            <a:r>
              <a:rPr lang="cs-CZ" sz="2000" dirty="0" smtClean="0"/>
              <a:t>Zárodečníky </a:t>
            </a:r>
          </a:p>
          <a:p>
            <a:pPr lvl="1"/>
            <a:r>
              <a:rPr lang="cs-CZ" sz="2000" dirty="0" smtClean="0"/>
              <a:t>samičí pohlavní orgány</a:t>
            </a:r>
          </a:p>
          <a:p>
            <a:r>
              <a:rPr lang="cs-CZ" sz="2000" dirty="0" smtClean="0"/>
              <a:t>Štět s tobolkou</a:t>
            </a:r>
          </a:p>
          <a:p>
            <a:pPr lvl="1"/>
            <a:r>
              <a:rPr lang="cs-CZ" sz="2000" dirty="0"/>
              <a:t>r</a:t>
            </a:r>
            <a:r>
              <a:rPr lang="cs-CZ" sz="2000" dirty="0" smtClean="0"/>
              <a:t>oste z oplozeného vajíčka</a:t>
            </a:r>
          </a:p>
          <a:p>
            <a:r>
              <a:rPr lang="cs-CZ" sz="2000" dirty="0" smtClean="0"/>
              <a:t>Výtrusy</a:t>
            </a:r>
          </a:p>
          <a:p>
            <a:pPr lvl="1"/>
            <a:r>
              <a:rPr lang="cs-CZ" sz="2000" dirty="0" smtClean="0"/>
              <a:t>v tobolce</a:t>
            </a:r>
          </a:p>
          <a:p>
            <a:r>
              <a:rPr lang="cs-CZ" sz="2000" dirty="0" smtClean="0"/>
              <a:t>Tobolka </a:t>
            </a:r>
          </a:p>
          <a:p>
            <a:pPr lvl="1"/>
            <a:r>
              <a:rPr lang="cs-CZ" sz="2000" dirty="0"/>
              <a:t>k</a:t>
            </a:r>
            <a:r>
              <a:rPr lang="cs-CZ" sz="2000" dirty="0" smtClean="0"/>
              <a:t>rytá čepičkou</a:t>
            </a:r>
            <a:endParaRPr lang="cs-CZ" sz="2000" dirty="0"/>
          </a:p>
        </p:txBody>
      </p:sp>
      <p:pic>
        <p:nvPicPr>
          <p:cNvPr id="20" name="Zástupný symbol pro obsah 19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0167" y="887020"/>
            <a:ext cx="3686690" cy="5630061"/>
          </a:xfrm>
        </p:spPr>
      </p:pic>
    </p:spTree>
    <p:extLst>
      <p:ext uri="{BB962C8B-B14F-4D97-AF65-F5344CB8AC3E}">
        <p14:creationId xmlns:p14="http://schemas.microsoft.com/office/powerpoint/2010/main" xmlns="" val="1445743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Mechy - zástupci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Rašeliník kostrbatý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Ploník ztenčený</a:t>
            </a:r>
            <a:endParaRPr lang="cs-CZ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2708519"/>
            <a:ext cx="4041648" cy="3886200"/>
          </a:xfrm>
        </p:spPr>
      </p:pic>
      <p:pic>
        <p:nvPicPr>
          <p:cNvPr id="11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2708920"/>
            <a:ext cx="4041775" cy="3888431"/>
          </a:xfrm>
        </p:spPr>
      </p:pic>
    </p:spTree>
    <p:extLst>
      <p:ext uri="{BB962C8B-B14F-4D97-AF65-F5344CB8AC3E}">
        <p14:creationId xmlns:p14="http://schemas.microsoft.com/office/powerpoint/2010/main" xmlns="" val="2465893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2. Mechy - zástupci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Bělomech sivý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Bělomech </a:t>
            </a:r>
            <a:r>
              <a:rPr lang="cs-CZ" dirty="0" smtClean="0"/>
              <a:t>sivý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2708920"/>
            <a:ext cx="4041775" cy="3482179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2708920"/>
            <a:ext cx="4041775" cy="3456384"/>
          </a:xfrm>
        </p:spPr>
      </p:pic>
    </p:spTree>
    <p:extLst>
      <p:ext uri="{BB962C8B-B14F-4D97-AF65-F5344CB8AC3E}">
        <p14:creationId xmlns:p14="http://schemas.microsoft.com/office/powerpoint/2010/main" xmlns="" val="2829536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Nejstarší a </a:t>
            </a:r>
            <a:r>
              <a:rPr lang="cs-CZ" dirty="0" err="1" smtClean="0"/>
              <a:t>nejprimit</a:t>
            </a:r>
            <a:r>
              <a:rPr lang="cs-CZ" dirty="0"/>
              <a:t>.</a:t>
            </a:r>
            <a:r>
              <a:rPr lang="cs-CZ" dirty="0" smtClean="0"/>
              <a:t> suchozemské rostliny</a:t>
            </a:r>
          </a:p>
          <a:p>
            <a:r>
              <a:rPr lang="cs-CZ" dirty="0" smtClean="0"/>
              <a:t>Játrovky a mechy</a:t>
            </a:r>
          </a:p>
          <a:p>
            <a:r>
              <a:rPr lang="cs-CZ" dirty="0" smtClean="0"/>
              <a:t>Nemají vodivá a podpůrná pletiva</a:t>
            </a:r>
          </a:p>
          <a:p>
            <a:r>
              <a:rPr lang="cs-CZ" dirty="0" smtClean="0"/>
              <a:t>Tělo – stélka</a:t>
            </a:r>
          </a:p>
          <a:p>
            <a:r>
              <a:rPr lang="cs-CZ" dirty="0" smtClean="0"/>
              <a:t>Výtrusné rostliny</a:t>
            </a:r>
          </a:p>
          <a:p>
            <a:r>
              <a:rPr lang="cs-CZ" dirty="0" err="1" smtClean="0"/>
              <a:t>Prvoklíček</a:t>
            </a:r>
            <a:r>
              <a:rPr lang="cs-CZ" dirty="0" smtClean="0"/>
              <a:t> – klíčící výtrus</a:t>
            </a:r>
          </a:p>
          <a:p>
            <a:r>
              <a:rPr lang="cs-CZ" dirty="0" smtClean="0"/>
              <a:t>Pelatky – samčí pohlavní orgány</a:t>
            </a:r>
          </a:p>
          <a:p>
            <a:r>
              <a:rPr lang="cs-CZ" dirty="0" smtClean="0"/>
              <a:t>Zárodečníky – samičí pohlavní orgány</a:t>
            </a:r>
          </a:p>
          <a:p>
            <a:r>
              <a:rPr lang="cs-CZ" dirty="0" smtClean="0"/>
              <a:t>Zásobárna vody, brání erozi půdy</a:t>
            </a:r>
          </a:p>
        </p:txBody>
      </p:sp>
    </p:spTree>
    <p:extLst>
      <p:ext uri="{BB962C8B-B14F-4D97-AF65-F5344CB8AC3E}">
        <p14:creationId xmlns:p14="http://schemas.microsoft.com/office/powerpoint/2010/main" xmlns="" val="3458462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4824"/>
            <a:ext cx="8229600" cy="4325112"/>
          </a:xfrm>
        </p:spPr>
        <p:txBody>
          <a:bodyPr>
            <a:normAutofit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Na jaké skupiny se mechorosty dělí?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Vysvětli, proč jsou mechorosty drobné </a:t>
            </a:r>
            <a:r>
              <a:rPr lang="cs-CZ" dirty="0" smtClean="0"/>
              <a:t>                          a </a:t>
            </a:r>
            <a:r>
              <a:rPr lang="cs-CZ" dirty="0" smtClean="0"/>
              <a:t>křehké?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Jaký mají význam v ekosystémech?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Kde se mechy obvykle vyskytují?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Popiš stavbu stélky mechů?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/>
              <a:t>Kde se vytváří výtrusy a jaký mají </a:t>
            </a:r>
            <a:r>
              <a:rPr lang="cs-CZ" dirty="0" smtClean="0"/>
              <a:t>význam?</a:t>
            </a:r>
            <a:endParaRPr lang="cs-CZ" dirty="0"/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Vysvětli životní cyklus mechů. 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Vysvětli, </a:t>
            </a:r>
            <a:r>
              <a:rPr lang="cs-CZ" dirty="0" smtClean="0"/>
              <a:t>jak vzniká rašelina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Jmenuj zástupce mechorostů.</a:t>
            </a:r>
          </a:p>
          <a:p>
            <a:pPr marL="109728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5467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err="1"/>
              <a:t>Soubor:Moss</a:t>
            </a:r>
            <a:r>
              <a:rPr lang="cs-CZ" dirty="0"/>
              <a:t> unknown.jpg.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2006-01-05 [cit. 2012-03-31]. Dostupné z: http://cs.wikipedia.org/wiki/Soubor:Moss_unknown.jpg </a:t>
            </a:r>
            <a:endParaRPr lang="cs-CZ" dirty="0" smtClean="0"/>
          </a:p>
          <a:p>
            <a:r>
              <a:rPr lang="cs-CZ" dirty="0"/>
              <a:t>File:Lebermoos </a:t>
            </a:r>
            <a:r>
              <a:rPr lang="cs-CZ" dirty="0" err="1"/>
              <a:t>Marchantia</a:t>
            </a:r>
            <a:r>
              <a:rPr lang="cs-CZ" dirty="0"/>
              <a:t> polymorpha.jpg.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2009-04-07 [cit. 2012-03-31]. Dostupné z: http://commons.wikimedia.org/wiki/File:Lebermoos_Marchantia_polymorpha.jpg?uselang=cs </a:t>
            </a:r>
            <a:endParaRPr lang="cs-CZ" dirty="0" smtClean="0"/>
          </a:p>
          <a:p>
            <a:r>
              <a:rPr lang="cs-CZ" dirty="0"/>
              <a:t>File:Polytrichum Formosum2.jpg.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2008-12-13 [cit. 2012-03-31]. Dostupné z: http://commons.wikimedia.org/wiki/File:Polytrichum_Formosum2.jpg?uselang=cs </a:t>
            </a:r>
            <a:endParaRPr lang="cs-CZ" dirty="0" smtClean="0"/>
          </a:p>
          <a:p>
            <a:r>
              <a:rPr lang="cs-CZ" dirty="0"/>
              <a:t>File:Marchantia polymorpha20090914 178.jpg.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2010-04-06 [cit. 2012-03-31]. Dostupné z: http://commons.wikimedia.org/wiki/File:Marchantia_polymorpha20090914_178.jpg?uselang=cs </a:t>
            </a:r>
            <a:endParaRPr lang="cs-CZ" dirty="0" smtClean="0"/>
          </a:p>
          <a:p>
            <a:r>
              <a:rPr lang="cs-CZ" dirty="0"/>
              <a:t>File:Marchantia polymorphaLamiot616.jpg.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2008-11-08 [cit. 2012-03-31]. Dostupné z: http://commons.wikimedia.org/wiki/File:Marchantia_polymorphaLamiot616.jpg?uselang=cs </a:t>
            </a:r>
            <a:endParaRPr lang="cs-CZ" dirty="0" smtClean="0"/>
          </a:p>
          <a:p>
            <a:r>
              <a:rPr lang="cs-CZ" dirty="0"/>
              <a:t>File:Polytrichum </a:t>
            </a:r>
            <a:r>
              <a:rPr lang="cs-CZ" dirty="0" err="1"/>
              <a:t>formosum</a:t>
            </a:r>
            <a:r>
              <a:rPr lang="cs-CZ" dirty="0"/>
              <a:t> — Flora </a:t>
            </a:r>
            <a:r>
              <a:rPr lang="cs-CZ" dirty="0" err="1"/>
              <a:t>Batava</a:t>
            </a:r>
            <a:r>
              <a:rPr lang="cs-CZ" dirty="0"/>
              <a:t> — </a:t>
            </a:r>
            <a:r>
              <a:rPr lang="cs-CZ" dirty="0" err="1"/>
              <a:t>Volume</a:t>
            </a:r>
            <a:r>
              <a:rPr lang="cs-CZ" dirty="0"/>
              <a:t> v8.jpg.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2012-03-30 [cit. 2012-03-31]. Dostupné z: http://commons.wikimedia.org/wiki/File:Marchantia_polymorphaLaFile:Polytrichum </a:t>
            </a:r>
            <a:r>
              <a:rPr lang="cs-CZ" dirty="0" err="1"/>
              <a:t>formosum</a:t>
            </a:r>
            <a:r>
              <a:rPr lang="cs-CZ" dirty="0"/>
              <a:t> — Flora </a:t>
            </a:r>
            <a:r>
              <a:rPr lang="cs-CZ" dirty="0" err="1"/>
              <a:t>Batava</a:t>
            </a:r>
            <a:r>
              <a:rPr lang="cs-CZ" dirty="0"/>
              <a:t> — </a:t>
            </a:r>
            <a:r>
              <a:rPr lang="cs-CZ" dirty="0" err="1"/>
              <a:t>Volume</a:t>
            </a:r>
            <a:r>
              <a:rPr lang="cs-CZ" dirty="0"/>
              <a:t> v8.jpgmiot616.jpg?uselang=</a:t>
            </a:r>
            <a:r>
              <a:rPr lang="cs-CZ" dirty="0" err="1"/>
              <a:t>cs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err="1"/>
              <a:t>Soubor:Lifecycle</a:t>
            </a:r>
            <a:r>
              <a:rPr lang="cs-CZ" dirty="0"/>
              <a:t> </a:t>
            </a:r>
            <a:r>
              <a:rPr lang="cs-CZ" dirty="0" err="1"/>
              <a:t>moss</a:t>
            </a:r>
            <a:r>
              <a:rPr lang="cs-CZ" dirty="0"/>
              <a:t> </a:t>
            </a:r>
            <a:r>
              <a:rPr lang="cs-CZ" dirty="0" err="1"/>
              <a:t>svg</a:t>
            </a:r>
            <a:r>
              <a:rPr lang="cs-CZ" dirty="0"/>
              <a:t> diagram </a:t>
            </a:r>
            <a:r>
              <a:rPr lang="cs-CZ" dirty="0" err="1"/>
              <a:t>ces.svg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2007-07-27 [cit. 2012-03-31]. Dostupné z: http://cs.wikipedia.org/wiki/Soubor:Lifecycle_moss_svg_diagram_ces.svg </a:t>
            </a:r>
            <a:endParaRPr lang="cs-CZ" dirty="0" smtClean="0"/>
          </a:p>
          <a:p>
            <a:r>
              <a:rPr lang="cs-CZ" dirty="0"/>
              <a:t>File:Sphagnum </a:t>
            </a:r>
            <a:r>
              <a:rPr lang="cs-CZ" dirty="0" err="1"/>
              <a:t>squarrosum</a:t>
            </a:r>
            <a:r>
              <a:rPr lang="cs-CZ" dirty="0"/>
              <a:t> 141006.jpg.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2006-10-14 [cit. 2012-03-31]. Dostupné z: http://commons.wikimedia.org/wiki/File:Sphagnum_squarrosum_141006.jpg?uselang=cs </a:t>
            </a:r>
            <a:endParaRPr lang="cs-CZ" dirty="0" smtClean="0"/>
          </a:p>
          <a:p>
            <a:r>
              <a:rPr lang="cs-CZ" dirty="0"/>
              <a:t>File:Leucobryum.glaucum.jpg.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2007-02-25 [cit. 2012-03-31]. Dostupné z: http://commons.wikimedia.org/wiki/File:Leucobryum.glaucum.jpg?uselang=cs </a:t>
            </a:r>
            <a:endParaRPr lang="cs-CZ" dirty="0" smtClean="0"/>
          </a:p>
          <a:p>
            <a:r>
              <a:rPr lang="cs-CZ" dirty="0"/>
              <a:t>File:Leucobryum glaucum.jpg.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2005-12-09 [cit. 2012-03-31]. Dostupné z: http://commons.wikimedia.org/wiki/File:Leucobryum_glaucum.jpg?uselang=cs </a:t>
            </a:r>
          </a:p>
        </p:txBody>
      </p:sp>
    </p:spTree>
    <p:extLst>
      <p:ext uri="{BB962C8B-B14F-4D97-AF65-F5344CB8AC3E}">
        <p14:creationId xmlns:p14="http://schemas.microsoft.com/office/powerpoint/2010/main" xmlns="" val="3195957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138</TotalTime>
  <Words>714</Words>
  <Application>Microsoft Office PowerPoint</Application>
  <PresentationFormat>Předvádění na obrazovce (4:3)</PresentationFormat>
  <Paragraphs>124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Snímek 1</vt:lpstr>
      <vt:lpstr>Mechorosty</vt:lpstr>
      <vt:lpstr>Znáš tyto rostliny ze svého okolí?</vt:lpstr>
      <vt:lpstr>Zvláštnosti mechorostů</vt:lpstr>
      <vt:lpstr>Dělení mechorostů</vt:lpstr>
      <vt:lpstr>1. Játrovky</vt:lpstr>
      <vt:lpstr>1. Játrovky Porostnice mnohotvárná</vt:lpstr>
      <vt:lpstr>2. Mechy</vt:lpstr>
      <vt:lpstr>2. Mechy</vt:lpstr>
      <vt:lpstr>2. Mechy – životní cyklus</vt:lpstr>
      <vt:lpstr>2. Mechy - zástupci</vt:lpstr>
      <vt:lpstr>2. Mechy - zástupci</vt:lpstr>
      <vt:lpstr>Shrnutí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Mechorosty</dc:title>
  <dc:creator>Tereza Kovalská</dc:creator>
  <cp:lastModifiedBy>Dum</cp:lastModifiedBy>
  <cp:revision>22</cp:revision>
  <dcterms:created xsi:type="dcterms:W3CDTF">2012-03-31T18:51:54Z</dcterms:created>
  <dcterms:modified xsi:type="dcterms:W3CDTF">2012-10-22T18:11:45Z</dcterms:modified>
</cp:coreProperties>
</file>