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5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B9267DFE-DE62-4226-9672-E92A13036BA7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2C63F7EC-F706-4FF6-AF42-3DB530B067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67DFE-DE62-4226-9672-E92A13036BA7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3F7EC-F706-4FF6-AF42-3DB530B067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67DFE-DE62-4226-9672-E92A13036BA7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3F7EC-F706-4FF6-AF42-3DB530B067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67DFE-DE62-4226-9672-E92A13036BA7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3F7EC-F706-4FF6-AF42-3DB530B067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9267DFE-DE62-4226-9672-E92A13036BA7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C63F7EC-F706-4FF6-AF42-3DB530B0672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B9267DFE-DE62-4226-9672-E92A13036BA7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2C63F7EC-F706-4FF6-AF42-3DB530B067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67DFE-DE62-4226-9672-E92A13036BA7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3F7EC-F706-4FF6-AF42-3DB530B067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67DFE-DE62-4226-9672-E92A13036BA7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3F7EC-F706-4FF6-AF42-3DB530B067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67DFE-DE62-4226-9672-E92A13036BA7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3F7EC-F706-4FF6-AF42-3DB530B067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67DFE-DE62-4226-9672-E92A13036BA7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3F7EC-F706-4FF6-AF42-3DB530B067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67DFE-DE62-4226-9672-E92A13036BA7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3F7EC-F706-4FF6-AF42-3DB530B067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B9267DFE-DE62-4226-9672-E92A13036BA7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2C63F7EC-F706-4FF6-AF42-3DB530B0672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Equisetum_arvense_001.JPG?uselang=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4" descr="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80269" y="882750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9" name="Rectangle 5"/>
          <p:cNvSpPr>
            <a:spLocks noChangeArrowheads="1"/>
          </p:cNvSpPr>
          <p:nvPr/>
        </p:nvSpPr>
        <p:spPr bwMode="auto">
          <a:xfrm>
            <a:off x="683568" y="836712"/>
            <a:ext cx="79359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Strašecí</a:t>
            </a:r>
          </a:p>
          <a:p>
            <a:pPr algn="ctr"/>
            <a:r>
              <a:rPr lang="cs-CZ" sz="1600" dirty="0"/>
              <a:t>                                                 tel. 311 240 401, 311 240 400, email: zsnovstra@iol.cz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1240888" y="2204864"/>
            <a:ext cx="7067550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buChar char="l"/>
              <a:defRPr sz="3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92150" indent="-347663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l"/>
              <a:defRPr sz="2600">
                <a:solidFill>
                  <a:schemeClr val="tx1"/>
                </a:solidFill>
                <a:latin typeface="+mn-lt"/>
              </a:defRPr>
            </a:lvl2pPr>
            <a:lvl3pPr marL="987425" indent="-293688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l"/>
              <a:defRPr sz="2300">
                <a:solidFill>
                  <a:schemeClr val="tx1"/>
                </a:solidFill>
                <a:latin typeface="+mn-lt"/>
              </a:defRPr>
            </a:lvl3pPr>
            <a:lvl4pPr marL="1281113" indent="-292100" algn="l" rtl="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15986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0558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5130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29702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4274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AUTOR: 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NÁZEV: 		VY_32_INOVACE_15_Plavuně, přesličky, kapradiny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Ročník: 		</a:t>
            </a:r>
            <a:r>
              <a:rPr lang="cs-CZ" sz="1200" dirty="0" smtClean="0"/>
              <a:t>7. ročník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oblast:	</a:t>
            </a:r>
            <a:r>
              <a:rPr lang="cs-CZ" sz="1200" dirty="0" smtClean="0"/>
              <a:t>Člověk 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obor: 	</a:t>
            </a:r>
            <a:r>
              <a:rPr lang="cs-CZ" sz="1200" dirty="0" smtClean="0"/>
              <a:t>Přírodopis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Tematický okruh:	</a:t>
            </a:r>
            <a:r>
              <a:rPr lang="cs-CZ" sz="1200" dirty="0" smtClean="0"/>
              <a:t>Biologie rostlin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TEMA: 			</a:t>
            </a:r>
            <a:r>
              <a:rPr lang="cs-CZ" sz="1200" dirty="0"/>
              <a:t>Plavuně, přesličky, kapradiny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KLÍČOVÁ SLOVA:		plavuně, prvohory, přesličky, jarní a letní lodyha, kapradiny, 			oddenek, </a:t>
            </a:r>
            <a:r>
              <a:rPr lang="cs-CZ" sz="1200" dirty="0" err="1" smtClean="0"/>
              <a:t>prvoklíček</a:t>
            </a:r>
            <a:r>
              <a:rPr lang="cs-CZ" sz="1200" dirty="0" smtClean="0"/>
              <a:t>, pelatky, zárodečníky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VYTVOŘENO: 		04/2012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ČÍSLO PROJEKTU: 		1.4 OP VK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ANOTACE: 		Prezentace pro interaktivní tabuli uvádějící základní pojmy 			pro lepší orientaci v učivu, fotografie vybraných druhů 	</a:t>
            </a:r>
            <a:endParaRPr lang="cs-CZ" sz="1900" dirty="0"/>
          </a:p>
        </p:txBody>
      </p:sp>
    </p:spTree>
    <p:extLst>
      <p:ext uri="{BB962C8B-B14F-4D97-AF65-F5344CB8AC3E}">
        <p14:creationId xmlns:p14="http://schemas.microsoft.com/office/powerpoint/2010/main" xmlns="" val="752901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Plavuně, přesličky, kapradiny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Rostliny z minulosti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696057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 prvohorách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Dominantní rostliny</a:t>
            </a:r>
          </a:p>
          <a:p>
            <a:r>
              <a:rPr lang="cs-CZ" dirty="0" smtClean="0"/>
              <a:t>Stromový vzrůst (až 30 m vysoké)</a:t>
            </a:r>
          </a:p>
          <a:p>
            <a:r>
              <a:rPr lang="cs-CZ" dirty="0" smtClean="0"/>
              <a:t>Vznik ložisek </a:t>
            </a:r>
            <a:r>
              <a:rPr lang="cs-CZ" b="1" dirty="0" smtClean="0"/>
              <a:t>černého uhlí</a:t>
            </a:r>
          </a:p>
          <a:p>
            <a:endParaRPr lang="cs-CZ" b="1" dirty="0"/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64088" y="4120077"/>
            <a:ext cx="2205345" cy="2376265"/>
          </a:xfrm>
          <a:prstGeom prst="rect">
            <a:avLst/>
          </a:prstGeom>
        </p:spPr>
      </p:pic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35696" y="4120077"/>
            <a:ext cx="2572946" cy="2356371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466760" y="6506455"/>
            <a:ext cx="270298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Vymřelá plavuň rodu </a:t>
            </a:r>
            <a:r>
              <a:rPr lang="cs-CZ" sz="1200" dirty="0" err="1" smtClean="0"/>
              <a:t>Lepidodendron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8636760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Plavuně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Plavuň vidlačka</a:t>
            </a:r>
            <a:endParaRPr lang="cs-CZ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/>
              <a:t>Plavuň </a:t>
            </a:r>
            <a:r>
              <a:rPr lang="cs-CZ" dirty="0" smtClean="0"/>
              <a:t>vidlačka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sz="2800" b="1" dirty="0" smtClean="0"/>
              <a:t>Vidličnatě</a:t>
            </a:r>
            <a:r>
              <a:rPr lang="cs-CZ" sz="2800" dirty="0" smtClean="0"/>
              <a:t> větvený stonek</a:t>
            </a:r>
          </a:p>
          <a:p>
            <a:r>
              <a:rPr lang="cs-CZ" sz="2800" dirty="0" smtClean="0"/>
              <a:t>Šupinaté, drobné lístky</a:t>
            </a:r>
          </a:p>
          <a:p>
            <a:r>
              <a:rPr lang="cs-CZ" sz="2800" dirty="0" smtClean="0"/>
              <a:t>V jehličnatých lesích</a:t>
            </a:r>
          </a:p>
          <a:p>
            <a:r>
              <a:rPr lang="cs-CZ" sz="2800" b="1" dirty="0" smtClean="0"/>
              <a:t>Chráněná</a:t>
            </a:r>
          </a:p>
          <a:p>
            <a:endParaRPr lang="cs-CZ" dirty="0"/>
          </a:p>
        </p:txBody>
      </p:sp>
      <p:pic>
        <p:nvPicPr>
          <p:cNvPr id="12" name="Zástupný symbol pro obsah 11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43537" y="2708275"/>
            <a:ext cx="2590800" cy="3886200"/>
          </a:xfrm>
        </p:spPr>
      </p:pic>
    </p:spTree>
    <p:extLst>
      <p:ext uri="{BB962C8B-B14F-4D97-AF65-F5344CB8AC3E}">
        <p14:creationId xmlns:p14="http://schemas.microsoft.com/office/powerpoint/2010/main" xmlns="" val="26565999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Plavuně</a:t>
            </a: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Plavuň </a:t>
            </a:r>
            <a:r>
              <a:rPr lang="cs-CZ" dirty="0" smtClean="0"/>
              <a:t>vidlačka</a:t>
            </a:r>
            <a:endParaRPr lang="cs-CZ" dirty="0"/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/>
              <a:t>Plavuň </a:t>
            </a:r>
            <a:r>
              <a:rPr lang="cs-CZ" dirty="0" smtClean="0"/>
              <a:t>vidlačka</a:t>
            </a:r>
            <a:endParaRPr lang="cs-CZ" dirty="0"/>
          </a:p>
        </p:txBody>
      </p:sp>
      <p:pic>
        <p:nvPicPr>
          <p:cNvPr id="13" name="Zástupný symbol pro obsah 12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34461" y="2708275"/>
            <a:ext cx="1334853" cy="3886200"/>
          </a:xfrm>
        </p:spPr>
      </p:pic>
      <p:pic>
        <p:nvPicPr>
          <p:cNvPr id="14" name="Zástupný symbol pro obsah 13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78619" y="2708275"/>
            <a:ext cx="2320636" cy="3886200"/>
          </a:xfrm>
        </p:spPr>
      </p:pic>
    </p:spTree>
    <p:extLst>
      <p:ext uri="{BB962C8B-B14F-4D97-AF65-F5344CB8AC3E}">
        <p14:creationId xmlns:p14="http://schemas.microsoft.com/office/powerpoint/2010/main" xmlns="" val="13983088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Přesličky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Přeslička rolní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/>
              <a:t>Přeslička </a:t>
            </a:r>
            <a:r>
              <a:rPr lang="cs-CZ" dirty="0" smtClean="0"/>
              <a:t>rolní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Vytrvalá bylina</a:t>
            </a:r>
          </a:p>
          <a:p>
            <a:r>
              <a:rPr lang="cs-CZ" sz="2800" dirty="0" smtClean="0"/>
              <a:t>Dutý, rýhovaný stonek</a:t>
            </a:r>
          </a:p>
          <a:p>
            <a:r>
              <a:rPr lang="cs-CZ" sz="2800" dirty="0" smtClean="0"/>
              <a:t>Postranní stonky </a:t>
            </a:r>
            <a:r>
              <a:rPr lang="cs-CZ" sz="2800" dirty="0" smtClean="0"/>
              <a:t>                  v </a:t>
            </a:r>
            <a:r>
              <a:rPr lang="cs-CZ" sz="2800" dirty="0" smtClean="0"/>
              <a:t>přeslenech</a:t>
            </a:r>
          </a:p>
          <a:p>
            <a:r>
              <a:rPr lang="cs-CZ" sz="2800" dirty="0" smtClean="0"/>
              <a:t>Drobné listy</a:t>
            </a:r>
          </a:p>
          <a:p>
            <a:r>
              <a:rPr lang="cs-CZ" sz="2800" dirty="0" smtClean="0"/>
              <a:t>Léčivka i plevel</a:t>
            </a:r>
          </a:p>
          <a:p>
            <a:r>
              <a:rPr lang="cs-CZ" sz="2800" dirty="0"/>
              <a:t>O</a:t>
            </a:r>
            <a:r>
              <a:rPr lang="cs-CZ" sz="2800" dirty="0" smtClean="0"/>
              <a:t>ddenek</a:t>
            </a:r>
            <a:endParaRPr lang="cs-CZ" sz="2800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18050" y="2979418"/>
            <a:ext cx="4041775" cy="3343914"/>
          </a:xfrm>
        </p:spPr>
      </p:pic>
    </p:spTree>
    <p:extLst>
      <p:ext uri="{BB962C8B-B14F-4D97-AF65-F5344CB8AC3E}">
        <p14:creationId xmlns:p14="http://schemas.microsoft.com/office/powerpoint/2010/main" xmlns="" val="18444165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Přesličky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Přeslička </a:t>
            </a:r>
            <a:r>
              <a:rPr lang="cs-CZ" dirty="0" smtClean="0"/>
              <a:t>rolní – jarní lodyha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/>
              <a:t>Přeslička rolní – </a:t>
            </a:r>
            <a:r>
              <a:rPr lang="cs-CZ" dirty="0" smtClean="0"/>
              <a:t>letní lodyha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9831" y="2708275"/>
            <a:ext cx="3284112" cy="3886200"/>
          </a:xfrm>
        </p:spPr>
      </p:pic>
      <p:pic>
        <p:nvPicPr>
          <p:cNvPr id="10" name="Zástupný symbol pro obsah 9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69640" y="2708275"/>
            <a:ext cx="3138594" cy="3886200"/>
          </a:xfrm>
        </p:spPr>
      </p:pic>
    </p:spTree>
    <p:extLst>
      <p:ext uri="{BB962C8B-B14F-4D97-AF65-F5344CB8AC3E}">
        <p14:creationId xmlns:p14="http://schemas.microsoft.com/office/powerpoint/2010/main" xmlns="" val="21311542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Přesličky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Přeslička rolní – jarní </a:t>
            </a:r>
            <a:r>
              <a:rPr lang="cs-CZ" dirty="0" smtClean="0"/>
              <a:t>lodyha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/>
              <a:t>Přeslička rolní – jarní </a:t>
            </a:r>
            <a:r>
              <a:rPr lang="cs-CZ" dirty="0" smtClean="0"/>
              <a:t>lodyha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Nezelená</a:t>
            </a:r>
          </a:p>
          <a:p>
            <a:r>
              <a:rPr lang="cs-CZ" dirty="0" smtClean="0"/>
              <a:t>Neprovádí fotosyntézu</a:t>
            </a:r>
          </a:p>
          <a:p>
            <a:r>
              <a:rPr lang="cs-CZ" dirty="0"/>
              <a:t>Živiny čerpá z oddenku</a:t>
            </a:r>
          </a:p>
          <a:p>
            <a:r>
              <a:rPr lang="cs-CZ" dirty="0" smtClean="0"/>
              <a:t>Rozmnožování (nese výtrusný klas)</a:t>
            </a:r>
          </a:p>
          <a:p>
            <a:r>
              <a:rPr lang="cs-CZ" dirty="0" smtClean="0"/>
              <a:t>Po uvolnění výtrusů usychá</a:t>
            </a:r>
          </a:p>
          <a:p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Zelená</a:t>
            </a:r>
          </a:p>
          <a:p>
            <a:r>
              <a:rPr lang="cs-CZ" dirty="0"/>
              <a:t>P</a:t>
            </a:r>
            <a:r>
              <a:rPr lang="cs-CZ" dirty="0" smtClean="0"/>
              <a:t>rovádí </a:t>
            </a:r>
            <a:r>
              <a:rPr lang="cs-CZ" dirty="0"/>
              <a:t>fotosyntézu</a:t>
            </a:r>
          </a:p>
          <a:p>
            <a:r>
              <a:rPr lang="cs-CZ" dirty="0"/>
              <a:t>Živiny ukládá do oddenku</a:t>
            </a:r>
          </a:p>
          <a:p>
            <a:r>
              <a:rPr lang="cs-CZ" dirty="0" smtClean="0"/>
              <a:t>Neslouží k rozmnožování (sterilní)</a:t>
            </a:r>
          </a:p>
        </p:txBody>
      </p:sp>
      <p:pic>
        <p:nvPicPr>
          <p:cNvPr id="11" name="Zástupný symbol pro obsah 6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13920" y="4797152"/>
            <a:ext cx="1642056" cy="1943100"/>
          </a:xfrm>
          <a:prstGeom prst="rect">
            <a:avLst/>
          </a:prstGeom>
        </p:spPr>
      </p:pic>
      <p:pic>
        <p:nvPicPr>
          <p:cNvPr id="12" name="Zástupný symbol pro obsah 9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08304" y="4797152"/>
            <a:ext cx="1569297" cy="1943100"/>
          </a:xfrm>
          <a:prstGeom prst="rect">
            <a:avLst/>
          </a:prstGeom>
        </p:spPr>
      </p:pic>
      <p:cxnSp>
        <p:nvCxnSpPr>
          <p:cNvPr id="14" name="Přímá spojnice se šipkou 13"/>
          <p:cNvCxnSpPr/>
          <p:nvPr/>
        </p:nvCxnSpPr>
        <p:spPr>
          <a:xfrm flipH="1">
            <a:off x="3923928" y="4077072"/>
            <a:ext cx="144016" cy="144016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753206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Kapradiny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Nejdokonalejší</a:t>
            </a:r>
            <a:r>
              <a:rPr lang="cs-CZ" dirty="0" smtClean="0"/>
              <a:t> výtrusné rostliny</a:t>
            </a:r>
          </a:p>
          <a:p>
            <a:r>
              <a:rPr lang="cs-CZ" b="1" dirty="0" smtClean="0"/>
              <a:t>Vytrvalé</a:t>
            </a:r>
            <a:r>
              <a:rPr lang="cs-CZ" dirty="0" smtClean="0"/>
              <a:t> byliny</a:t>
            </a:r>
          </a:p>
          <a:p>
            <a:r>
              <a:rPr lang="cs-CZ" dirty="0" smtClean="0"/>
              <a:t>I stromovitý vzrůst (v tropech)</a:t>
            </a:r>
          </a:p>
          <a:p>
            <a:r>
              <a:rPr lang="cs-CZ" dirty="0" smtClean="0"/>
              <a:t>Na vlhkých a stinných místech</a:t>
            </a:r>
          </a:p>
          <a:p>
            <a:r>
              <a:rPr lang="cs-CZ" b="1" dirty="0" smtClean="0"/>
              <a:t>Oddenek</a:t>
            </a:r>
            <a:r>
              <a:rPr lang="cs-CZ" dirty="0" smtClean="0"/>
              <a:t> </a:t>
            </a:r>
          </a:p>
          <a:p>
            <a:pPr lvl="1"/>
            <a:r>
              <a:rPr lang="cs-CZ" dirty="0" smtClean="0"/>
              <a:t>Zásobní funkce</a:t>
            </a:r>
          </a:p>
          <a:p>
            <a:pPr lvl="1"/>
            <a:r>
              <a:rPr lang="cs-CZ" dirty="0" smtClean="0"/>
              <a:t>Přezimování</a:t>
            </a:r>
          </a:p>
          <a:p>
            <a:pPr lvl="1"/>
            <a:r>
              <a:rPr lang="cs-CZ" dirty="0" smtClean="0"/>
              <a:t>Vyrůstají </a:t>
            </a:r>
            <a:r>
              <a:rPr lang="cs-CZ" b="1" dirty="0" smtClean="0"/>
              <a:t>kořeny a listy </a:t>
            </a:r>
            <a:r>
              <a:rPr lang="cs-CZ" dirty="0" smtClean="0"/>
              <a:t>(z jednoho místa)</a:t>
            </a:r>
          </a:p>
          <a:p>
            <a:pPr marL="109728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889876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3. Kapradiny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Uspořádání listů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Spodní strana listu s výtrusy</a:t>
            </a:r>
            <a:endParaRPr lang="cs-CZ" dirty="0"/>
          </a:p>
        </p:txBody>
      </p:sp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22588" y="2708275"/>
            <a:ext cx="2758598" cy="3886200"/>
          </a:xfrm>
        </p:spPr>
      </p:pic>
      <p:pic>
        <p:nvPicPr>
          <p:cNvPr id="9" name="Zástupný symbol pro obsah 8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20168" y="2708275"/>
            <a:ext cx="3437538" cy="3886200"/>
          </a:xfrm>
        </p:spPr>
      </p:pic>
    </p:spTree>
    <p:extLst>
      <p:ext uri="{BB962C8B-B14F-4D97-AF65-F5344CB8AC3E}">
        <p14:creationId xmlns:p14="http://schemas.microsoft.com/office/powerpoint/2010/main" xmlns="" val="21116012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3. Kapradiny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Listy</a:t>
            </a:r>
          </a:p>
          <a:p>
            <a:pPr lvl="1"/>
            <a:r>
              <a:rPr lang="cs-CZ" b="1" dirty="0"/>
              <a:t>Nálevkovitě</a:t>
            </a:r>
            <a:r>
              <a:rPr lang="cs-CZ" dirty="0"/>
              <a:t> uspořádané</a:t>
            </a:r>
          </a:p>
          <a:p>
            <a:pPr lvl="1"/>
            <a:r>
              <a:rPr lang="cs-CZ" dirty="0"/>
              <a:t>Z </a:t>
            </a:r>
            <a:r>
              <a:rPr lang="cs-CZ" b="1" dirty="0"/>
              <a:t>jednoho místa </a:t>
            </a:r>
            <a:r>
              <a:rPr lang="cs-CZ" dirty="0"/>
              <a:t>oddenku</a:t>
            </a:r>
          </a:p>
          <a:p>
            <a:pPr lvl="1"/>
            <a:r>
              <a:rPr lang="cs-CZ" dirty="0"/>
              <a:t>Mladé – </a:t>
            </a:r>
            <a:r>
              <a:rPr lang="cs-CZ" b="1" dirty="0"/>
              <a:t>spirálovitě stočené </a:t>
            </a:r>
            <a:r>
              <a:rPr lang="cs-CZ" dirty="0"/>
              <a:t>(ochrana dělivých pletiv</a:t>
            </a:r>
            <a:r>
              <a:rPr lang="cs-CZ" dirty="0" smtClean="0"/>
              <a:t>)</a:t>
            </a:r>
          </a:p>
          <a:p>
            <a:pPr marL="576072" indent="-457200"/>
            <a:r>
              <a:rPr lang="cs-CZ" dirty="0" smtClean="0"/>
              <a:t>Spodní strana listů</a:t>
            </a:r>
          </a:p>
          <a:p>
            <a:pPr marL="868680" lvl="1" indent="-457200"/>
            <a:r>
              <a:rPr lang="cs-CZ" b="1" dirty="0" smtClean="0"/>
              <a:t>Výtrusné kupky </a:t>
            </a:r>
            <a:r>
              <a:rPr lang="cs-CZ" dirty="0" smtClean="0"/>
              <a:t>s výtrusy</a:t>
            </a:r>
          </a:p>
          <a:p>
            <a:pPr marL="868680" lvl="1" indent="-457200"/>
            <a:r>
              <a:rPr lang="cs-CZ" b="1" dirty="0" smtClean="0"/>
              <a:t>Ostěra </a:t>
            </a:r>
            <a:r>
              <a:rPr lang="cs-CZ" dirty="0" smtClean="0"/>
              <a:t>– blána chránící výtrusné kupky</a:t>
            </a:r>
          </a:p>
          <a:p>
            <a:pPr marL="411480" lvl="1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449009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3. Kapradiny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Kupky výtrusnic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/>
              <a:t>Kupky </a:t>
            </a:r>
            <a:r>
              <a:rPr lang="cs-CZ" dirty="0" smtClean="0"/>
              <a:t>výtrusnic</a:t>
            </a:r>
            <a:endParaRPr lang="cs-CZ" dirty="0"/>
          </a:p>
        </p:txBody>
      </p:sp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1000" y="3798631"/>
            <a:ext cx="4041775" cy="1705488"/>
          </a:xfrm>
        </p:spPr>
      </p:pic>
      <p:sp>
        <p:nvSpPr>
          <p:cNvPr id="9" name="TextovéPole 8"/>
          <p:cNvSpPr txBox="1"/>
          <p:nvPr/>
        </p:nvSpPr>
        <p:spPr>
          <a:xfrm>
            <a:off x="971600" y="2927370"/>
            <a:ext cx="5325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list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347864" y="5877272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ostěra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333754" y="5877272"/>
            <a:ext cx="12410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výtrusnice</a:t>
            </a:r>
            <a:endParaRPr lang="cs-CZ" dirty="0"/>
          </a:p>
        </p:txBody>
      </p:sp>
      <p:cxnSp>
        <p:nvCxnSpPr>
          <p:cNvPr id="13" name="Přímá spojnice se šipkou 12"/>
          <p:cNvCxnSpPr>
            <a:stCxn id="9" idx="2"/>
          </p:cNvCxnSpPr>
          <p:nvPr/>
        </p:nvCxnSpPr>
        <p:spPr>
          <a:xfrm>
            <a:off x="1237859" y="3327480"/>
            <a:ext cx="381813" cy="89603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11" idx="0"/>
          </p:cNvCxnSpPr>
          <p:nvPr/>
        </p:nvCxnSpPr>
        <p:spPr>
          <a:xfrm flipH="1" flipV="1">
            <a:off x="1691680" y="5085184"/>
            <a:ext cx="262597" cy="7920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10" idx="0"/>
          </p:cNvCxnSpPr>
          <p:nvPr/>
        </p:nvCxnSpPr>
        <p:spPr>
          <a:xfrm flipH="1" flipV="1">
            <a:off x="3563888" y="5301208"/>
            <a:ext cx="190498" cy="5760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18" name="Zástupný symbol pro obsah 8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20168" y="2708275"/>
            <a:ext cx="3437538" cy="3886200"/>
          </a:xfrm>
        </p:spPr>
      </p:pic>
    </p:spTree>
    <p:extLst>
      <p:ext uri="{BB962C8B-B14F-4D97-AF65-F5344CB8AC3E}">
        <p14:creationId xmlns:p14="http://schemas.microsoft.com/office/powerpoint/2010/main" xmlns="" val="3239522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3. Kapradiny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Kapraď samec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Papratka samičí</a:t>
            </a:r>
            <a:endParaRPr lang="cs-CZ" dirty="0"/>
          </a:p>
        </p:txBody>
      </p:sp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20072" y="2708275"/>
            <a:ext cx="2750267" cy="3886200"/>
          </a:xfrm>
        </p:spPr>
      </p:pic>
      <p:pic>
        <p:nvPicPr>
          <p:cNvPr id="7" name="Zástupný symbol pro obsah 7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22588" y="2708275"/>
            <a:ext cx="2758598" cy="3886200"/>
          </a:xfrm>
        </p:spPr>
      </p:pic>
    </p:spTree>
    <p:extLst>
      <p:ext uri="{BB962C8B-B14F-4D97-AF65-F5344CB8AC3E}">
        <p14:creationId xmlns:p14="http://schemas.microsoft.com/office/powerpoint/2010/main" xmlns="" val="2998463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3. Kapradiny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Osladič obecný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Sleziník routička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1000" y="2708920"/>
            <a:ext cx="4041775" cy="3526919"/>
          </a:xfrm>
        </p:spPr>
      </p:pic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08033" y="2708275"/>
            <a:ext cx="3861809" cy="3529037"/>
          </a:xfrm>
        </p:spPr>
      </p:pic>
    </p:spTree>
    <p:extLst>
      <p:ext uri="{BB962C8B-B14F-4D97-AF65-F5344CB8AC3E}">
        <p14:creationId xmlns:p14="http://schemas.microsoft.com/office/powerpoint/2010/main" xmlns="" val="18584503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Plavuně, přesličky, kapradiny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Výtrusné</a:t>
            </a:r>
          </a:p>
          <a:p>
            <a:r>
              <a:rPr lang="cs-CZ" sz="2800" dirty="0" smtClean="0"/>
              <a:t>Cévnaté</a:t>
            </a:r>
          </a:p>
          <a:p>
            <a:pPr lvl="1"/>
            <a:r>
              <a:rPr lang="cs-CZ" sz="2800" dirty="0" smtClean="0"/>
              <a:t>Vyvinuté vodivé pletivo</a:t>
            </a:r>
          </a:p>
          <a:p>
            <a:r>
              <a:rPr lang="cs-CZ" sz="2900" dirty="0"/>
              <a:t>Podobný životní cyklus</a:t>
            </a:r>
          </a:p>
          <a:p>
            <a:pPr lvl="1"/>
            <a:endParaRPr lang="cs-CZ" sz="2800" dirty="0" smtClean="0"/>
          </a:p>
        </p:txBody>
      </p:sp>
      <p:pic>
        <p:nvPicPr>
          <p:cNvPr id="10" name="Zástupný symbol pro obsah 9" descr="Výřez obrazovky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48064" y="2204864"/>
            <a:ext cx="2600193" cy="4525962"/>
          </a:xfrm>
        </p:spPr>
      </p:pic>
      <p:sp>
        <p:nvSpPr>
          <p:cNvPr id="12" name="TextovéPole 11"/>
          <p:cNvSpPr txBox="1"/>
          <p:nvPr/>
        </p:nvSpPr>
        <p:spPr>
          <a:xfrm>
            <a:off x="4067944" y="2348880"/>
            <a:ext cx="8370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prokel</a:t>
            </a:r>
            <a:endParaRPr lang="cs-CZ" dirty="0"/>
          </a:p>
        </p:txBody>
      </p:sp>
      <p:cxnSp>
        <p:nvCxnSpPr>
          <p:cNvPr id="14" name="Přímá spojnice se šipkou 13"/>
          <p:cNvCxnSpPr>
            <a:stCxn id="12" idx="3"/>
          </p:cNvCxnSpPr>
          <p:nvPr/>
        </p:nvCxnSpPr>
        <p:spPr>
          <a:xfrm>
            <a:off x="4905033" y="2533546"/>
            <a:ext cx="603071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7884368" y="5517232"/>
            <a:ext cx="13356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Výtrusnice </a:t>
            </a:r>
          </a:p>
          <a:p>
            <a:r>
              <a:rPr lang="cs-CZ" dirty="0" smtClean="0"/>
              <a:t>s výtrusy</a:t>
            </a:r>
            <a:endParaRPr lang="cs-CZ" dirty="0"/>
          </a:p>
        </p:txBody>
      </p:sp>
      <p:cxnSp>
        <p:nvCxnSpPr>
          <p:cNvPr id="17" name="Přímá spojnice se šipkou 16"/>
          <p:cNvCxnSpPr>
            <a:stCxn id="15" idx="1"/>
          </p:cNvCxnSpPr>
          <p:nvPr/>
        </p:nvCxnSpPr>
        <p:spPr>
          <a:xfrm flipH="1" flipV="1">
            <a:off x="7308304" y="5445224"/>
            <a:ext cx="576064" cy="39517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4268473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Plavuně, přesličky, kapradiny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24078" indent="-514350">
              <a:buFont typeface="+mj-lt"/>
              <a:buAutoNum type="arabicPeriod"/>
            </a:pPr>
            <a:r>
              <a:rPr lang="cs-CZ" dirty="0" smtClean="0"/>
              <a:t>Na rostlině vznikají </a:t>
            </a:r>
            <a:r>
              <a:rPr lang="cs-CZ" b="1" dirty="0" smtClean="0"/>
              <a:t>výtrusy </a:t>
            </a:r>
            <a:r>
              <a:rPr lang="cs-CZ" dirty="0" smtClean="0"/>
              <a:t>(padají </a:t>
            </a:r>
            <a:r>
              <a:rPr lang="cs-CZ" dirty="0"/>
              <a:t>do </a:t>
            </a:r>
            <a:r>
              <a:rPr lang="cs-CZ" dirty="0" smtClean="0"/>
              <a:t>půdy)</a:t>
            </a:r>
            <a:endParaRPr lang="cs-CZ" dirty="0"/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Vyklíčí – vzniká </a:t>
            </a:r>
            <a:r>
              <a:rPr lang="cs-CZ" b="1" dirty="0" err="1" smtClean="0"/>
              <a:t>prokel</a:t>
            </a:r>
            <a:endParaRPr lang="cs-CZ" b="1" dirty="0" smtClean="0"/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Na </a:t>
            </a:r>
            <a:r>
              <a:rPr lang="cs-CZ" dirty="0" err="1" smtClean="0"/>
              <a:t>proklu</a:t>
            </a:r>
            <a:endParaRPr lang="cs-CZ" dirty="0" smtClean="0"/>
          </a:p>
          <a:p>
            <a:pPr lvl="1"/>
            <a:r>
              <a:rPr lang="cs-CZ" b="1" dirty="0" smtClean="0"/>
              <a:t>Pelatky</a:t>
            </a:r>
            <a:r>
              <a:rPr lang="cs-CZ" dirty="0" smtClean="0"/>
              <a:t> – </a:t>
            </a:r>
            <a:r>
              <a:rPr lang="cs-CZ" b="1" dirty="0" smtClean="0"/>
              <a:t>samčí</a:t>
            </a:r>
            <a:r>
              <a:rPr lang="cs-CZ" dirty="0" smtClean="0"/>
              <a:t> pohlavní orgány (</a:t>
            </a:r>
            <a:r>
              <a:rPr lang="cs-CZ" dirty="0" err="1" smtClean="0"/>
              <a:t>pohl</a:t>
            </a:r>
            <a:r>
              <a:rPr lang="cs-CZ" dirty="0" smtClean="0"/>
              <a:t>. buňky)</a:t>
            </a:r>
          </a:p>
          <a:p>
            <a:pPr lvl="1"/>
            <a:r>
              <a:rPr lang="cs-CZ" b="1" dirty="0" smtClean="0"/>
              <a:t>Zárodečníky</a:t>
            </a:r>
            <a:r>
              <a:rPr lang="cs-CZ" dirty="0" smtClean="0"/>
              <a:t> – </a:t>
            </a:r>
            <a:r>
              <a:rPr lang="cs-CZ" b="1" dirty="0" smtClean="0"/>
              <a:t>samičí</a:t>
            </a:r>
            <a:r>
              <a:rPr lang="cs-CZ" dirty="0" smtClean="0"/>
              <a:t> pohlavní orgány </a:t>
            </a:r>
            <a:r>
              <a:rPr lang="cs-CZ" dirty="0"/>
              <a:t>(</a:t>
            </a:r>
            <a:r>
              <a:rPr lang="cs-CZ" dirty="0" err="1"/>
              <a:t>pohl</a:t>
            </a:r>
            <a:r>
              <a:rPr lang="cs-CZ" dirty="0"/>
              <a:t>. buňky</a:t>
            </a:r>
            <a:r>
              <a:rPr lang="cs-CZ" dirty="0" smtClean="0"/>
              <a:t>)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Samčí </a:t>
            </a:r>
            <a:r>
              <a:rPr lang="cs-CZ" dirty="0" err="1" smtClean="0"/>
              <a:t>pohl</a:t>
            </a:r>
            <a:r>
              <a:rPr lang="cs-CZ" dirty="0" smtClean="0"/>
              <a:t>. </a:t>
            </a:r>
            <a:r>
              <a:rPr lang="cs-CZ" dirty="0"/>
              <a:t>b</a:t>
            </a:r>
            <a:r>
              <a:rPr lang="cs-CZ" dirty="0" smtClean="0"/>
              <a:t>uňka – </a:t>
            </a:r>
            <a:r>
              <a:rPr lang="cs-CZ" b="1" dirty="0" smtClean="0"/>
              <a:t>ve vodě </a:t>
            </a:r>
            <a:r>
              <a:rPr lang="cs-CZ" dirty="0" smtClean="0"/>
              <a:t>se </a:t>
            </a:r>
            <a:r>
              <a:rPr lang="cs-CZ" dirty="0" smtClean="0"/>
              <a:t>pohybuje                </a:t>
            </a:r>
            <a:r>
              <a:rPr lang="cs-CZ" dirty="0" smtClean="0"/>
              <a:t>k samičí </a:t>
            </a:r>
            <a:r>
              <a:rPr lang="cs-CZ" dirty="0" err="1" smtClean="0"/>
              <a:t>pohl</a:t>
            </a:r>
            <a:r>
              <a:rPr lang="cs-CZ" dirty="0" smtClean="0"/>
              <a:t>. buňce</a:t>
            </a:r>
            <a:endParaRPr lang="cs-CZ" dirty="0"/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Oplození – vzniká nová rostlina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46136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cs-CZ" dirty="0"/>
              <a:t>File:Stigmaria Heimans.jpg.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2012-04-02]. Dostupné z: File:Stigmaria Heimans.jpg </a:t>
            </a:r>
            <a:endParaRPr lang="cs-CZ" dirty="0" smtClean="0"/>
          </a:p>
          <a:p>
            <a:r>
              <a:rPr lang="cs-CZ" dirty="0"/>
              <a:t>File:Lepidodendron PAMuseum.jpg.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2011-12-23 [cit. 2012-04-02]. Dostupné z: http://en.wikipedia.org/wiki/File:Lepidodendron_PAMuseum.jpg </a:t>
            </a:r>
            <a:endParaRPr lang="cs-CZ" dirty="0" smtClean="0"/>
          </a:p>
          <a:p>
            <a:r>
              <a:rPr lang="cs-CZ" dirty="0"/>
              <a:t>File:LycopodiumClavatum.jpg.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2011-12-07 [cit. 2012-04-02]. Dostupné z: http://commons.wikimedia.org/wiki/File:LycopodiumClavatum.jpg?uselang=cs </a:t>
            </a:r>
            <a:endParaRPr lang="cs-CZ" dirty="0" smtClean="0"/>
          </a:p>
          <a:p>
            <a:r>
              <a:rPr lang="cs-CZ" dirty="0"/>
              <a:t>File:Lycopodium </a:t>
            </a:r>
            <a:r>
              <a:rPr lang="cs-CZ" dirty="0" err="1"/>
              <a:t>clavatum</a:t>
            </a:r>
            <a:r>
              <a:rPr lang="cs-CZ" dirty="0"/>
              <a:t> 151207a.jpg.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2007-12-15 [cit. 2012-04-02]. Dostupné z: http://commons.wikimedia.org/wiki/File:Lycopodium_clavatum_151207a.jpg?uselang=cs </a:t>
            </a:r>
            <a:endParaRPr lang="cs-CZ" dirty="0" smtClean="0"/>
          </a:p>
          <a:p>
            <a:r>
              <a:rPr lang="cs-CZ" dirty="0"/>
              <a:t>File:Illustration </a:t>
            </a:r>
            <a:r>
              <a:rPr lang="cs-CZ" dirty="0" err="1"/>
              <a:t>Lycopodium</a:t>
            </a:r>
            <a:r>
              <a:rPr lang="cs-CZ" dirty="0"/>
              <a:t> clavatum0.jpg.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2009-10-29 [cit. 2012-04-02]. Dostupné z: http://commons.wikimedia.org/wiki/File:Illustration_Lycopodium_clavatum0.jpg?uselang=cs </a:t>
            </a:r>
            <a:endParaRPr lang="cs-CZ" dirty="0" smtClean="0"/>
          </a:p>
          <a:p>
            <a:r>
              <a:rPr lang="cs-CZ" dirty="0"/>
              <a:t>File:Equisetum </a:t>
            </a:r>
            <a:r>
              <a:rPr lang="cs-CZ" dirty="0" err="1"/>
              <a:t>arvense</a:t>
            </a:r>
            <a:r>
              <a:rPr lang="cs-CZ" dirty="0"/>
              <a:t> foliage.jpg.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2009-08-17 [cit. 2012-04-02]. Dostupné z: http://commons.wikimedia.org/wiki/File:Equisetum_arvense_foliage.jpg?uselang=cs </a:t>
            </a:r>
            <a:endParaRPr lang="cs-CZ" dirty="0" smtClean="0"/>
          </a:p>
          <a:p>
            <a:r>
              <a:rPr lang="cs-CZ" dirty="0"/>
              <a:t>File:Equisetum </a:t>
            </a:r>
            <a:r>
              <a:rPr lang="cs-CZ" dirty="0" err="1"/>
              <a:t>arvense</a:t>
            </a:r>
            <a:r>
              <a:rPr lang="cs-CZ" dirty="0"/>
              <a:t> fr.jpg.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2007-01-13 [cit. 2012-04-02]. Dostupné z: http://commons.wikimedia.org/wiki/File:Equisetum_arvense_fr.jpg?uselang=cs </a:t>
            </a:r>
            <a:endParaRPr lang="cs-CZ" dirty="0" smtClean="0"/>
          </a:p>
          <a:p>
            <a:r>
              <a:rPr lang="cs-CZ" dirty="0"/>
              <a:t>File:Equisetum </a:t>
            </a:r>
            <a:r>
              <a:rPr lang="cs-CZ" dirty="0" err="1"/>
              <a:t>arvense</a:t>
            </a:r>
            <a:r>
              <a:rPr lang="cs-CZ" dirty="0"/>
              <a:t> 001.JPG.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2010-03-30 [cit. 2012-04-02].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commons.wikimedia.org/wiki/File:Equisetum_arvense_001.JPG?uselang=cs</a:t>
            </a:r>
            <a:endParaRPr lang="cs-CZ" dirty="0" smtClean="0"/>
          </a:p>
          <a:p>
            <a:r>
              <a:rPr lang="cs-CZ" dirty="0"/>
              <a:t>File:Dryopteris filix-mas0.jpg.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</a:t>
            </a:r>
            <a:r>
              <a:rPr lang="cs-CZ" dirty="0" smtClean="0"/>
              <a:t>2006-06-14 </a:t>
            </a:r>
            <a:r>
              <a:rPr lang="cs-CZ" dirty="0"/>
              <a:t>[cit. 2012-04-02]. Dostupné z</a:t>
            </a:r>
            <a:r>
              <a:rPr lang="cs-CZ" dirty="0" smtClean="0"/>
              <a:t>: </a:t>
            </a:r>
            <a:r>
              <a:rPr lang="cs-CZ" dirty="0"/>
              <a:t>http://commons.wikimedia.org/wiki/File:Dryopteris_filix-mas0.jpg?uselang=cs </a:t>
            </a:r>
            <a:endParaRPr lang="cs-CZ" dirty="0" smtClean="0"/>
          </a:p>
          <a:p>
            <a:r>
              <a:rPr lang="cs-CZ" dirty="0"/>
              <a:t>File:Unknown 002.jpg.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2007-06-22 [cit. 2012-04-02]. Dostupné z: http://commons.wikimedia.org/wiki/File:Unknown_002.jpg?uselang=cs </a:t>
            </a:r>
            <a:endParaRPr lang="cs-CZ" dirty="0" smtClean="0"/>
          </a:p>
          <a:p>
            <a:r>
              <a:rPr lang="cs-CZ" dirty="0"/>
              <a:t>File:Fougère - </a:t>
            </a:r>
            <a:r>
              <a:rPr lang="cs-CZ" dirty="0" err="1"/>
              <a:t>Sore</a:t>
            </a:r>
            <a:r>
              <a:rPr lang="cs-CZ" dirty="0"/>
              <a:t> </a:t>
            </a:r>
            <a:r>
              <a:rPr lang="cs-CZ" dirty="0" err="1"/>
              <a:t>recouvert</a:t>
            </a:r>
            <a:r>
              <a:rPr lang="cs-CZ" dirty="0"/>
              <a:t> d'indusie.jpg.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2011-12-04 [cit. 2012-04-02]. Dostupné z: http://commons.wikimedia.org/wiki/File:Foug%C3%A8re_-_Sore_recouvert_d%27indusie.jpg?uselang=cs  </a:t>
            </a:r>
            <a:endParaRPr lang="cs-CZ" dirty="0" smtClean="0"/>
          </a:p>
          <a:p>
            <a:r>
              <a:rPr lang="cs-CZ" dirty="0"/>
              <a:t>File:Athyrium angustum.jpg.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2009-11-30 [cit. 2012-04-02]. Dostupné z: http://commons.wikimedia.org/wiki/File:Athyrium_angustum.jpg?uselang=cs </a:t>
            </a:r>
            <a:endParaRPr lang="cs-CZ" dirty="0" smtClean="0"/>
          </a:p>
          <a:p>
            <a:r>
              <a:rPr lang="cs-CZ" dirty="0"/>
              <a:t>Soubor:DSCN3854 resize.JPG.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2009-11-30 [cit. 2009-10-18]. Dostupné z: http://commons.wikimedia.org/wiki/File:Athyrium_angustum.jpg?uselang=cs </a:t>
            </a:r>
            <a:endParaRPr lang="cs-CZ" dirty="0" smtClean="0"/>
          </a:p>
          <a:p>
            <a:r>
              <a:rPr lang="cs-CZ" dirty="0" err="1"/>
              <a:t>Soubor:Asplenium</a:t>
            </a:r>
            <a:r>
              <a:rPr lang="cs-CZ" dirty="0"/>
              <a:t> </a:t>
            </a:r>
            <a:r>
              <a:rPr lang="cs-CZ" dirty="0" err="1"/>
              <a:t>ruta</a:t>
            </a:r>
            <a:r>
              <a:rPr lang="cs-CZ" dirty="0"/>
              <a:t> muraria2.jpg.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2005-12-30 [cit. 2009-10-18]. Dostupné z: http://cs.wikipedia.org/wiki/Soubor:Asplenium_ruta_muraria2.jpg </a:t>
            </a:r>
          </a:p>
        </p:txBody>
      </p:sp>
    </p:spTree>
    <p:extLst>
      <p:ext uri="{BB962C8B-B14F-4D97-AF65-F5344CB8AC3E}">
        <p14:creationId xmlns:p14="http://schemas.microsoft.com/office/powerpoint/2010/main" xmlns="" val="14287249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118</TotalTime>
  <Words>817</Words>
  <Application>Microsoft Office PowerPoint</Application>
  <PresentationFormat>Předvádění na obrazovce (4:3)</PresentationFormat>
  <Paragraphs>119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Urbanistický</vt:lpstr>
      <vt:lpstr>Snímek 1</vt:lpstr>
      <vt:lpstr>Plavuně, přesličky, kapradiny</vt:lpstr>
      <vt:lpstr>V prvohorách</vt:lpstr>
      <vt:lpstr>1. Plavuně</vt:lpstr>
      <vt:lpstr>1. Plavuně</vt:lpstr>
      <vt:lpstr>Přesličky</vt:lpstr>
      <vt:lpstr>2. Přesličky</vt:lpstr>
      <vt:lpstr>2. Přesličky</vt:lpstr>
      <vt:lpstr>3. Kapradiny</vt:lpstr>
      <vt:lpstr>3. Kapradiny</vt:lpstr>
      <vt:lpstr>3. Kapradiny</vt:lpstr>
      <vt:lpstr>3. Kapradiny</vt:lpstr>
      <vt:lpstr>3. Kapradiny</vt:lpstr>
      <vt:lpstr>3. Kapradiny</vt:lpstr>
      <vt:lpstr>Plavuně, přesličky, kapradiny</vt:lpstr>
      <vt:lpstr>Plavuně, přesličky, kapradiny</vt:lpstr>
      <vt:lpstr>Zdroj obrázků a fotografií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Plavuně, přesličky, kapradiny</dc:title>
  <dc:creator>Tereza Kovalská</dc:creator>
  <cp:lastModifiedBy>Dum</cp:lastModifiedBy>
  <cp:revision>16</cp:revision>
  <dcterms:created xsi:type="dcterms:W3CDTF">2012-04-02T19:17:31Z</dcterms:created>
  <dcterms:modified xsi:type="dcterms:W3CDTF">2012-10-22T18:13:56Z</dcterms:modified>
</cp:coreProperties>
</file>