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59" r:id="rId26"/>
    <p:sldId id="27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752DE603-08F6-480B-9547-68828A0CBE92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AA00569-4F38-4DD5-B950-466917B3AC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ainbuche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cer_pseudoplatanus_Sturm07017.jpg?uselang=cs" TargetMode="External"/><Relationship Id="rId2" Type="http://schemas.openxmlformats.org/officeDocument/2006/relationships/hyperlink" Target="http://commons.wikimedia.org/wiki/File:Noorse_esdoorn_bloeiwijze_(Acer_platanoides_inflorescens)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0269" y="882750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683568" y="836712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240888" y="2204864"/>
            <a:ext cx="706755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VY_32_INOVACE_16_Listnaté stromy a keře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rostlin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Listnaté stromy a keře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buk, dub, lípa, vrba, topoly, habr, javory,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04/2012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 uvádějící základní pojmy 			pro lepší orientaci v učivu, fotografie a poznávání vybraných 			druhů 	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xmlns="" val="3895537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 a keře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247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2204864"/>
            <a:ext cx="4038600" cy="2952328"/>
          </a:xfrm>
        </p:spPr>
      </p:pic>
      <p:pic>
        <p:nvPicPr>
          <p:cNvPr id="13" name="Zástupný symbol pro obsah 12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2204864"/>
            <a:ext cx="3024336" cy="2975643"/>
          </a:xfrm>
        </p:spPr>
      </p:pic>
    </p:spTree>
    <p:extLst>
      <p:ext uri="{BB962C8B-B14F-4D97-AF65-F5344CB8AC3E}">
        <p14:creationId xmlns:p14="http://schemas.microsoft.com/office/powerpoint/2010/main" xmlns="" val="3405827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Buk lesní</a:t>
            </a:r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204864"/>
            <a:ext cx="4038600" cy="388543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Šedá, hladká borka</a:t>
            </a:r>
          </a:p>
          <a:p>
            <a:r>
              <a:rPr lang="cs-CZ" dirty="0" smtClean="0"/>
              <a:t>Jednopohlavné květy</a:t>
            </a:r>
          </a:p>
          <a:p>
            <a:r>
              <a:rPr lang="cs-CZ" dirty="0" smtClean="0"/>
              <a:t>Plody</a:t>
            </a:r>
          </a:p>
          <a:p>
            <a:pPr lvl="1"/>
            <a:r>
              <a:rPr lang="cs-CZ" sz="2000" dirty="0"/>
              <a:t>B</a:t>
            </a:r>
            <a:r>
              <a:rPr lang="cs-CZ" sz="2000" dirty="0" smtClean="0"/>
              <a:t>ukvice</a:t>
            </a:r>
          </a:p>
          <a:p>
            <a:pPr lvl="1"/>
            <a:r>
              <a:rPr lang="cs-CZ" sz="2000" dirty="0" smtClean="0"/>
              <a:t>Trojboké nažky v ostnité číšce</a:t>
            </a:r>
          </a:p>
          <a:p>
            <a:pPr lvl="1"/>
            <a:r>
              <a:rPr lang="cs-CZ" sz="2000" dirty="0" smtClean="0"/>
              <a:t>Potrava pro lesní zvěř</a:t>
            </a:r>
          </a:p>
          <a:p>
            <a:endParaRPr lang="cs-CZ" dirty="0" smtClean="0"/>
          </a:p>
          <a:p>
            <a:r>
              <a:rPr lang="cs-CZ" dirty="0" smtClean="0"/>
              <a:t>Dřevo</a:t>
            </a:r>
          </a:p>
          <a:p>
            <a:pPr lvl="1"/>
            <a:r>
              <a:rPr lang="cs-CZ" sz="2000" dirty="0" smtClean="0"/>
              <a:t>Tvrdé</a:t>
            </a:r>
          </a:p>
          <a:p>
            <a:pPr lvl="1"/>
            <a:r>
              <a:rPr lang="cs-CZ" sz="2000" dirty="0" smtClean="0"/>
              <a:t>Nábytek</a:t>
            </a:r>
          </a:p>
          <a:p>
            <a:pPr lvl="1"/>
            <a:r>
              <a:rPr lang="cs-CZ" sz="2000" dirty="0" smtClean="0"/>
              <a:t>parkety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8654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8512" y="2249488"/>
            <a:ext cx="3315975" cy="3843808"/>
          </a:xfrm>
        </p:spPr>
      </p:pic>
      <p:pic>
        <p:nvPicPr>
          <p:cNvPr id="6" name="Zástupný symbol pro obsah 5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3233757"/>
            <a:ext cx="4038600" cy="2557424"/>
          </a:xfrm>
        </p:spPr>
      </p:pic>
    </p:spTree>
    <p:extLst>
      <p:ext uri="{BB962C8B-B14F-4D97-AF65-F5344CB8AC3E}">
        <p14:creationId xmlns:p14="http://schemas.microsoft.com/office/powerpoint/2010/main" xmlns="" val="2508604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Dub letní</a:t>
            </a:r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4683" y="2249488"/>
            <a:ext cx="3323633" cy="420384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Tmavá, zbrázděná borka</a:t>
            </a:r>
          </a:p>
          <a:p>
            <a:r>
              <a:rPr lang="cs-CZ" sz="2400" dirty="0" smtClean="0"/>
              <a:t>Jednopohlavné květy</a:t>
            </a:r>
          </a:p>
          <a:p>
            <a:r>
              <a:rPr lang="cs-CZ" sz="2400" dirty="0" smtClean="0"/>
              <a:t>Plody</a:t>
            </a:r>
          </a:p>
          <a:p>
            <a:pPr lvl="1"/>
            <a:r>
              <a:rPr lang="cs-CZ" sz="2400" dirty="0" smtClean="0"/>
              <a:t>Žaludy</a:t>
            </a:r>
          </a:p>
          <a:p>
            <a:pPr lvl="1"/>
            <a:r>
              <a:rPr lang="cs-CZ" sz="2400" dirty="0" smtClean="0"/>
              <a:t>Nažky v miskovité číšce</a:t>
            </a:r>
          </a:p>
          <a:p>
            <a:pPr lvl="1"/>
            <a:r>
              <a:rPr lang="cs-CZ" sz="2400" dirty="0" smtClean="0"/>
              <a:t>Potrava pro lesní zvěř</a:t>
            </a:r>
          </a:p>
          <a:p>
            <a:r>
              <a:rPr lang="cs-CZ" sz="2400" dirty="0" smtClean="0"/>
              <a:t>Dřevo</a:t>
            </a:r>
          </a:p>
          <a:p>
            <a:pPr lvl="1"/>
            <a:r>
              <a:rPr lang="cs-CZ" sz="2400" dirty="0" smtClean="0"/>
              <a:t>Velmi tvrd</a:t>
            </a:r>
            <a:r>
              <a:rPr lang="cs-CZ" sz="2400" dirty="0"/>
              <a:t>é</a:t>
            </a:r>
            <a:endParaRPr lang="cs-CZ" sz="2400" dirty="0" smtClean="0"/>
          </a:p>
          <a:p>
            <a:pPr lvl="1"/>
            <a:r>
              <a:rPr lang="cs-CZ" sz="2400" dirty="0" smtClean="0"/>
              <a:t>Vodní stavby (Benátky)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8767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srdčitá (národní strom)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3260" y="2492896"/>
            <a:ext cx="4382539" cy="3252997"/>
          </a:xfrm>
        </p:spPr>
      </p:pic>
      <p:pic>
        <p:nvPicPr>
          <p:cNvPr id="6" name="Zástupný symbol pro obsah 5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492896"/>
            <a:ext cx="4072053" cy="3240360"/>
          </a:xfrm>
        </p:spPr>
      </p:pic>
    </p:spTree>
    <p:extLst>
      <p:ext uri="{BB962C8B-B14F-4D97-AF65-F5344CB8AC3E}">
        <p14:creationId xmlns:p14="http://schemas.microsoft.com/office/powerpoint/2010/main" xmlns="" val="2439058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4195" y="2249488"/>
            <a:ext cx="3344609" cy="420384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Název dle čepele listu</a:t>
            </a:r>
          </a:p>
          <a:p>
            <a:r>
              <a:rPr lang="cs-CZ" sz="2400" dirty="0" smtClean="0"/>
              <a:t>Plody</a:t>
            </a:r>
          </a:p>
          <a:p>
            <a:pPr lvl="1"/>
            <a:r>
              <a:rPr lang="cs-CZ" sz="2400" dirty="0" smtClean="0"/>
              <a:t>Oříšky</a:t>
            </a:r>
          </a:p>
          <a:p>
            <a:r>
              <a:rPr lang="cs-CZ" sz="2400" dirty="0" smtClean="0"/>
              <a:t>Léčivé účinky</a:t>
            </a:r>
          </a:p>
          <a:p>
            <a:pPr lvl="1"/>
            <a:r>
              <a:rPr lang="cs-CZ" sz="2300" dirty="0" smtClean="0"/>
              <a:t>Sušený květ</a:t>
            </a:r>
          </a:p>
          <a:p>
            <a:pPr lvl="1"/>
            <a:r>
              <a:rPr lang="cs-CZ" sz="2300" dirty="0"/>
              <a:t>N</a:t>
            </a:r>
            <a:r>
              <a:rPr lang="cs-CZ" sz="2300" dirty="0" smtClean="0"/>
              <a:t>achlazení</a:t>
            </a:r>
          </a:p>
          <a:p>
            <a:r>
              <a:rPr lang="cs-CZ" sz="2400" dirty="0" smtClean="0"/>
              <a:t>Dřevo</a:t>
            </a:r>
          </a:p>
          <a:p>
            <a:pPr lvl="1"/>
            <a:r>
              <a:rPr lang="cs-CZ" sz="2400" dirty="0" smtClean="0"/>
              <a:t>Měkké</a:t>
            </a:r>
          </a:p>
          <a:p>
            <a:pPr lvl="1"/>
            <a:r>
              <a:rPr lang="cs-CZ" sz="2400" dirty="0"/>
              <a:t>Ř</a:t>
            </a:r>
            <a:r>
              <a:rPr lang="cs-CZ" sz="2400" dirty="0" smtClean="0"/>
              <a:t>ezbářství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75907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Vrba jíva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Samčí květy - kočičky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Samičí květy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111274"/>
            <a:ext cx="4041775" cy="3080202"/>
          </a:xfrm>
        </p:spPr>
      </p:pic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3068960"/>
            <a:ext cx="4041775" cy="3096343"/>
          </a:xfrm>
        </p:spPr>
      </p:pic>
    </p:spTree>
    <p:extLst>
      <p:ext uri="{BB962C8B-B14F-4D97-AF65-F5344CB8AC3E}">
        <p14:creationId xmlns:p14="http://schemas.microsoft.com/office/powerpoint/2010/main" xmlns="" val="603155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Vrba jíva</a:t>
            </a:r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3000651"/>
            <a:ext cx="4038600" cy="3023636"/>
          </a:xfrm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Kvete brzo na jaře</a:t>
            </a:r>
          </a:p>
          <a:p>
            <a:r>
              <a:rPr lang="cs-CZ" sz="2400" dirty="0" err="1" smtClean="0"/>
              <a:t>Jednopohlavné</a:t>
            </a:r>
            <a:r>
              <a:rPr lang="cs-CZ" sz="2400" dirty="0" smtClean="0"/>
              <a:t> </a:t>
            </a:r>
            <a:r>
              <a:rPr lang="cs-CZ" sz="2400" dirty="0" smtClean="0"/>
              <a:t>květy</a:t>
            </a:r>
          </a:p>
          <a:p>
            <a:pPr lvl="1"/>
            <a:r>
              <a:rPr lang="cs-CZ" sz="2300" dirty="0" smtClean="0"/>
              <a:t>Samčí - kočičky</a:t>
            </a:r>
          </a:p>
          <a:p>
            <a:r>
              <a:rPr lang="cs-CZ" sz="2400" dirty="0" smtClean="0"/>
              <a:t>Dvoudomá rostlina</a:t>
            </a:r>
          </a:p>
          <a:p>
            <a:r>
              <a:rPr lang="cs-CZ" sz="2400" dirty="0" smtClean="0"/>
              <a:t>Vrbové proutí</a:t>
            </a:r>
          </a:p>
          <a:p>
            <a:pPr lvl="1"/>
            <a:r>
              <a:rPr lang="cs-CZ" sz="2400" dirty="0" smtClean="0"/>
              <a:t>Košíkářství</a:t>
            </a:r>
          </a:p>
          <a:p>
            <a:endParaRPr lang="cs-CZ" sz="2400" dirty="0" smtClean="0"/>
          </a:p>
          <a:p>
            <a:r>
              <a:rPr lang="cs-CZ" sz="2400" dirty="0" smtClean="0"/>
              <a:t>Dřevo </a:t>
            </a:r>
          </a:p>
          <a:p>
            <a:pPr lvl="1"/>
            <a:r>
              <a:rPr lang="cs-CZ" sz="2400" dirty="0" smtClean="0"/>
              <a:t>měkké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03131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Topoly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Topol bílý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Topol osika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275519"/>
            <a:ext cx="4041775" cy="2751711"/>
          </a:xfrm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3296950"/>
            <a:ext cx="3382341" cy="2725200"/>
          </a:xfrm>
        </p:spPr>
      </p:pic>
      <p:sp>
        <p:nvSpPr>
          <p:cNvPr id="11" name="TextovéPole 10"/>
          <p:cNvSpPr txBox="1"/>
          <p:nvPr/>
        </p:nvSpPr>
        <p:spPr>
          <a:xfrm>
            <a:off x="2411760" y="2924944"/>
            <a:ext cx="1933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Plstnatý rub listu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2924944"/>
            <a:ext cx="1519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Dlouhý řapík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1524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Topoly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Topol osika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opoly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765" y="2708275"/>
            <a:ext cx="2834245" cy="3886200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Příbuzné vrbám</a:t>
            </a:r>
          </a:p>
          <a:p>
            <a:r>
              <a:rPr lang="cs-CZ" sz="2400" dirty="0" smtClean="0"/>
              <a:t>Květy </a:t>
            </a:r>
          </a:p>
          <a:p>
            <a:pPr lvl="1"/>
            <a:r>
              <a:rPr lang="cs-CZ" sz="2400" dirty="0" smtClean="0"/>
              <a:t>Jehnědy</a:t>
            </a:r>
          </a:p>
          <a:p>
            <a:r>
              <a:rPr lang="cs-CZ" sz="2400" dirty="0" smtClean="0"/>
              <a:t>Plody</a:t>
            </a:r>
          </a:p>
          <a:p>
            <a:pPr lvl="1"/>
            <a:r>
              <a:rPr lang="cs-CZ" sz="2400" dirty="0" smtClean="0"/>
              <a:t>Tobolky s bílým chmýrem</a:t>
            </a:r>
          </a:p>
          <a:p>
            <a:endParaRPr lang="cs-CZ" dirty="0"/>
          </a:p>
          <a:p>
            <a:pPr marL="109728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i="1" dirty="0" smtClean="0"/>
              <a:t>„Chvěje se jako osika“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551157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Habr obecný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132856"/>
            <a:ext cx="4038600" cy="4248471"/>
          </a:xfrm>
        </p:spPr>
      </p:pic>
      <p:pic>
        <p:nvPicPr>
          <p:cNvPr id="11" name="Zástupný symbol pro obsah 10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132856"/>
            <a:ext cx="2986201" cy="4275856"/>
          </a:xfrm>
        </p:spPr>
      </p:pic>
    </p:spTree>
    <p:extLst>
      <p:ext uri="{BB962C8B-B14F-4D97-AF65-F5344CB8AC3E}">
        <p14:creationId xmlns:p14="http://schemas.microsoft.com/office/powerpoint/2010/main" xmlns="" val="797437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Habr obecný</a:t>
            </a:r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3433" y="2249488"/>
            <a:ext cx="2846133" cy="452596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Čepel</a:t>
            </a:r>
          </a:p>
          <a:p>
            <a:pPr lvl="1"/>
            <a:r>
              <a:rPr lang="cs-CZ" dirty="0" smtClean="0"/>
              <a:t>Pilovitá 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prohýbaná dle žilnatiny</a:t>
            </a:r>
          </a:p>
          <a:p>
            <a:r>
              <a:rPr lang="cs-CZ" dirty="0" smtClean="0"/>
              <a:t>Květy</a:t>
            </a:r>
          </a:p>
          <a:p>
            <a:pPr lvl="1"/>
            <a:r>
              <a:rPr lang="cs-CZ" dirty="0" smtClean="0"/>
              <a:t>Jednopohlavné</a:t>
            </a:r>
          </a:p>
          <a:p>
            <a:pPr lvl="1"/>
            <a:r>
              <a:rPr lang="cs-CZ" dirty="0" smtClean="0"/>
              <a:t>Jehnědy</a:t>
            </a:r>
          </a:p>
          <a:p>
            <a:r>
              <a:rPr lang="cs-CZ" dirty="0" smtClean="0"/>
              <a:t>Plody</a:t>
            </a:r>
          </a:p>
          <a:p>
            <a:pPr lvl="1"/>
            <a:r>
              <a:rPr lang="cs-CZ" dirty="0" smtClean="0"/>
              <a:t>Oříšky s trojlaločným křídlem</a:t>
            </a:r>
          </a:p>
          <a:p>
            <a:endParaRPr lang="cs-CZ" dirty="0" smtClean="0"/>
          </a:p>
          <a:p>
            <a:r>
              <a:rPr lang="cs-CZ" dirty="0" smtClean="0"/>
              <a:t>Dřevo</a:t>
            </a:r>
          </a:p>
          <a:p>
            <a:pPr lvl="1"/>
            <a:r>
              <a:rPr lang="cs-CZ" dirty="0" smtClean="0"/>
              <a:t>Velmi tvrdé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3493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" y="2632431"/>
            <a:ext cx="4038600" cy="3760075"/>
          </a:xfrm>
        </p:spPr>
      </p:pic>
      <p:pic>
        <p:nvPicPr>
          <p:cNvPr id="6" name="Zástupný symbol pro obsah 5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1628800"/>
            <a:ext cx="2814325" cy="4525962"/>
          </a:xfrm>
        </p:spPr>
      </p:pic>
    </p:spTree>
    <p:extLst>
      <p:ext uri="{BB962C8B-B14F-4D97-AF65-F5344CB8AC3E}">
        <p14:creationId xmlns:p14="http://schemas.microsoft.com/office/powerpoint/2010/main" xmlns="" val="655510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Bříza bělokorá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2183" y="2249488"/>
            <a:ext cx="3308633" cy="452596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Bílá borka</a:t>
            </a:r>
          </a:p>
          <a:p>
            <a:r>
              <a:rPr lang="cs-CZ" sz="2400" dirty="0" smtClean="0"/>
              <a:t>Květy</a:t>
            </a:r>
          </a:p>
          <a:p>
            <a:pPr lvl="1"/>
            <a:r>
              <a:rPr lang="cs-CZ" sz="2400" dirty="0"/>
              <a:t>J</a:t>
            </a:r>
            <a:r>
              <a:rPr lang="cs-CZ" sz="2400" dirty="0" smtClean="0"/>
              <a:t>ednopohlavné</a:t>
            </a:r>
          </a:p>
          <a:p>
            <a:pPr lvl="1"/>
            <a:r>
              <a:rPr lang="cs-CZ" sz="2300" dirty="0" smtClean="0"/>
              <a:t>Jehnědy</a:t>
            </a:r>
          </a:p>
          <a:p>
            <a:r>
              <a:rPr lang="cs-CZ" sz="2500" dirty="0" smtClean="0"/>
              <a:t>Plod</a:t>
            </a:r>
          </a:p>
          <a:p>
            <a:pPr lvl="1"/>
            <a:r>
              <a:rPr lang="cs-CZ" sz="2400" dirty="0" smtClean="0"/>
              <a:t>Křídlatá nažka</a:t>
            </a:r>
          </a:p>
          <a:p>
            <a:r>
              <a:rPr lang="cs-CZ" sz="2400" dirty="0" smtClean="0"/>
              <a:t>Dřevo</a:t>
            </a:r>
          </a:p>
          <a:p>
            <a:pPr lvl="1"/>
            <a:r>
              <a:rPr lang="cs-CZ" sz="2400" dirty="0" smtClean="0"/>
              <a:t>nábytek</a:t>
            </a:r>
          </a:p>
          <a:p>
            <a:pPr lvl="1"/>
            <a:r>
              <a:rPr lang="cs-CZ" sz="2400" dirty="0" smtClean="0"/>
              <a:t>topení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209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 mléč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466" y="2249488"/>
            <a:ext cx="3270067" cy="4275856"/>
          </a:xfrm>
        </p:spPr>
      </p:pic>
      <p:pic>
        <p:nvPicPr>
          <p:cNvPr id="6" name="Zástupný symbol pro obsah 5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2204864"/>
            <a:ext cx="3524200" cy="4248472"/>
          </a:xfrm>
        </p:spPr>
      </p:pic>
    </p:spTree>
    <p:extLst>
      <p:ext uri="{BB962C8B-B14F-4D97-AF65-F5344CB8AC3E}">
        <p14:creationId xmlns:p14="http://schemas.microsoft.com/office/powerpoint/2010/main" xmlns="" val="4000016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 mléč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060848"/>
            <a:ext cx="2448272" cy="3380121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03848" y="1916832"/>
            <a:ext cx="5482952" cy="4858555"/>
          </a:xfrm>
        </p:spPr>
        <p:txBody>
          <a:bodyPr/>
          <a:lstStyle/>
          <a:p>
            <a:r>
              <a:rPr lang="cs-CZ" dirty="0" smtClean="0"/>
              <a:t>Listy dlanitolaločné</a:t>
            </a:r>
          </a:p>
          <a:p>
            <a:r>
              <a:rPr lang="cs-CZ" dirty="0" smtClean="0"/>
              <a:t>Plod</a:t>
            </a:r>
          </a:p>
          <a:p>
            <a:pPr lvl="1"/>
            <a:r>
              <a:rPr lang="cs-CZ" dirty="0" smtClean="0"/>
              <a:t>Křídlatá dvounažka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b="1" dirty="0" smtClean="0"/>
              <a:t>Javor klen</a:t>
            </a:r>
          </a:p>
          <a:p>
            <a:endParaRPr lang="cs-CZ" dirty="0" smtClean="0"/>
          </a:p>
          <a:p>
            <a:pPr marL="109728" indent="0">
              <a:buNone/>
            </a:pPr>
            <a:r>
              <a:rPr lang="cs-CZ" b="1" dirty="0" smtClean="0"/>
              <a:t>Javor babyka</a:t>
            </a:r>
          </a:p>
          <a:p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0096" y="620688"/>
            <a:ext cx="2600224" cy="3932437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 flipV="1">
            <a:off x="4877803" y="3251846"/>
            <a:ext cx="1247805" cy="246161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75173" y="3601073"/>
            <a:ext cx="2090350" cy="4032448"/>
          </a:xfrm>
          <a:prstGeom prst="rect">
            <a:avLst/>
          </a:prstGeom>
        </p:spPr>
      </p:pic>
      <p:cxnSp>
        <p:nvCxnSpPr>
          <p:cNvPr id="12" name="Přímá spojnice se šipkou 11"/>
          <p:cNvCxnSpPr/>
          <p:nvPr/>
        </p:nvCxnSpPr>
        <p:spPr>
          <a:xfrm>
            <a:off x="5148064" y="4221088"/>
            <a:ext cx="432048" cy="351034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7596336" y="3140968"/>
            <a:ext cx="1093984" cy="143115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563888" y="4553125"/>
            <a:ext cx="936104" cy="1468163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90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strom nebo keř?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Javor mléč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pic>
        <p:nvPicPr>
          <p:cNvPr id="10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7972" y="2708275"/>
            <a:ext cx="2807830" cy="3886200"/>
          </a:xfrm>
        </p:spPr>
      </p:pic>
      <p:pic>
        <p:nvPicPr>
          <p:cNvPr id="11" name="Zástupný symbol pro obsah 4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708920"/>
            <a:ext cx="3179713" cy="3835039"/>
          </a:xfrm>
        </p:spPr>
      </p:pic>
    </p:spTree>
    <p:extLst>
      <p:ext uri="{BB962C8B-B14F-4D97-AF65-F5344CB8AC3E}">
        <p14:creationId xmlns:p14="http://schemas.microsoft.com/office/powerpoint/2010/main" xmlns="" val="2465990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8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strom nebo keř?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Habr obecný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Topol osika</a:t>
            </a:r>
            <a:endParaRPr lang="cs-CZ" dirty="0"/>
          </a:p>
        </p:txBody>
      </p:sp>
      <p:pic>
        <p:nvPicPr>
          <p:cNvPr id="7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2980585"/>
            <a:ext cx="4041775" cy="3341580"/>
          </a:xfrm>
        </p:spPr>
      </p:pic>
      <p:pic>
        <p:nvPicPr>
          <p:cNvPr id="8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3023117"/>
            <a:ext cx="4041775" cy="3256515"/>
          </a:xfrm>
        </p:spPr>
      </p:pic>
    </p:spTree>
    <p:extLst>
      <p:ext uri="{BB962C8B-B14F-4D97-AF65-F5344CB8AC3E}">
        <p14:creationId xmlns:p14="http://schemas.microsoft.com/office/powerpoint/2010/main" xmlns="" val="1614534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strom nebo keř?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Topol bílý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Vrba jíva</a:t>
            </a:r>
            <a:endParaRPr lang="cs-CZ" dirty="0"/>
          </a:p>
        </p:txBody>
      </p:sp>
      <p:pic>
        <p:nvPicPr>
          <p:cNvPr id="7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140968"/>
            <a:ext cx="4041775" cy="3024335"/>
          </a:xfrm>
        </p:spPr>
      </p:pic>
      <p:pic>
        <p:nvPicPr>
          <p:cNvPr id="8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3138368"/>
            <a:ext cx="4041775" cy="3026013"/>
          </a:xfrm>
        </p:spPr>
      </p:pic>
    </p:spTree>
    <p:extLst>
      <p:ext uri="{BB962C8B-B14F-4D97-AF65-F5344CB8AC3E}">
        <p14:creationId xmlns:p14="http://schemas.microsoft.com/office/powerpoint/2010/main" xmlns="" val="554534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strom nebo keř?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Lípa srdčitá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7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416981"/>
            <a:ext cx="4041775" cy="2468788"/>
          </a:xfrm>
        </p:spPr>
      </p:pic>
      <p:pic>
        <p:nvPicPr>
          <p:cNvPr id="8" name="Zástupný symbol pro obsah 4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5313" y="2708275"/>
            <a:ext cx="2847249" cy="3886200"/>
          </a:xfrm>
        </p:spPr>
      </p:pic>
    </p:spTree>
    <p:extLst>
      <p:ext uri="{BB962C8B-B14F-4D97-AF65-F5344CB8AC3E}">
        <p14:creationId xmlns:p14="http://schemas.microsoft.com/office/powerpoint/2010/main" xmlns="" val="2518182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strom nebo keř?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pic>
        <p:nvPicPr>
          <p:cNvPr id="7" name="Zástupný symbol pro obsah 11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140968"/>
            <a:ext cx="4038600" cy="2952328"/>
          </a:xfrm>
        </p:spPr>
      </p:pic>
      <p:pic>
        <p:nvPicPr>
          <p:cNvPr id="10" name="Zástupný symbol pro obsah 11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1000" y="3196072"/>
            <a:ext cx="4041775" cy="2910606"/>
          </a:xfrm>
        </p:spPr>
      </p:pic>
      <p:pic>
        <p:nvPicPr>
          <p:cNvPr id="11" name="Zástupný symbol pro obsah 5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3212977"/>
            <a:ext cx="4041775" cy="2880320"/>
          </a:xfrm>
        </p:spPr>
      </p:pic>
    </p:spTree>
    <p:extLst>
      <p:ext uri="{BB962C8B-B14F-4D97-AF65-F5344CB8AC3E}">
        <p14:creationId xmlns:p14="http://schemas.microsoft.com/office/powerpoint/2010/main" xmlns="" val="889158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strom nebo keř?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Vrba jíva</a:t>
            </a:r>
            <a:endParaRPr lang="cs-CZ" dirty="0"/>
          </a:p>
        </p:txBody>
      </p:sp>
      <p:pic>
        <p:nvPicPr>
          <p:cNvPr id="7" name="Zástupný symbol pro obsah 12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6991" y="2708275"/>
            <a:ext cx="3949792" cy="3886200"/>
          </a:xfrm>
        </p:spPr>
      </p:pic>
      <p:pic>
        <p:nvPicPr>
          <p:cNvPr id="9" name="Zástupný symbol pro obsah 4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8050" y="2708920"/>
            <a:ext cx="4041775" cy="3888432"/>
          </a:xfrm>
        </p:spPr>
      </p:pic>
    </p:spTree>
    <p:extLst>
      <p:ext uri="{BB962C8B-B14F-4D97-AF65-F5344CB8AC3E}">
        <p14:creationId xmlns:p14="http://schemas.microsoft.com/office/powerpoint/2010/main" xmlns="" val="117001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File:Fagus-sylvatica-DK.JPG.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2006-09-28 [cit. 2012-04-09]. Dostupné z: http://commons.wikimedia.org/wiki/File:Fagus-sylvatica-DK.JPG?uselang=cs </a:t>
            </a:r>
            <a:endParaRPr lang="cs-CZ" dirty="0" smtClean="0"/>
          </a:p>
          <a:p>
            <a:r>
              <a:rPr lang="cs-CZ" dirty="0"/>
              <a:t>File:Beukenootjes met kelk.jpg.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2007-03-23 [cit. 2012-04-09]. Dostupné z: http://commons.wikimedia.org/wiki/File:Beukenootjes_met_kelk.jpg?uselang=cs </a:t>
            </a:r>
            <a:endParaRPr lang="cs-CZ" dirty="0" smtClean="0"/>
          </a:p>
          <a:p>
            <a:r>
              <a:rPr lang="cs-CZ" dirty="0"/>
              <a:t>File:Fagus </a:t>
            </a:r>
            <a:r>
              <a:rPr lang="cs-CZ" dirty="0" err="1"/>
              <a:t>sylvatica</a:t>
            </a:r>
            <a:r>
              <a:rPr lang="cs-CZ" dirty="0"/>
              <a:t> 006.jpg.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2006-12-04 [cit. 2012-04-09]. Dostupné z: http://commons.wikimedia.org/wiki/File:Fagus_sylvatica_006.jpg?uselang=cs </a:t>
            </a:r>
            <a:endParaRPr lang="cs-CZ" dirty="0" smtClean="0"/>
          </a:p>
          <a:p>
            <a:r>
              <a:rPr lang="cs-CZ" dirty="0"/>
              <a:t>File:Quercus robur 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2009-08-28 [cit. 2012-04-09]. Dostupné z: http://commons.wikimedia.org/wiki/File:Quercus_robur_1.jpg?uselang=cs </a:t>
            </a:r>
            <a:endParaRPr lang="cs-CZ" dirty="0" smtClean="0"/>
          </a:p>
          <a:p>
            <a:r>
              <a:rPr lang="cs-CZ" dirty="0"/>
              <a:t>File:Zwei Eicheln.jpg.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2009-08-28 [cit. 2012-04-09]. Dostupné z: http://commons.wikimedia.org/wiki/File:Zwei_Eicheln.jpg?uselang=cs </a:t>
            </a:r>
            <a:endParaRPr lang="cs-CZ" dirty="0" smtClean="0"/>
          </a:p>
          <a:p>
            <a:r>
              <a:rPr lang="cs-CZ" dirty="0"/>
              <a:t>File:Liernu JPG01b.jpg.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2010-10-11 [cit. 2012-04-09]. Dostupné z: http://commons.wikimedia.org/wiki/File:Liernu_JPG01b.jpg?uselang=cs </a:t>
            </a:r>
            <a:endParaRPr lang="cs-CZ" dirty="0" smtClean="0"/>
          </a:p>
          <a:p>
            <a:r>
              <a:rPr lang="cs-CZ" dirty="0"/>
              <a:t>File:Lime tree.jpg.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2008-06-21 [cit. 2012-04-09]. Dostupné z: http://commons.wikimedia.org/wiki/File:Lime_tree.jpg?uselang=cs </a:t>
            </a:r>
            <a:endParaRPr lang="cs-CZ" dirty="0" smtClean="0"/>
          </a:p>
          <a:p>
            <a:r>
              <a:rPr lang="cs-CZ" dirty="0"/>
              <a:t>File:Daniel Fuchs.CC-BY-</a:t>
            </a:r>
            <a:r>
              <a:rPr lang="cs-CZ" dirty="0" err="1"/>
              <a:t>SA.Tilia</a:t>
            </a:r>
            <a:r>
              <a:rPr lang="cs-CZ" dirty="0"/>
              <a:t> cordata.Fruits.jpg.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2007-08-01 [cit. 2012-04-09]. Dostupné z: http://commons.wikimedia.org/wiki/File:Daniel_Fuchs.CC-BY-SA.Tilia_cordata.Fruits.jpg?uselang=cs </a:t>
            </a:r>
            <a:endParaRPr lang="cs-CZ" dirty="0" smtClean="0"/>
          </a:p>
          <a:p>
            <a:r>
              <a:rPr lang="cs-CZ" dirty="0"/>
              <a:t>File:Lipa pod Ticholovcem.jpg.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2007-08-01 [cit. 2011-12-02]. Dostupné z: http://commons.wikimedia.org/wiki/File:Lipa_pod_Ticholovcem.jpg?uselang=cs </a:t>
            </a:r>
            <a:endParaRPr lang="cs-CZ" dirty="0" smtClean="0"/>
          </a:p>
          <a:p>
            <a:r>
              <a:rPr lang="cs-CZ" dirty="0"/>
              <a:t>File:Salix </a:t>
            </a:r>
            <a:r>
              <a:rPr lang="cs-CZ" dirty="0" err="1"/>
              <a:t>caprea</a:t>
            </a:r>
            <a:r>
              <a:rPr lang="cs-CZ" dirty="0"/>
              <a:t> </a:t>
            </a:r>
            <a:r>
              <a:rPr lang="cs-CZ" dirty="0" err="1"/>
              <a:t>catkins</a:t>
            </a:r>
            <a:r>
              <a:rPr lang="cs-CZ" dirty="0"/>
              <a:t> 080315-1.jpg.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2008-03-15 [cit. 2011-12-02]. Dostupné z: http://commons.wikimedia.org/wiki/File:Salix_caprea_catkins_080315-1.jpg?uselang=cs </a:t>
            </a:r>
            <a:endParaRPr lang="cs-CZ" dirty="0" smtClean="0"/>
          </a:p>
          <a:p>
            <a:r>
              <a:rPr lang="cs-CZ" dirty="0"/>
              <a:t>File:Salix </a:t>
            </a:r>
            <a:r>
              <a:rPr lang="cs-CZ" dirty="0" err="1"/>
              <a:t>caprea</a:t>
            </a:r>
            <a:r>
              <a:rPr lang="cs-CZ" dirty="0"/>
              <a:t> 006.jpg.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2007-01-04 [cit. 2012-04-09]. Dostupné z: http://commons.wikimedia.org/wiki/File:Salix_caprea_006.jpg?uselang=cs </a:t>
            </a:r>
            <a:endParaRPr lang="cs-CZ" dirty="0" smtClean="0"/>
          </a:p>
          <a:p>
            <a:r>
              <a:rPr lang="cs-CZ" dirty="0"/>
              <a:t>File:Populus alba3.jpg.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2007-05-06 [cit. 2012-04-09]. Dostupné z: http://commons.wikimedia.org/wiki/File:Populus_alba3.jpg?uselang=cs </a:t>
            </a:r>
            <a:endParaRPr lang="cs-CZ" dirty="0" smtClean="0"/>
          </a:p>
          <a:p>
            <a:r>
              <a:rPr lang="cs-CZ" dirty="0"/>
              <a:t>File:PopulusTremula001.JPG.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2007-06-20 [cit. 2012-04-09]. Dostupné z: http://commons.wikimedia.org/wiki/File:PopulusTremula001.JPG?uselang=cs </a:t>
            </a:r>
            <a:endParaRPr lang="cs-CZ" dirty="0" smtClean="0"/>
          </a:p>
          <a:p>
            <a:r>
              <a:rPr lang="cs-CZ" dirty="0"/>
              <a:t>File:Osp01.jpg.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2008-06-13 [cit. 2012-04-09]. Dostupné z: http://commons.wikimedia.org/wiki/File:Osp01.jpg?uselang=cs </a:t>
            </a:r>
            <a:endParaRPr lang="cs-CZ" dirty="0" smtClean="0"/>
          </a:p>
          <a:p>
            <a:r>
              <a:rPr lang="cs-CZ" dirty="0" err="1"/>
              <a:t>Soubor:Hainbuche.jpg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2005-06-15 [cit. 2012-04-09].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cs.wikipedia.org/wiki/Soubor:Hainbuche.jpg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421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 a fotografií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err="1"/>
              <a:t>Soubor:Devinska</a:t>
            </a:r>
            <a:r>
              <a:rPr lang="cs-CZ" dirty="0"/>
              <a:t> kobyla </a:t>
            </a:r>
            <a:r>
              <a:rPr lang="cs-CZ" dirty="0" err="1"/>
              <a:t>forest</a:t>
            </a:r>
            <a:r>
              <a:rPr lang="cs-CZ" dirty="0"/>
              <a:t> 04.jpg.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2008-07-26 [cit. 2012-04-09]. Dostupné z: http://cs.wikipedia.org/wiki/Soubor:Devinska_kobyla_forest_04.jpg </a:t>
            </a:r>
          </a:p>
          <a:p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Carpinus</a:t>
            </a:r>
            <a:r>
              <a:rPr lang="cs-CZ" dirty="0"/>
              <a:t> betulus0.jpg.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2004-10-30 [cit. 2012-04-09]. Dostupné z: http://cs.wikipedia.org/wiki/Soubor:Illustration_Carpinus_betulus0.jpg </a:t>
            </a:r>
          </a:p>
          <a:p>
            <a:r>
              <a:rPr lang="cs-CZ" dirty="0"/>
              <a:t>File:Brosen betula2.jpg.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2005-09-15 [cit. 2012-04-09]. Dostupné z: http://commons.wikimedia.org/wiki/File:Brosen_betula2.jpg?uselang=cs </a:t>
            </a:r>
          </a:p>
          <a:p>
            <a:r>
              <a:rPr lang="cs-CZ" dirty="0" err="1"/>
              <a:t>Soubor:Illustration</a:t>
            </a:r>
            <a:r>
              <a:rPr lang="cs-CZ" dirty="0"/>
              <a:t> </a:t>
            </a:r>
            <a:r>
              <a:rPr lang="cs-CZ" dirty="0" err="1"/>
              <a:t>Betula</a:t>
            </a:r>
            <a:r>
              <a:rPr lang="cs-CZ" dirty="0"/>
              <a:t> pendula0.jpg.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2006-11-27 [cit. 2012-04-09]. Dostupné z: http://cs.wikipedia.org/wiki/Soubor:Illustration_Betula_pendula0.jpg </a:t>
            </a:r>
          </a:p>
          <a:p>
            <a:r>
              <a:rPr lang="cs-CZ" dirty="0"/>
              <a:t>File:Betula </a:t>
            </a:r>
            <a:r>
              <a:rPr lang="cs-CZ" dirty="0" err="1"/>
              <a:t>pendula</a:t>
            </a:r>
            <a:r>
              <a:rPr lang="cs-CZ" dirty="0"/>
              <a:t> winter.jpg.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2006-03-17 [cit. 2012-04-09]. Dostupné z: http://commons.wikimedia.org/wiki/File:Betula_pendula_winter.jpg?uselang=cs </a:t>
            </a:r>
          </a:p>
          <a:p>
            <a:r>
              <a:rPr lang="cs-CZ" dirty="0"/>
              <a:t>File:Ahornzweig.jpg.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2006-05-22 [cit. 2012-04-09]. Dostupné z: http://commons.wikimedia.org/wiki/File:Ahornzweig.jpg?uselang=cs </a:t>
            </a:r>
          </a:p>
          <a:p>
            <a:r>
              <a:rPr lang="cs-CZ" dirty="0" smtClean="0"/>
              <a:t>File:Noorse </a:t>
            </a:r>
            <a:r>
              <a:rPr lang="cs-CZ" dirty="0" err="1"/>
              <a:t>esdoorn</a:t>
            </a:r>
            <a:r>
              <a:rPr lang="cs-CZ" dirty="0"/>
              <a:t> </a:t>
            </a:r>
            <a:r>
              <a:rPr lang="cs-CZ" dirty="0" err="1"/>
              <a:t>bloeiwijze</a:t>
            </a:r>
            <a:r>
              <a:rPr lang="cs-CZ" dirty="0"/>
              <a:t> (Acer </a:t>
            </a:r>
            <a:r>
              <a:rPr lang="cs-CZ" dirty="0" err="1"/>
              <a:t>platanoides</a:t>
            </a:r>
            <a:r>
              <a:rPr lang="cs-CZ" dirty="0"/>
              <a:t> </a:t>
            </a:r>
            <a:r>
              <a:rPr lang="cs-CZ" dirty="0" err="1"/>
              <a:t>inflorescens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2006-06-17 [cit. 2012-04-09]. Dostupné z: </a:t>
            </a:r>
            <a:r>
              <a:rPr lang="cs-CZ" dirty="0">
                <a:hlinkClick r:id="rId2"/>
              </a:rPr>
              <a:t>http://commons.wikimedia.org/wiki/File:Noorse_esdoorn_bloeiwijze_%</a:t>
            </a:r>
            <a:r>
              <a:rPr lang="cs-CZ" dirty="0" smtClean="0">
                <a:hlinkClick r:id="rId2"/>
              </a:rPr>
              <a:t>28Acer_platanoides_inflorescens%29.jpg?uselang=cs</a:t>
            </a:r>
            <a:endParaRPr lang="cs-CZ" dirty="0" smtClean="0"/>
          </a:p>
          <a:p>
            <a:r>
              <a:rPr lang="cs-CZ" dirty="0"/>
              <a:t>File:Acer </a:t>
            </a:r>
            <a:r>
              <a:rPr lang="cs-CZ" dirty="0" err="1"/>
              <a:t>platanoides</a:t>
            </a:r>
            <a:r>
              <a:rPr lang="cs-CZ" dirty="0"/>
              <a:t> in </a:t>
            </a:r>
            <a:r>
              <a:rPr lang="cs-CZ" dirty="0" err="1"/>
              <a:t>autumn</a:t>
            </a:r>
            <a:r>
              <a:rPr lang="cs-CZ" dirty="0"/>
              <a:t> colors.JPG.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2008-10-11 [cit. 2012-04-09]. Dostupné z: http://commons.wikimedia.org/wiki/File:Acer_platanoides_in_autumn_colors.JPG?uselang=cs  </a:t>
            </a:r>
            <a:endParaRPr lang="cs-CZ" dirty="0" smtClean="0"/>
          </a:p>
          <a:p>
            <a:r>
              <a:rPr lang="cs-CZ" dirty="0"/>
              <a:t>File:Acer </a:t>
            </a:r>
            <a:r>
              <a:rPr lang="cs-CZ" dirty="0" err="1"/>
              <a:t>platanoiFile:Acer</a:t>
            </a:r>
            <a:r>
              <a:rPr lang="cs-CZ" dirty="0"/>
              <a:t> </a:t>
            </a:r>
            <a:r>
              <a:rPr lang="cs-CZ" dirty="0" err="1"/>
              <a:t>pseudoplatanus</a:t>
            </a:r>
            <a:r>
              <a:rPr lang="cs-CZ" dirty="0"/>
              <a:t> Sturm07017.jpgdes in </a:t>
            </a:r>
            <a:r>
              <a:rPr lang="cs-CZ" dirty="0" err="1"/>
              <a:t>autumn</a:t>
            </a:r>
            <a:r>
              <a:rPr lang="cs-CZ" dirty="0"/>
              <a:t> colors.JPG.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2011-09-30 [cit. 2012-04-09].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commons.wikimedia.org/wiki/File:Acer_pseudoplatanus_Sturm07017.jpg?uselang=cs</a:t>
            </a:r>
            <a:endParaRPr lang="cs-CZ" dirty="0" smtClean="0"/>
          </a:p>
          <a:p>
            <a:r>
              <a:rPr lang="cs-CZ" dirty="0"/>
              <a:t>File:Acer campestreAA.jpg.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2006-03-25 [cit. 2012-04-09]. Dostupné z: http://commons.wikimedia.org/wiki/File:Acer_campestreAA.jpg?uselang=cs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5111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139</TotalTime>
  <Words>1131</Words>
  <Application>Microsoft Office PowerPoint</Application>
  <PresentationFormat>Předvádění na obrazovce (4:3)</PresentationFormat>
  <Paragraphs>161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Urbanistický</vt:lpstr>
      <vt:lpstr>Snímek 1</vt:lpstr>
      <vt:lpstr>Listnaté stromy a keře</vt:lpstr>
      <vt:lpstr>Buk lesní</vt:lpstr>
      <vt:lpstr>Buk lesní</vt:lpstr>
      <vt:lpstr>Dub letní</vt:lpstr>
      <vt:lpstr>Dub letní</vt:lpstr>
      <vt:lpstr>Lípa srdčitá (národní strom)</vt:lpstr>
      <vt:lpstr>Lípa srdčitá</vt:lpstr>
      <vt:lpstr>Vrba jíva</vt:lpstr>
      <vt:lpstr>Vrba jíva</vt:lpstr>
      <vt:lpstr>Topoly</vt:lpstr>
      <vt:lpstr>Topoly</vt:lpstr>
      <vt:lpstr>Habr obecný</vt:lpstr>
      <vt:lpstr>Habr obecný</vt:lpstr>
      <vt:lpstr>Bříza bělokorá</vt:lpstr>
      <vt:lpstr>Bříza bělokorá</vt:lpstr>
      <vt:lpstr>Javor mléč</vt:lpstr>
      <vt:lpstr>Javor mléč</vt:lpstr>
      <vt:lpstr>Poznáš strom nebo keř?</vt:lpstr>
      <vt:lpstr>Poznáš strom nebo keř?</vt:lpstr>
      <vt:lpstr>Poznáš strom nebo keř?</vt:lpstr>
      <vt:lpstr>Poznáš strom nebo keř?</vt:lpstr>
      <vt:lpstr>Poznáš strom nebo keř?</vt:lpstr>
      <vt:lpstr>Poznáš strom nebo keř?</vt:lpstr>
      <vt:lpstr>Zdroj obrázků a fotografií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20</cp:revision>
  <dcterms:created xsi:type="dcterms:W3CDTF">2012-04-09T09:06:33Z</dcterms:created>
  <dcterms:modified xsi:type="dcterms:W3CDTF">2012-10-22T18:17:59Z</dcterms:modified>
</cp:coreProperties>
</file>