
<file path=[Content_Types].xml><?xml version="1.0" encoding="utf-8"?>
<Types xmlns="http://schemas.openxmlformats.org/package/2006/content-types">
  <Default Extension="tmp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56" r:id="rId3"/>
    <p:sldId id="258" r:id="rId4"/>
    <p:sldId id="260" r:id="rId5"/>
    <p:sldId id="261" r:id="rId6"/>
    <p:sldId id="284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59" r:id="rId29"/>
    <p:sldId id="270" r:id="rId3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02" y="-84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F062324-BF05-46E9-8200-4C7E87DC3AF3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3643BEDA-E735-480A-8D38-1CAEB1147D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F062324-BF05-46E9-8200-4C7E87DC3AF3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643BEDA-E735-480A-8D38-1CAEB1147D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F062324-BF05-46E9-8200-4C7E87DC3AF3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3643BEDA-E735-480A-8D38-1CAEB1147D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062324-BF05-46E9-8200-4C7E87DC3AF3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43BEDA-E735-480A-8D38-1CAEB1147D1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062324-BF05-46E9-8200-4C7E87DC3AF3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43BEDA-E735-480A-8D38-1CAEB1147D1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F062324-BF05-46E9-8200-4C7E87DC3AF3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643BEDA-E735-480A-8D38-1CAEB1147D1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062324-BF05-46E9-8200-4C7E87DC3AF3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43BEDA-E735-480A-8D38-1CAEB1147D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F062324-BF05-46E9-8200-4C7E87DC3AF3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643BEDA-E735-480A-8D38-1CAEB1147D1B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F062324-BF05-46E9-8200-4C7E87DC3AF3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643BEDA-E735-480A-8D38-1CAEB1147D1B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062324-BF05-46E9-8200-4C7E87DC3AF3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43BEDA-E735-480A-8D38-1CAEB1147D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062324-BF05-46E9-8200-4C7E87DC3AF3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43BEDA-E735-480A-8D38-1CAEB1147D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F062324-BF05-46E9-8200-4C7E87DC3AF3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3643BEDA-E735-480A-8D38-1CAEB1147D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mp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mp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mp"/><Relationship Id="rId2" Type="http://schemas.openxmlformats.org/officeDocument/2006/relationships/image" Target="../media/image7.tmp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mp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mp"/><Relationship Id="rId2" Type="http://schemas.openxmlformats.org/officeDocument/2006/relationships/image" Target="../media/image10.tmp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tmp"/><Relationship Id="rId2" Type="http://schemas.openxmlformats.org/officeDocument/2006/relationships/image" Target="../media/image11.tmp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tmp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tmp"/><Relationship Id="rId2" Type="http://schemas.openxmlformats.org/officeDocument/2006/relationships/image" Target="../media/image14.tmp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tmp"/><Relationship Id="rId2" Type="http://schemas.openxmlformats.org/officeDocument/2006/relationships/image" Target="../media/image16.tmp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tmp"/><Relationship Id="rId2" Type="http://schemas.openxmlformats.org/officeDocument/2006/relationships/image" Target="../media/image18.tmp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tmp"/><Relationship Id="rId2" Type="http://schemas.openxmlformats.org/officeDocument/2006/relationships/image" Target="../media/image20.tmp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tmp"/><Relationship Id="rId2" Type="http://schemas.openxmlformats.org/officeDocument/2006/relationships/image" Target="../media/image22.tmp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tmp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wmf"/><Relationship Id="rId2" Type="http://schemas.openxmlformats.org/officeDocument/2006/relationships/image" Target="../media/image26.tmp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tmp"/><Relationship Id="rId2" Type="http://schemas.openxmlformats.org/officeDocument/2006/relationships/image" Target="../media/image28.tmp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tmp"/><Relationship Id="rId2" Type="http://schemas.openxmlformats.org/officeDocument/2006/relationships/image" Target="../media/image30.tmp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tmp"/><Relationship Id="rId2" Type="http://schemas.openxmlformats.org/officeDocument/2006/relationships/image" Target="../media/image32.tmp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tmp"/><Relationship Id="rId2" Type="http://schemas.openxmlformats.org/officeDocument/2006/relationships/image" Target="../media/image34.tmp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tmp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tmp"/><Relationship Id="rId2" Type="http://schemas.openxmlformats.org/officeDocument/2006/relationships/image" Target="../media/image22.tmp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tmp"/><Relationship Id="rId2" Type="http://schemas.openxmlformats.org/officeDocument/2006/relationships/image" Target="../media/image28.tmp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tmp"/><Relationship Id="rId2" Type="http://schemas.openxmlformats.org/officeDocument/2006/relationships/image" Target="../media/image34.tmp"/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Pea_tendrils.jpg?uselang=cs" TargetMode="External"/><Relationship Id="rId2" Type="http://schemas.openxmlformats.org/officeDocument/2006/relationships/hyperlink" Target="http://commons.wikimedia.org/wiki/File:Robinia-pseudoacacia.JPG?uselang=c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ommons.wikimedia.org/wiki/File:Ab_food_18.jpg?uselang=cs" TargetMode="External"/><Relationship Id="rId4" Type="http://schemas.openxmlformats.org/officeDocument/2006/relationships/hyperlink" Target="http://commons.wikimedia.org/wiki/File:Soybean-root-nodules.jpg?uselang=cs" TargetMode="Externa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Lathyrus_Vernus.jpg" TargetMode="External"/><Relationship Id="rId3" Type="http://schemas.openxmlformats.org/officeDocument/2006/relationships/hyperlink" Target="http://commons.wikimedia.org/wiki/File:Glycine_max_seeds.JPG?uselang=cs" TargetMode="External"/><Relationship Id="rId7" Type="http://schemas.openxmlformats.org/officeDocument/2006/relationships/hyperlink" Target="http://commons.wikimedia.org/wiki/File:Trifolium_pratense_002.JPG?uselang=cs" TargetMode="External"/><Relationship Id="rId2" Type="http://schemas.openxmlformats.org/officeDocument/2006/relationships/hyperlink" Target="http://commons.wikimedia.org/wiki/File:1-Green_peas.jp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microsoft.office.com/" TargetMode="External"/><Relationship Id="rId5" Type="http://schemas.openxmlformats.org/officeDocument/2006/relationships/hyperlink" Target="http://commons.wikimedia.org/wiki/File:Medicago_sativa_001.JPG?uselang=cs" TargetMode="External"/><Relationship Id="rId4" Type="http://schemas.openxmlformats.org/officeDocument/2006/relationships/hyperlink" Target="http://cs.wikipedia.org/wiki/Soubor:3_types_of_lentil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4868863"/>
            <a:ext cx="5407025" cy="1046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8" name="Picture 4" descr="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0269" y="882750"/>
            <a:ext cx="1766887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9" name="Rectangle 5"/>
          <p:cNvSpPr>
            <a:spLocks noChangeArrowheads="1"/>
          </p:cNvSpPr>
          <p:nvPr/>
        </p:nvSpPr>
        <p:spPr bwMode="auto">
          <a:xfrm>
            <a:off x="683568" y="836712"/>
            <a:ext cx="7935913" cy="1100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dirty="0"/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Strašecí</a:t>
            </a:r>
          </a:p>
          <a:p>
            <a:pPr algn="ctr"/>
            <a:r>
              <a:rPr lang="cs-CZ" sz="1600" dirty="0"/>
              <a:t>                                                 tel. 311 240 401, 311 240 400, email: zsnovstra@iol.cz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1331640" y="2204864"/>
            <a:ext cx="7067550" cy="2448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itchFamily="2" charset="2"/>
              <a:buChar char="l"/>
              <a:defRPr sz="30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92150" indent="-347663" algn="l" rtl="0" fontAlgn="base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itchFamily="2" charset="2"/>
              <a:buChar char="l"/>
              <a:defRPr sz="2600">
                <a:solidFill>
                  <a:schemeClr val="tx1"/>
                </a:solidFill>
                <a:latin typeface="+mn-lt"/>
              </a:defRPr>
            </a:lvl2pPr>
            <a:lvl3pPr marL="987425" indent="-293688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l"/>
              <a:defRPr sz="2300">
                <a:solidFill>
                  <a:schemeClr val="tx1"/>
                </a:solidFill>
                <a:latin typeface="+mn-lt"/>
              </a:defRPr>
            </a:lvl3pPr>
            <a:lvl4pPr marL="1281113" indent="-292100" algn="l" rtl="0" fontAlgn="base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5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4pPr>
            <a:lvl5pPr marL="15986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5pPr>
            <a:lvl6pPr marL="20558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6pPr>
            <a:lvl7pPr marL="25130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7pPr>
            <a:lvl8pPr marL="29702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8pPr>
            <a:lvl9pPr marL="3427413" indent="-315913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AUTOR: 		Ing. Tereza </a:t>
            </a:r>
            <a:r>
              <a:rPr lang="cs-CZ" sz="1200" dirty="0" err="1" smtClean="0"/>
              <a:t>Kovalská</a:t>
            </a:r>
            <a:endParaRPr lang="cs-CZ" sz="1200" dirty="0" smtClean="0"/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NÁZEV: 		</a:t>
            </a:r>
            <a:r>
              <a:rPr lang="cs-CZ" sz="1200" dirty="0" smtClean="0"/>
              <a:t>VY_32_INOVACE_18_ </a:t>
            </a:r>
            <a:r>
              <a:rPr lang="cs-CZ" sz="1200" dirty="0" smtClean="0"/>
              <a:t>Rostliny bobovité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Ročník: 		</a:t>
            </a:r>
            <a:r>
              <a:rPr lang="cs-CZ" sz="1200" dirty="0" smtClean="0"/>
              <a:t>7. ročník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Vzdělávací oblast:	</a:t>
            </a:r>
            <a:r>
              <a:rPr lang="cs-CZ" sz="1200" dirty="0" smtClean="0"/>
              <a:t>Člověk a příroda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Vzdělávací obor: 	</a:t>
            </a:r>
            <a:r>
              <a:rPr lang="cs-CZ" sz="1200" dirty="0" smtClean="0"/>
              <a:t>Přírodopis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Tematický okruh:	</a:t>
            </a:r>
            <a:r>
              <a:rPr lang="cs-CZ" sz="1200" dirty="0" smtClean="0"/>
              <a:t>Biologie rostlin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TEMA: 			Bobovité rostliny</a:t>
            </a:r>
            <a:endParaRPr lang="cs-CZ" sz="1200" dirty="0"/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KLÍČOVÁ SLOVA:		Pavéza, křídla, člunek, hlízkové bakterie, luštěniny, pícniny, 			olejniny, planě rostoucí 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VYTVOŘENO: 		05/2012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ČÍSLO PROJEKTU: 		1.4 OP VK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ANOTACE: 		Prezentace pro interaktivní tabuli uvádějící základní pojmy 			pro lepší orientaci v učivu, fotografie a poznávání vybraných 			druhů </a:t>
            </a:r>
            <a:endParaRPr lang="cs-CZ" sz="1900" dirty="0"/>
          </a:p>
        </p:txBody>
      </p:sp>
    </p:spTree>
    <p:extLst>
      <p:ext uri="{BB962C8B-B14F-4D97-AF65-F5344CB8AC3E}">
        <p14:creationId xmlns:p14="http://schemas.microsoft.com/office/powerpoint/2010/main" val="31342101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Bobovité rostliny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97167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Hrách setý</a:t>
            </a:r>
            <a:endParaRPr lang="cs-CZ" dirty="0"/>
          </a:p>
        </p:txBody>
      </p:sp>
      <p:pic>
        <p:nvPicPr>
          <p:cNvPr id="6" name="Zástupný symbol pro obsah 5" descr="Výřez obrazovky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556792"/>
            <a:ext cx="2942616" cy="4718050"/>
          </a:xfrm>
        </p:spPr>
      </p:pic>
      <p:sp>
        <p:nvSpPr>
          <p:cNvPr id="7" name="Zástupný symbol pro obsah 6"/>
          <p:cNvSpPr>
            <a:spLocks noGrp="1"/>
          </p:cNvSpPr>
          <p:nvPr>
            <p:ph sz="quarter" idx="2"/>
          </p:nvPr>
        </p:nvSpPr>
        <p:spPr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Popiš listy</a:t>
            </a:r>
          </a:p>
          <a:p>
            <a:pPr lvl="1"/>
            <a:r>
              <a:rPr lang="cs-CZ" dirty="0" smtClean="0">
                <a:solidFill>
                  <a:srgbClr val="00B0F0"/>
                </a:solidFill>
              </a:rPr>
              <a:t>Složené, úponky, palisty</a:t>
            </a:r>
          </a:p>
          <a:p>
            <a:r>
              <a:rPr lang="cs-CZ" dirty="0" smtClean="0"/>
              <a:t>Popiš květní obaly</a:t>
            </a:r>
          </a:p>
          <a:p>
            <a:pPr lvl="1"/>
            <a:r>
              <a:rPr lang="cs-CZ" dirty="0" smtClean="0">
                <a:solidFill>
                  <a:srgbClr val="00B0F0"/>
                </a:solidFill>
              </a:rPr>
              <a:t>Kalich a koruna</a:t>
            </a:r>
          </a:p>
          <a:p>
            <a:r>
              <a:rPr lang="cs-CZ" dirty="0" smtClean="0"/>
              <a:t>Jsou květy obou nebo jednopohlavné?</a:t>
            </a:r>
          </a:p>
          <a:p>
            <a:pPr lvl="1"/>
            <a:r>
              <a:rPr lang="cs-CZ" dirty="0" smtClean="0">
                <a:solidFill>
                  <a:srgbClr val="00B0F0"/>
                </a:solidFill>
              </a:rPr>
              <a:t>Oboupohlavné</a:t>
            </a:r>
          </a:p>
          <a:p>
            <a:r>
              <a:rPr lang="cs-CZ" dirty="0" smtClean="0"/>
              <a:t>Jak se nazývá plod?</a:t>
            </a:r>
          </a:p>
          <a:p>
            <a:pPr lvl="1"/>
            <a:r>
              <a:rPr lang="cs-CZ" dirty="0" smtClean="0">
                <a:solidFill>
                  <a:srgbClr val="00B0F0"/>
                </a:solidFill>
              </a:rPr>
              <a:t>Lusk</a:t>
            </a:r>
            <a:endParaRPr lang="cs-CZ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41752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Bobovité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Stromy</a:t>
            </a:r>
          </a:p>
          <a:p>
            <a:r>
              <a:rPr lang="cs-CZ" sz="3200" dirty="0" smtClean="0"/>
              <a:t>Keře</a:t>
            </a:r>
          </a:p>
          <a:p>
            <a:r>
              <a:rPr lang="cs-CZ" sz="3200" dirty="0" smtClean="0"/>
              <a:t>Byliny</a:t>
            </a:r>
          </a:p>
          <a:p>
            <a:endParaRPr lang="cs-CZ" sz="3200" dirty="0"/>
          </a:p>
          <a:p>
            <a:pPr lvl="1"/>
            <a:r>
              <a:rPr lang="cs-CZ" sz="2800" dirty="0" smtClean="0"/>
              <a:t>Početná skupina</a:t>
            </a:r>
          </a:p>
          <a:p>
            <a:endParaRPr lang="cs-CZ" sz="3200" dirty="0" smtClean="0"/>
          </a:p>
          <a:p>
            <a:pPr lvl="1"/>
            <a:endParaRPr lang="cs-CZ" dirty="0" smtClean="0"/>
          </a:p>
          <a:p>
            <a:pPr marL="274320" lvl="1" indent="0">
              <a:buNone/>
            </a:pPr>
            <a:endParaRPr lang="cs-CZ" dirty="0"/>
          </a:p>
          <a:p>
            <a:pPr lvl="1"/>
            <a:endParaRPr lang="cs-CZ" dirty="0" smtClean="0"/>
          </a:p>
          <a:p>
            <a:pPr lvl="4"/>
            <a:r>
              <a:rPr lang="cs-CZ" dirty="0" smtClean="0"/>
              <a:t>Trnovník akát</a:t>
            </a:r>
          </a:p>
          <a:p>
            <a:pPr marL="274320" lvl="1" indent="0">
              <a:buNone/>
            </a:pPr>
            <a:endParaRPr lang="cs-CZ" dirty="0"/>
          </a:p>
        </p:txBody>
      </p:sp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953357"/>
            <a:ext cx="4156004" cy="55823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78514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Květy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Souměrné</a:t>
            </a:r>
          </a:p>
          <a:p>
            <a:r>
              <a:rPr lang="cs-CZ" sz="3200" dirty="0" smtClean="0"/>
              <a:t>Pětičetné</a:t>
            </a:r>
          </a:p>
          <a:p>
            <a:r>
              <a:rPr lang="cs-CZ" sz="3200" dirty="0"/>
              <a:t>K</a:t>
            </a:r>
            <a:r>
              <a:rPr lang="cs-CZ" sz="3200" dirty="0" smtClean="0"/>
              <a:t>alich a koruna</a:t>
            </a:r>
          </a:p>
          <a:p>
            <a:r>
              <a:rPr lang="cs-CZ" sz="3200" dirty="0" smtClean="0"/>
              <a:t>Korunní lístky</a:t>
            </a:r>
          </a:p>
          <a:p>
            <a:pPr lvl="1"/>
            <a:r>
              <a:rPr lang="cs-CZ" sz="2800" dirty="0" smtClean="0">
                <a:solidFill>
                  <a:schemeClr val="accent3"/>
                </a:solidFill>
              </a:rPr>
              <a:t>Pavéza (horní)</a:t>
            </a:r>
          </a:p>
          <a:p>
            <a:pPr lvl="1"/>
            <a:r>
              <a:rPr lang="cs-CZ" sz="2800" dirty="0" smtClean="0">
                <a:solidFill>
                  <a:schemeClr val="accent3"/>
                </a:solidFill>
              </a:rPr>
              <a:t>Křídla (postranní)</a:t>
            </a:r>
          </a:p>
          <a:p>
            <a:pPr lvl="1"/>
            <a:r>
              <a:rPr lang="cs-CZ" sz="2800" dirty="0" smtClean="0">
                <a:solidFill>
                  <a:schemeClr val="accent3"/>
                </a:solidFill>
              </a:rPr>
              <a:t>Člunek (dolní)</a:t>
            </a:r>
          </a:p>
          <a:p>
            <a:r>
              <a:rPr lang="cs-CZ" sz="3200" dirty="0" smtClean="0"/>
              <a:t>10 tyčinek a 1 pestík</a:t>
            </a:r>
          </a:p>
          <a:p>
            <a:endParaRPr lang="cs-CZ" sz="3200" dirty="0" smtClean="0"/>
          </a:p>
          <a:p>
            <a:endParaRPr lang="cs-CZ" sz="3200" dirty="0"/>
          </a:p>
        </p:txBody>
      </p:sp>
      <p:pic>
        <p:nvPicPr>
          <p:cNvPr id="5" name="Obrázek 4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763842"/>
            <a:ext cx="3888432" cy="4465358"/>
          </a:xfrm>
          <a:prstGeom prst="rect">
            <a:avLst/>
          </a:prstGeom>
        </p:spPr>
      </p:pic>
      <p:cxnSp>
        <p:nvCxnSpPr>
          <p:cNvPr id="7" name="Přímá spojnice se šipkou 6"/>
          <p:cNvCxnSpPr/>
          <p:nvPr/>
        </p:nvCxnSpPr>
        <p:spPr>
          <a:xfrm flipV="1">
            <a:off x="3491880" y="2420888"/>
            <a:ext cx="2016224" cy="172819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3923928" y="3789040"/>
            <a:ext cx="1872208" cy="86409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3923928" y="4293096"/>
            <a:ext cx="2664296" cy="36004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3347864" y="4797152"/>
            <a:ext cx="2664296" cy="43204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75212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Květy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Umíš popsat korunní lístky bobovitých rostlin?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2276872"/>
            <a:ext cx="3448750" cy="396044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5580112" y="2564904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1 - pavéza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92940" y="3861048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2 - křídla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80112" y="5229200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3 - člunek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5616624" y="2564904"/>
            <a:ext cx="1728192" cy="432048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5571255" y="3890665"/>
            <a:ext cx="1728192" cy="432048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5607738" y="5216630"/>
            <a:ext cx="1728192" cy="432048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43454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Květy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800" dirty="0" smtClean="0"/>
              <a:t>Květy se často sdružují do </a:t>
            </a:r>
            <a:r>
              <a:rPr lang="cs-CZ" sz="2800" cap="all" dirty="0" smtClean="0">
                <a:solidFill>
                  <a:schemeClr val="accent3"/>
                </a:solidFill>
              </a:rPr>
              <a:t>květenství</a:t>
            </a:r>
            <a:r>
              <a:rPr lang="cs-CZ" dirty="0" smtClean="0"/>
              <a:t>. Jak se </a:t>
            </a:r>
            <a:r>
              <a:rPr lang="cs-CZ" b="1" dirty="0" smtClean="0"/>
              <a:t>nazývá květenství</a:t>
            </a:r>
            <a:r>
              <a:rPr lang="cs-CZ" dirty="0" smtClean="0"/>
              <a:t> rostlin na fotografiích?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solidFill>
                  <a:schemeClr val="accent3"/>
                </a:solidFill>
              </a:rPr>
              <a:t>Hrozen</a:t>
            </a:r>
          </a:p>
        </p:txBody>
      </p:sp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3721" y="2633998"/>
            <a:ext cx="2772308" cy="396044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74616" y="6218174"/>
            <a:ext cx="15738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Trnovník akát</a:t>
            </a:r>
            <a:endParaRPr lang="cs-CZ" dirty="0"/>
          </a:p>
        </p:txBody>
      </p:sp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4255" y="2644067"/>
            <a:ext cx="2176793" cy="389863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7171048" y="6194925"/>
            <a:ext cx="16809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Vistárie čínská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49527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Květy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Jak </a:t>
            </a:r>
            <a:r>
              <a:rPr lang="cs-CZ" dirty="0"/>
              <a:t>se </a:t>
            </a:r>
            <a:r>
              <a:rPr lang="cs-CZ" b="1" dirty="0" smtClean="0"/>
              <a:t>nazývá květenství</a:t>
            </a:r>
            <a:r>
              <a:rPr lang="cs-CZ" dirty="0" smtClean="0"/>
              <a:t> následující </a:t>
            </a:r>
            <a:r>
              <a:rPr lang="cs-CZ" dirty="0"/>
              <a:t>rostliny?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>
                <a:solidFill>
                  <a:schemeClr val="accent3"/>
                </a:solidFill>
              </a:rPr>
              <a:t>Hlávka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lvl="2"/>
            <a:r>
              <a:rPr lang="cs-CZ" dirty="0" smtClean="0"/>
              <a:t>Jetel luční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888" y="2564904"/>
            <a:ext cx="3444610" cy="3817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64947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Listy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Většinou</a:t>
            </a:r>
          </a:p>
          <a:p>
            <a:r>
              <a:rPr lang="cs-CZ" b="1" dirty="0" smtClean="0"/>
              <a:t>Složené</a:t>
            </a:r>
          </a:p>
          <a:p>
            <a:r>
              <a:rPr lang="cs-CZ" b="1" dirty="0" smtClean="0"/>
              <a:t>S palisty</a:t>
            </a:r>
          </a:p>
          <a:p>
            <a:r>
              <a:rPr lang="cs-CZ" b="1" dirty="0" smtClean="0"/>
              <a:t>Úponky</a:t>
            </a:r>
            <a:r>
              <a:rPr lang="cs-CZ" dirty="0" smtClean="0"/>
              <a:t> (u některých)</a:t>
            </a:r>
            <a:endParaRPr lang="cs-CZ" dirty="0"/>
          </a:p>
        </p:txBody>
      </p:sp>
      <p:pic>
        <p:nvPicPr>
          <p:cNvPr id="5" name="Zástupný symbol pro obsah 4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212516" y="3332100"/>
            <a:ext cx="2304256" cy="3506169"/>
          </a:xfrm>
        </p:spPr>
      </p:pic>
      <p:pic>
        <p:nvPicPr>
          <p:cNvPr id="6" name="Zástupný symbol pro obsah 5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9508" y="484199"/>
            <a:ext cx="2942616" cy="4718050"/>
          </a:xfrm>
          <a:prstGeom prst="rect">
            <a:avLst/>
          </a:prstGeom>
        </p:spPr>
      </p:pic>
      <p:cxnSp>
        <p:nvCxnSpPr>
          <p:cNvPr id="8" name="Přímá spojnice se šipkou 7"/>
          <p:cNvCxnSpPr/>
          <p:nvPr/>
        </p:nvCxnSpPr>
        <p:spPr>
          <a:xfrm>
            <a:off x="1619672" y="3501008"/>
            <a:ext cx="1728192" cy="936104"/>
          </a:xfrm>
          <a:prstGeom prst="straightConnector1">
            <a:avLst/>
          </a:prstGeom>
          <a:ln>
            <a:tailEnd type="triangle" w="lg" len="lg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2339752" y="2276872"/>
            <a:ext cx="3312368" cy="1152128"/>
          </a:xfrm>
          <a:prstGeom prst="straightConnector1">
            <a:avLst/>
          </a:prstGeom>
          <a:ln>
            <a:tailEnd type="triangle" w="lg" len="lg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2411760" y="2708920"/>
            <a:ext cx="4824536" cy="2016224"/>
          </a:xfrm>
          <a:prstGeom prst="straightConnector1">
            <a:avLst/>
          </a:prstGeom>
          <a:ln>
            <a:tailEnd type="triangle" w="lg" len="lg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5074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800" dirty="0" smtClean="0"/>
              <a:t>Lusk</a:t>
            </a:r>
          </a:p>
          <a:p>
            <a:endParaRPr lang="cs-CZ" dirty="0"/>
          </a:p>
          <a:p>
            <a:r>
              <a:rPr lang="cs-CZ" sz="2800" dirty="0" smtClean="0"/>
              <a:t>Využití semen</a:t>
            </a:r>
          </a:p>
          <a:p>
            <a:pPr lvl="1"/>
            <a:r>
              <a:rPr lang="cs-CZ" sz="2400" dirty="0" smtClean="0">
                <a:solidFill>
                  <a:schemeClr val="accent3"/>
                </a:solidFill>
              </a:rPr>
              <a:t>Bohaté na bílkoviny</a:t>
            </a:r>
          </a:p>
          <a:p>
            <a:pPr lvl="1"/>
            <a:r>
              <a:rPr lang="cs-CZ" sz="2400" dirty="0" smtClean="0">
                <a:solidFill>
                  <a:schemeClr val="accent3"/>
                </a:solidFill>
              </a:rPr>
              <a:t>Potraviny (luštěniny)</a:t>
            </a:r>
          </a:p>
          <a:p>
            <a:pPr lvl="1"/>
            <a:endParaRPr lang="cs-CZ" sz="2400" dirty="0">
              <a:solidFill>
                <a:schemeClr val="accent3"/>
              </a:solidFill>
            </a:endParaRPr>
          </a:p>
        </p:txBody>
      </p:sp>
      <p:pic>
        <p:nvPicPr>
          <p:cNvPr id="6" name="Obrázek 5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476672"/>
            <a:ext cx="3024336" cy="5952034"/>
          </a:xfrm>
          <a:prstGeom prst="rect">
            <a:avLst/>
          </a:prstGeom>
        </p:spPr>
      </p:pic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4046745"/>
            <a:ext cx="3433244" cy="2381961"/>
          </a:xfrm>
          <a:prstGeom prst="rect">
            <a:avLst/>
          </a:prstGeom>
        </p:spPr>
      </p:pic>
      <p:sp>
        <p:nvSpPr>
          <p:cNvPr id="8" name="Zástupný symbol pro obsah 7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828506"/>
          </a:xfrm>
        </p:spPr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35422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Hlízkové bakterie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330824" cy="4572000"/>
          </a:xfrm>
        </p:spPr>
        <p:txBody>
          <a:bodyPr/>
          <a:lstStyle/>
          <a:p>
            <a:r>
              <a:rPr lang="cs-CZ" dirty="0" smtClean="0"/>
              <a:t>Na </a:t>
            </a:r>
            <a:r>
              <a:rPr lang="cs-CZ" b="1" dirty="0" smtClean="0"/>
              <a:t>kořenech</a:t>
            </a:r>
            <a:r>
              <a:rPr lang="cs-CZ" dirty="0" smtClean="0"/>
              <a:t> bobovitých</a:t>
            </a:r>
          </a:p>
          <a:p>
            <a:r>
              <a:rPr lang="cs-CZ" dirty="0" smtClean="0"/>
              <a:t>Tvoří hlízky</a:t>
            </a:r>
          </a:p>
          <a:p>
            <a:r>
              <a:rPr lang="cs-CZ" b="1" dirty="0" smtClean="0"/>
              <a:t>Využívají vzdušný dusík </a:t>
            </a:r>
            <a:r>
              <a:rPr lang="cs-CZ" dirty="0" smtClean="0"/>
              <a:t>pro rostlinu</a:t>
            </a:r>
          </a:p>
          <a:p>
            <a:r>
              <a:rPr lang="cs-CZ" dirty="0" smtClean="0"/>
              <a:t>Symbióza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5" name="Zástupný symbol pro obsah 4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3508789" y="1899925"/>
            <a:ext cx="5832648" cy="2986143"/>
          </a:xfrm>
        </p:spPr>
      </p:pic>
      <p:sp>
        <p:nvSpPr>
          <p:cNvPr id="6" name="TextovéPole 5"/>
          <p:cNvSpPr txBox="1"/>
          <p:nvPr/>
        </p:nvSpPr>
        <p:spPr>
          <a:xfrm>
            <a:off x="2267744" y="5949280"/>
            <a:ext cx="202651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 smtClean="0"/>
              <a:t>Hlízky na kořenech sóji</a:t>
            </a:r>
            <a:endParaRPr lang="cs-CZ" sz="1400" i="1" dirty="0"/>
          </a:p>
        </p:txBody>
      </p:sp>
    </p:spTree>
    <p:extLst>
      <p:ext uri="{BB962C8B-B14F-4D97-AF65-F5344CB8AC3E}">
        <p14:creationId xmlns:p14="http://schemas.microsoft.com/office/powerpoint/2010/main" val="3623460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Luštěniny</a:t>
            </a:r>
            <a:endParaRPr lang="cs-CZ" dirty="0"/>
          </a:p>
        </p:txBody>
      </p:sp>
      <p:pic>
        <p:nvPicPr>
          <p:cNvPr id="9" name="Zástupný symbol pro obsah 8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5863" y="2362200"/>
            <a:ext cx="2880274" cy="3886200"/>
          </a:xfrm>
        </p:spPr>
      </p:pic>
      <p:pic>
        <p:nvPicPr>
          <p:cNvPr id="10" name="Zástupný symbol pro obsah 9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3222" y="2362200"/>
            <a:ext cx="2715106" cy="3886200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Hrách setý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Fazol obecný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4502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Luštěniny</a:t>
            </a:r>
          </a:p>
        </p:txBody>
      </p:sp>
      <p:pic>
        <p:nvPicPr>
          <p:cNvPr id="7" name="Zástupný symbol pro obsah 6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0600" y="2362200"/>
            <a:ext cx="2590800" cy="3886200"/>
          </a:xfrm>
        </p:spPr>
      </p:pic>
      <p:pic>
        <p:nvPicPr>
          <p:cNvPr id="8" name="Zástupný symbol pro obsah 7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1975" y="2415109"/>
            <a:ext cx="3657600" cy="3780381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Čočka kuchyňská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Sója luštinatá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01079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Poznáš luštěniny podle semen?</a:t>
            </a:r>
            <a:endParaRPr lang="cs-CZ" dirty="0"/>
          </a:p>
        </p:txBody>
      </p:sp>
      <p:pic>
        <p:nvPicPr>
          <p:cNvPr id="7" name="Zástupný symbol pro obsah 6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518579"/>
            <a:ext cx="3657600" cy="3573442"/>
          </a:xfrm>
        </p:spPr>
      </p:pic>
      <p:pic>
        <p:nvPicPr>
          <p:cNvPr id="8" name="Zástupný symbol pro obsah 7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6535" y="2590560"/>
            <a:ext cx="3248479" cy="3429479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Fazole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Hrách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55807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Poznáš luštěniny podle semen?</a:t>
            </a:r>
          </a:p>
        </p:txBody>
      </p:sp>
      <p:pic>
        <p:nvPicPr>
          <p:cNvPr id="7" name="Zástupný symbol pro obsah 6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6997" y="2628666"/>
            <a:ext cx="3258005" cy="3353268"/>
          </a:xfrm>
        </p:spPr>
      </p:pic>
      <p:pic>
        <p:nvPicPr>
          <p:cNvPr id="8" name="Zástupný symbol pro obsah 7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561828" y="2863108"/>
            <a:ext cx="3312368" cy="2859977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Sója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>
          <a:xfrm>
            <a:off x="4499992" y="1556792"/>
            <a:ext cx="3657600" cy="658368"/>
          </a:xfrm>
        </p:spPr>
        <p:txBody>
          <a:bodyPr/>
          <a:lstStyle/>
          <a:p>
            <a:r>
              <a:rPr lang="cs-CZ" dirty="0"/>
              <a:t>Č</a:t>
            </a:r>
            <a:r>
              <a:rPr lang="cs-CZ" dirty="0" smtClean="0"/>
              <a:t>očka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74880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Pícniny</a:t>
            </a:r>
            <a:endParaRPr lang="cs-CZ" dirty="0"/>
          </a:p>
        </p:txBody>
      </p:sp>
      <p:pic>
        <p:nvPicPr>
          <p:cNvPr id="7" name="Zástupný symbol pro obsah 6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875" y="2362200"/>
            <a:ext cx="2532250" cy="3886200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>
          <a:xfrm>
            <a:off x="395536" y="1556792"/>
            <a:ext cx="3657600" cy="658368"/>
          </a:xfrm>
        </p:spPr>
        <p:txBody>
          <a:bodyPr/>
          <a:lstStyle/>
          <a:p>
            <a:r>
              <a:rPr lang="cs-CZ" dirty="0" smtClean="0"/>
              <a:t>Tolice setá (vojtěška)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/>
              <a:t>Tolice setá (vojtěška</a:t>
            </a:r>
            <a:r>
              <a:rPr lang="cs-CZ" dirty="0" smtClean="0"/>
              <a:t>)</a:t>
            </a:r>
            <a:endParaRPr lang="cs-CZ" dirty="0"/>
          </a:p>
        </p:txBody>
      </p:sp>
      <p:pic>
        <p:nvPicPr>
          <p:cNvPr id="10" name="Zástupný symbol pro obsah 9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2348880"/>
            <a:ext cx="2592288" cy="3972054"/>
          </a:xfrm>
        </p:spPr>
      </p:pic>
    </p:spTree>
    <p:extLst>
      <p:ext uri="{BB962C8B-B14F-4D97-AF65-F5344CB8AC3E}">
        <p14:creationId xmlns:p14="http://schemas.microsoft.com/office/powerpoint/2010/main" val="4999282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Pícniny</a:t>
            </a:r>
          </a:p>
        </p:txBody>
      </p:sp>
      <p:pic>
        <p:nvPicPr>
          <p:cNvPr id="7" name="Zástupný symbol pro obsah 6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9720" y="2362200"/>
            <a:ext cx="2552559" cy="3886200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Krmivo pro hospodářská zvířata</a:t>
            </a:r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Bob obecný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K čemu pícniny slouží?</a:t>
            </a:r>
          </a:p>
        </p:txBody>
      </p:sp>
      <p:pic>
        <p:nvPicPr>
          <p:cNvPr id="2050" name="Picture 2" descr="C:\Users\Tereza\AppData\Local\Microsoft\Windows\Temporary Internet Files\Content.IE5\0FYFT0AB\MP90017898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272410"/>
            <a:ext cx="2088232" cy="3132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4792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Olejniny</a:t>
            </a:r>
            <a:endParaRPr lang="cs-CZ" dirty="0"/>
          </a:p>
        </p:txBody>
      </p:sp>
      <p:pic>
        <p:nvPicPr>
          <p:cNvPr id="7" name="Zástupný symbol pro obsah 6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2348880"/>
            <a:ext cx="3657600" cy="3772306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Z </a:t>
            </a:r>
            <a:r>
              <a:rPr lang="cs-CZ" dirty="0"/>
              <a:t>J</a:t>
            </a:r>
            <a:r>
              <a:rPr lang="cs-CZ" dirty="0" smtClean="0"/>
              <a:t>ižní Ameriky</a:t>
            </a:r>
          </a:p>
          <a:p>
            <a:r>
              <a:rPr lang="cs-CZ" dirty="0" smtClean="0"/>
              <a:t>Plody zrají v půdě</a:t>
            </a:r>
          </a:p>
          <a:p>
            <a:r>
              <a:rPr lang="cs-CZ" dirty="0" smtClean="0"/>
              <a:t>Semena</a:t>
            </a:r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Zdroj oleje</a:t>
            </a:r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Burské oříšky = arašídy</a:t>
            </a:r>
            <a:endParaRPr lang="cs-CZ" dirty="0">
              <a:solidFill>
                <a:schemeClr val="accent3"/>
              </a:solidFill>
            </a:endParaRPr>
          </a:p>
          <a:p>
            <a:endParaRPr lang="cs-CZ" dirty="0" smtClean="0">
              <a:solidFill>
                <a:schemeClr val="accent3"/>
              </a:solidFill>
            </a:endParaRPr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Podzemnice olejná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/>
              <a:t>Podzemnice </a:t>
            </a:r>
            <a:r>
              <a:rPr lang="cs-CZ" dirty="0" smtClean="0"/>
              <a:t>olejná</a:t>
            </a:r>
            <a:endParaRPr lang="cs-CZ" dirty="0"/>
          </a:p>
        </p:txBody>
      </p:sp>
      <p:pic>
        <p:nvPicPr>
          <p:cNvPr id="3075" name="Picture 3" descr="C:\Users\Tereza\AppData\Local\Microsoft\Windows\Temporary Internet Files\Content.IE5\0FYFT0AB\MC90021536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1944" y="4653136"/>
            <a:ext cx="2661719" cy="1914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3401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Planě rostoucí </a:t>
            </a:r>
            <a:endParaRPr lang="cs-CZ" dirty="0"/>
          </a:p>
        </p:txBody>
      </p:sp>
      <p:pic>
        <p:nvPicPr>
          <p:cNvPr id="7" name="Zástupný symbol pro obsah 6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3023" y="2362200"/>
            <a:ext cx="3025953" cy="3886200"/>
          </a:xfrm>
        </p:spPr>
      </p:pic>
      <p:pic>
        <p:nvPicPr>
          <p:cNvPr id="8" name="Zástupný symbol pro obsah 7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28654" y="2362200"/>
            <a:ext cx="2744241" cy="3886200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Jetel luční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Jetel plazivý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22306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Planě rostoucí </a:t>
            </a:r>
          </a:p>
        </p:txBody>
      </p:sp>
      <p:pic>
        <p:nvPicPr>
          <p:cNvPr id="7" name="Zástupný symbol pro obsah 6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2348880"/>
            <a:ext cx="2650441" cy="3886200"/>
          </a:xfrm>
        </p:spPr>
      </p:pic>
      <p:pic>
        <p:nvPicPr>
          <p:cNvPr id="8" name="Zástupný symbol pro obsah 7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3" y="2362200"/>
            <a:ext cx="2765920" cy="3886200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Hrachor jarní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Hrachor luční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83638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Planě rostoucí </a:t>
            </a:r>
          </a:p>
        </p:txBody>
      </p:sp>
      <p:pic>
        <p:nvPicPr>
          <p:cNvPr id="7" name="Zástupný symbol pro obsah 6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420888"/>
            <a:ext cx="3657600" cy="3888432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>
          <a:xfrm>
            <a:off x="395536" y="1556792"/>
            <a:ext cx="3657600" cy="658368"/>
          </a:xfrm>
        </p:spPr>
        <p:txBody>
          <a:bodyPr/>
          <a:lstStyle/>
          <a:p>
            <a:r>
              <a:rPr lang="cs-CZ" dirty="0" smtClean="0"/>
              <a:t>Čičorka pestrá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Jehlice trnitá</a:t>
            </a:r>
            <a:endParaRPr lang="cs-CZ" dirty="0"/>
          </a:p>
        </p:txBody>
      </p:sp>
      <p:pic>
        <p:nvPicPr>
          <p:cNvPr id="8" name="Zástupný symbol pro obsah 7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2420888"/>
            <a:ext cx="3034782" cy="3888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54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Planě rostoucí </a:t>
            </a:r>
          </a:p>
        </p:txBody>
      </p:sp>
      <p:pic>
        <p:nvPicPr>
          <p:cNvPr id="7" name="Zástupný symbol pro obsah 6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276872"/>
            <a:ext cx="3657600" cy="3888431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Trnovník akát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/>
              <a:t>Trnovník </a:t>
            </a:r>
            <a:r>
              <a:rPr lang="cs-CZ" dirty="0" smtClean="0"/>
              <a:t>akát</a:t>
            </a:r>
            <a:endParaRPr lang="cs-CZ" dirty="0"/>
          </a:p>
        </p:txBody>
      </p:sp>
      <p:pic>
        <p:nvPicPr>
          <p:cNvPr id="12" name="Zástupný symbol pro obsah 11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2276872"/>
            <a:ext cx="2597546" cy="3886200"/>
          </a:xfrm>
        </p:spPr>
      </p:pic>
    </p:spTree>
    <p:extLst>
      <p:ext uri="{BB962C8B-B14F-4D97-AF65-F5344CB8AC3E}">
        <p14:creationId xmlns:p14="http://schemas.microsoft.com/office/powerpoint/2010/main" val="30515270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Planě rostoucí </a:t>
            </a:r>
          </a:p>
        </p:txBody>
      </p:sp>
      <p:pic>
        <p:nvPicPr>
          <p:cNvPr id="7" name="Zástupný symbol pro obsah 6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632935"/>
            <a:ext cx="3657600" cy="3344729"/>
          </a:xfrm>
        </p:spPr>
      </p:pic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Ze Severní Ameriky</a:t>
            </a:r>
          </a:p>
          <a:p>
            <a:r>
              <a:rPr lang="cs-CZ" dirty="0" smtClean="0"/>
              <a:t>Trny</a:t>
            </a:r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Přeměněné palisty</a:t>
            </a:r>
          </a:p>
          <a:p>
            <a:r>
              <a:rPr lang="cs-CZ" dirty="0" smtClean="0"/>
              <a:t>Velmi tvrdé dřevo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/>
              <a:t>Trnovník </a:t>
            </a:r>
            <a:r>
              <a:rPr lang="cs-CZ" dirty="0" smtClean="0"/>
              <a:t>akát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/>
              <a:t>Trnovník </a:t>
            </a:r>
            <a:r>
              <a:rPr lang="cs-CZ" dirty="0" smtClean="0"/>
              <a:t>akát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6468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Poznáš následující rostliny?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Tolice setá (vojtěška)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Bob setý</a:t>
            </a:r>
            <a:endParaRPr lang="cs-CZ" dirty="0"/>
          </a:p>
        </p:txBody>
      </p:sp>
      <p:pic>
        <p:nvPicPr>
          <p:cNvPr id="7" name="Zástupný symbol pro obsah 6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875" y="2362200"/>
            <a:ext cx="2532250" cy="3886200"/>
          </a:xfrm>
        </p:spPr>
      </p:pic>
      <p:pic>
        <p:nvPicPr>
          <p:cNvPr id="8" name="Zástupný symbol pro obsah 6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24495" y="2362200"/>
            <a:ext cx="2552559" cy="3886200"/>
          </a:xfrm>
        </p:spPr>
      </p:pic>
    </p:spTree>
    <p:extLst>
      <p:ext uri="{BB962C8B-B14F-4D97-AF65-F5344CB8AC3E}">
        <p14:creationId xmlns:p14="http://schemas.microsoft.com/office/powerpoint/2010/main" val="21787875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Poznáš následující rostliny?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Jetel plazivý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Jetel luční</a:t>
            </a:r>
            <a:endParaRPr lang="cs-CZ" dirty="0"/>
          </a:p>
        </p:txBody>
      </p:sp>
      <p:pic>
        <p:nvPicPr>
          <p:cNvPr id="7" name="Zástupný symbol pro obsah 6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7798" y="2362200"/>
            <a:ext cx="3025953" cy="3886200"/>
          </a:xfrm>
        </p:spPr>
      </p:pic>
      <p:pic>
        <p:nvPicPr>
          <p:cNvPr id="8" name="Zástupný symbol pro obsah 7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879" y="2362200"/>
            <a:ext cx="2744241" cy="3886200"/>
          </a:xfrm>
        </p:spPr>
      </p:pic>
    </p:spTree>
    <p:extLst>
      <p:ext uri="{BB962C8B-B14F-4D97-AF65-F5344CB8AC3E}">
        <p14:creationId xmlns:p14="http://schemas.microsoft.com/office/powerpoint/2010/main" val="1352721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Poznáš následující rostliny?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Trnovník akát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Čičorka pestrá</a:t>
            </a:r>
            <a:endParaRPr lang="cs-CZ" dirty="0"/>
          </a:p>
        </p:txBody>
      </p:sp>
      <p:pic>
        <p:nvPicPr>
          <p:cNvPr id="7" name="Zástupný symbol pro obsah 6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420888"/>
            <a:ext cx="3657600" cy="3888431"/>
          </a:xfrm>
        </p:spPr>
      </p:pic>
      <p:pic>
        <p:nvPicPr>
          <p:cNvPr id="8" name="Zástupný symbol pro obsah 6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1975" y="2420888"/>
            <a:ext cx="3657600" cy="3891135"/>
          </a:xfrm>
        </p:spPr>
      </p:pic>
    </p:spTree>
    <p:extLst>
      <p:ext uri="{BB962C8B-B14F-4D97-AF65-F5344CB8AC3E}">
        <p14:creationId xmlns:p14="http://schemas.microsoft.com/office/powerpoint/2010/main" val="2913624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Byliny, keře, stromy</a:t>
            </a:r>
          </a:p>
          <a:p>
            <a:r>
              <a:rPr lang="cs-CZ" dirty="0" smtClean="0"/>
              <a:t>Souměrné květy</a:t>
            </a:r>
          </a:p>
          <a:p>
            <a:r>
              <a:rPr lang="cs-CZ" dirty="0" smtClean="0"/>
              <a:t>Korunní lístky</a:t>
            </a:r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Pavéza</a:t>
            </a:r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Křídla</a:t>
            </a:r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Člunek</a:t>
            </a:r>
          </a:p>
          <a:p>
            <a:r>
              <a:rPr lang="cs-CZ" dirty="0" smtClean="0"/>
              <a:t>Složené listy s palisty</a:t>
            </a:r>
          </a:p>
          <a:p>
            <a:pPr marL="0" indent="0">
              <a:buNone/>
            </a:pPr>
            <a:r>
              <a:rPr lang="cs-CZ" dirty="0" smtClean="0"/>
              <a:t>(někdy úponky)</a:t>
            </a:r>
          </a:p>
          <a:p>
            <a:r>
              <a:rPr lang="cs-CZ" dirty="0" smtClean="0"/>
              <a:t>Lusk</a:t>
            </a:r>
          </a:p>
          <a:p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925144"/>
          </a:xfrm>
        </p:spPr>
        <p:txBody>
          <a:bodyPr>
            <a:normAutofit/>
          </a:bodyPr>
          <a:lstStyle/>
          <a:p>
            <a:r>
              <a:rPr lang="cs-CZ" dirty="0" smtClean="0"/>
              <a:t>Hlízkové bakterie na kořenech </a:t>
            </a:r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Dusík rostlině</a:t>
            </a:r>
          </a:p>
          <a:p>
            <a:pPr lvl="1"/>
            <a:r>
              <a:rPr lang="cs-CZ" dirty="0" smtClean="0">
                <a:solidFill>
                  <a:schemeClr val="accent3"/>
                </a:solidFill>
              </a:rPr>
              <a:t>Symbióza</a:t>
            </a:r>
          </a:p>
          <a:p>
            <a:r>
              <a:rPr lang="cs-CZ" dirty="0" smtClean="0"/>
              <a:t>Luštěniny</a:t>
            </a:r>
          </a:p>
          <a:p>
            <a:pPr lvl="1"/>
            <a:r>
              <a:rPr lang="cs-CZ" sz="1600" dirty="0" smtClean="0"/>
              <a:t>Hrách, fazol, čočka, sója</a:t>
            </a:r>
          </a:p>
          <a:p>
            <a:r>
              <a:rPr lang="cs-CZ" dirty="0" smtClean="0"/>
              <a:t>Pícniny</a:t>
            </a:r>
          </a:p>
          <a:p>
            <a:pPr lvl="1"/>
            <a:r>
              <a:rPr lang="cs-CZ" sz="1600" dirty="0" smtClean="0"/>
              <a:t>Tolice setá, bob </a:t>
            </a:r>
          </a:p>
          <a:p>
            <a:r>
              <a:rPr lang="cs-CZ" dirty="0" smtClean="0"/>
              <a:t>Olejniny</a:t>
            </a:r>
          </a:p>
          <a:p>
            <a:pPr lvl="1"/>
            <a:r>
              <a:rPr lang="cs-CZ" sz="1600" dirty="0" smtClean="0"/>
              <a:t>Podzemnice</a:t>
            </a:r>
            <a:r>
              <a:rPr lang="cs-CZ" dirty="0" smtClean="0"/>
              <a:t> </a:t>
            </a:r>
            <a:r>
              <a:rPr lang="cs-CZ" sz="1600" dirty="0" smtClean="0"/>
              <a:t>olejná</a:t>
            </a:r>
          </a:p>
          <a:p>
            <a:r>
              <a:rPr lang="cs-CZ" dirty="0" smtClean="0"/>
              <a:t>Plané rostliny</a:t>
            </a:r>
          </a:p>
          <a:p>
            <a:pPr lvl="1"/>
            <a:r>
              <a:rPr lang="cs-CZ" sz="1600" dirty="0" smtClean="0"/>
              <a:t>Jetel, hrachor, čičorka, trnovník akát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26138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obrázků a fotografií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32500" lnSpcReduction="20000"/>
          </a:bodyPr>
          <a:lstStyle/>
          <a:p>
            <a:r>
              <a:rPr lang="cs-CZ" dirty="0"/>
              <a:t>File:Illustration </a:t>
            </a:r>
            <a:r>
              <a:rPr lang="cs-CZ" dirty="0" err="1"/>
              <a:t>Pisum</a:t>
            </a:r>
            <a:r>
              <a:rPr lang="cs-CZ" dirty="0"/>
              <a:t> sativum0 clean.jpg.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2007-05-10 [cit. 2012-05-12]. Dostupné z: http://commons.wikimedia.org/wiki/File:Illustration_Pisum_sativum0_clean.jpg?uselang=cs </a:t>
            </a:r>
            <a:endParaRPr lang="cs-CZ" dirty="0" smtClean="0"/>
          </a:p>
          <a:p>
            <a:r>
              <a:rPr lang="cs-CZ" dirty="0"/>
              <a:t>File:Robinia-pseudoacacia.JPG.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2006-09-28 [cit. 2012-05-12]. Dostupné z: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commons.wikimedia.org/wiki/File:Robinia-pseudoacacia.JPG?uselang=cs</a:t>
            </a:r>
            <a:endParaRPr lang="cs-CZ" dirty="0" smtClean="0"/>
          </a:p>
          <a:p>
            <a:r>
              <a:rPr lang="cs-CZ" dirty="0" err="1"/>
              <a:t>Soubor:Lathyrus</a:t>
            </a:r>
            <a:r>
              <a:rPr lang="cs-CZ" dirty="0"/>
              <a:t> </a:t>
            </a:r>
            <a:r>
              <a:rPr lang="cs-CZ" dirty="0" err="1"/>
              <a:t>flower</a:t>
            </a:r>
            <a:r>
              <a:rPr lang="cs-CZ" dirty="0"/>
              <a:t> numbers.jpg.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2008-10-05 [cit. 2012-05-12]. Dostupné z: http://cs.wikipedia.org/wiki/Soubor:Lathyrus_flower_numbers.jpg </a:t>
            </a:r>
            <a:endParaRPr lang="cs-CZ" dirty="0" smtClean="0"/>
          </a:p>
          <a:p>
            <a:r>
              <a:rPr lang="cs-CZ" dirty="0" err="1"/>
              <a:t>Soubor:LathyrusFile:Robinia</a:t>
            </a:r>
            <a:r>
              <a:rPr lang="cs-CZ" dirty="0"/>
              <a:t> </a:t>
            </a:r>
            <a:r>
              <a:rPr lang="cs-CZ" dirty="0" err="1"/>
              <a:t>pseudoacacia</a:t>
            </a:r>
            <a:r>
              <a:rPr lang="cs-CZ" dirty="0"/>
              <a:t> 003.JPG </a:t>
            </a:r>
            <a:r>
              <a:rPr lang="cs-CZ" dirty="0" err="1"/>
              <a:t>flower</a:t>
            </a:r>
            <a:r>
              <a:rPr lang="cs-CZ" dirty="0"/>
              <a:t> numbers.jpg.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2010-07-27 [cit. 2012-05-12]. Dostupné z: http://commons.wikimedia.org/wiki/File:Robinia_pseudoacacia_003.JPG?uselang=cs </a:t>
            </a:r>
            <a:endParaRPr lang="cs-CZ" dirty="0" smtClean="0"/>
          </a:p>
          <a:p>
            <a:r>
              <a:rPr lang="cs-CZ" dirty="0" err="1"/>
              <a:t>Soubor:LathyrusFile:RobiSoubor:Trifolium</a:t>
            </a:r>
            <a:r>
              <a:rPr lang="cs-CZ" dirty="0"/>
              <a:t> </a:t>
            </a:r>
            <a:r>
              <a:rPr lang="cs-CZ" dirty="0" err="1"/>
              <a:t>pratense</a:t>
            </a:r>
            <a:r>
              <a:rPr lang="cs-CZ" dirty="0"/>
              <a:t> 0522.jpgnia </a:t>
            </a:r>
            <a:r>
              <a:rPr lang="cs-CZ" dirty="0" err="1"/>
              <a:t>pseudoacacia</a:t>
            </a:r>
            <a:r>
              <a:rPr lang="cs-CZ" dirty="0"/>
              <a:t> 003.JPG </a:t>
            </a:r>
            <a:r>
              <a:rPr lang="cs-CZ" dirty="0" err="1"/>
              <a:t>flower</a:t>
            </a:r>
            <a:r>
              <a:rPr lang="cs-CZ" dirty="0"/>
              <a:t> numbers.jpg.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2010-05-28 [cit. 2012-05-12]. Dostupné z: http://comhttp://cs.wikipedia.org/wiki/Soubor:Trifolium_pratense_0522.jpgmons.wikimedia.org/wiki/File:Robinia_pseudoacacia_003.JPG?uselang=cs </a:t>
            </a:r>
            <a:endParaRPr lang="cs-CZ" dirty="0" smtClean="0"/>
          </a:p>
          <a:p>
            <a:r>
              <a:rPr lang="cs-CZ" dirty="0"/>
              <a:t>File:Pea tendrils.jpg.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2008-10-17 [cit. 2012-05-12]. Dostupné z: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commons.wikimedia.org/wiki/File:Pea_tendrils.jpg?uselang=cs</a:t>
            </a:r>
            <a:endParaRPr lang="cs-CZ" dirty="0" smtClean="0"/>
          </a:p>
          <a:p>
            <a:r>
              <a:rPr lang="cs-CZ" dirty="0" smtClean="0"/>
              <a:t>File:Chinesischer </a:t>
            </a:r>
            <a:r>
              <a:rPr lang="cs-CZ" dirty="0" err="1"/>
              <a:t>Blauregen</a:t>
            </a:r>
            <a:r>
              <a:rPr lang="cs-CZ" dirty="0"/>
              <a:t> Detail </a:t>
            </a:r>
            <a:r>
              <a:rPr lang="cs-CZ" dirty="0" smtClean="0"/>
              <a:t>Blütentraube.JPG. </a:t>
            </a:r>
            <a:r>
              <a:rPr lang="cs-CZ" dirty="0"/>
              <a:t>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2009-04-20 [cit. 2012-05-12]. Dostupné z: http://</a:t>
            </a:r>
            <a:r>
              <a:rPr lang="cs-CZ" dirty="0" smtClean="0"/>
              <a:t>commons.wikimedia.org/wiki/Soubor:Chinesischer_Blauregen_Detail_Bl%C3%BCtentraube.JPG/File:Pea_tendrils.jpg?uselang=cs </a:t>
            </a:r>
          </a:p>
          <a:p>
            <a:r>
              <a:rPr lang="cs-CZ" dirty="0"/>
              <a:t>File:Pea </a:t>
            </a:r>
            <a:r>
              <a:rPr lang="cs-CZ" dirty="0" err="1"/>
              <a:t>tendrilsFile:NCI</a:t>
            </a:r>
            <a:r>
              <a:rPr lang="cs-CZ" dirty="0"/>
              <a:t> </a:t>
            </a:r>
            <a:r>
              <a:rPr lang="cs-CZ" dirty="0" err="1"/>
              <a:t>peas</a:t>
            </a:r>
            <a:r>
              <a:rPr lang="cs-CZ" dirty="0"/>
              <a:t> in </a:t>
            </a:r>
            <a:r>
              <a:rPr lang="cs-CZ" dirty="0" err="1"/>
              <a:t>pod.jpgSoubor:Chinesischer</a:t>
            </a:r>
            <a:r>
              <a:rPr lang="cs-CZ" dirty="0"/>
              <a:t> </a:t>
            </a:r>
            <a:r>
              <a:rPr lang="cs-CZ" dirty="0" err="1"/>
              <a:t>Blauregen</a:t>
            </a:r>
            <a:r>
              <a:rPr lang="cs-CZ" dirty="0"/>
              <a:t> Detail Blütentraube.JPG.jpg.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2009-12-25 [cit. 2012-05-12]. Dostupné z: http://commons.wikihttp://commons.wikimedia.org/wiki/File:NCI_peas_in_pod.jpg?uselang=csmedia.org/wikihttp://cs.wikipedia.org/wiki/Soubor:Chinesischer_Blauregen_Detail_Bl%C3%BCtentraube.JPG/File:Pea_tendrils.jpg?uselang=cs </a:t>
            </a:r>
            <a:endParaRPr lang="cs-CZ" dirty="0" smtClean="0"/>
          </a:p>
          <a:p>
            <a:r>
              <a:rPr lang="cs-CZ" dirty="0"/>
              <a:t>File:Bohnen.JPG.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2009-09-21 [cit. 2012-05-12]. Dostupné z: http://commons.wikimedia.org/wiki/File:Bohnen.JPG?uselang=cs </a:t>
            </a:r>
            <a:endParaRPr lang="cs-CZ" dirty="0" smtClean="0"/>
          </a:p>
          <a:p>
            <a:r>
              <a:rPr lang="cs-CZ" dirty="0"/>
              <a:t>File:Fabaceae (</a:t>
            </a:r>
            <a:r>
              <a:rPr lang="cs-CZ" dirty="0" err="1"/>
              <a:t>seeds</a:t>
            </a:r>
            <a:r>
              <a:rPr lang="cs-CZ" dirty="0"/>
              <a:t>)20100315 04.jpg.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2010-03-15 [cit. 2012-05-12]. Dostupné z: http://commons.wikimedia.org/wiki/File:Fabaceae_%28seeds%2920100315_04.jpg?uselang=cs </a:t>
            </a:r>
            <a:endParaRPr lang="cs-CZ" dirty="0" smtClean="0"/>
          </a:p>
          <a:p>
            <a:r>
              <a:rPr lang="cs-CZ" dirty="0"/>
              <a:t>File:Soybean-root-nodules.jpg.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2005-02-01 [cit. 2012-05-12]. Dostupné z: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commons.wikimedia.org/wiki/File:Soybean-root-nodules.jpg?uselang=cs</a:t>
            </a:r>
            <a:endParaRPr lang="cs-CZ" dirty="0" smtClean="0"/>
          </a:p>
          <a:p>
            <a:r>
              <a:rPr lang="cs-CZ" dirty="0"/>
              <a:t>File:Doperwt </a:t>
            </a:r>
            <a:r>
              <a:rPr lang="cs-CZ" dirty="0" err="1"/>
              <a:t>rijserwt</a:t>
            </a:r>
            <a:r>
              <a:rPr lang="cs-CZ" dirty="0"/>
              <a:t> </a:t>
            </a:r>
            <a:r>
              <a:rPr lang="cs-CZ" dirty="0" err="1"/>
              <a:t>peulen</a:t>
            </a:r>
            <a:r>
              <a:rPr lang="cs-CZ" dirty="0"/>
              <a:t> </a:t>
            </a:r>
            <a:r>
              <a:rPr lang="cs-CZ" dirty="0" err="1"/>
              <a:t>Pisum</a:t>
            </a:r>
            <a:r>
              <a:rPr lang="cs-CZ" dirty="0"/>
              <a:t> sativum.jpg.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2005-06-21 [cit. 2012-05-12]. Dostupné z: http://commons.wikimedia.org/wiki/File:Doperwt_rijserwt_peulen_Pisum_sativum.jpg?uselang=cs </a:t>
            </a:r>
            <a:endParaRPr lang="cs-CZ" dirty="0" smtClean="0"/>
          </a:p>
          <a:p>
            <a:r>
              <a:rPr lang="cs-CZ" dirty="0"/>
              <a:t>File:Starr 081009-0048 </a:t>
            </a:r>
            <a:r>
              <a:rPr lang="cs-CZ" dirty="0" err="1"/>
              <a:t>Phaseolus</a:t>
            </a:r>
            <a:r>
              <a:rPr lang="cs-CZ" dirty="0"/>
              <a:t> vulgaris.jpg.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2009-03-08 [cit. 2012-05-12]. Dostupné z: http://commons.wikimedia.org/wiki/File:Starr_081009-0048_Phaseolus_vulgaris.jpg?uselang=cs</a:t>
            </a:r>
            <a:endParaRPr lang="cs-CZ" dirty="0" smtClean="0"/>
          </a:p>
          <a:p>
            <a:r>
              <a:rPr lang="cs-CZ" dirty="0"/>
              <a:t>File:Lens </a:t>
            </a:r>
            <a:r>
              <a:rPr lang="cs-CZ" dirty="0" err="1"/>
              <a:t>culinaris</a:t>
            </a:r>
            <a:r>
              <a:rPr lang="cs-CZ" dirty="0"/>
              <a:t> Sturm8.jpg.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2008-07-13 [cit. 2012-05-12]. Dostupné z: http://commons.wikimedia.org/wiki/File:Lens_culinaris_Sturm8.jpg?uselang=cs </a:t>
            </a:r>
          </a:p>
          <a:p>
            <a:r>
              <a:rPr lang="cs-CZ" dirty="0"/>
              <a:t>File:Glycine </a:t>
            </a:r>
            <a:r>
              <a:rPr lang="cs-CZ" dirty="0" err="1"/>
              <a:t>max</a:t>
            </a:r>
            <a:r>
              <a:rPr lang="cs-CZ" dirty="0"/>
              <a:t> 001.JPG.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2010-05-09 [cit. 2012-05-12]. Dostupné z: http://commons.wikimedia.org/wiki/File:Glycine_max_001.JPG?uselang=cs </a:t>
            </a:r>
            <a:endParaRPr lang="cs-CZ" dirty="0" smtClean="0"/>
          </a:p>
          <a:p>
            <a:r>
              <a:rPr lang="cs-CZ" dirty="0"/>
              <a:t>File:Ab food 18.jpg.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2007-11-19 [cit. 2012-05-12]. Dostupné z: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commons.wikimedia.org/wiki/File:Ab_food_18.jpg?uselang=cs</a:t>
            </a: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2621488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Zdroj obrázků a fotografií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32500" lnSpcReduction="20000"/>
          </a:bodyPr>
          <a:lstStyle/>
          <a:p>
            <a:r>
              <a:rPr lang="cs-CZ" dirty="0"/>
              <a:t>File:1-Green peas.jpg.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2012-01-16 [cit. 2012-05-12]. Dostupné z: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commons.wikimedia.org/wiki/File:1-Green_peas.jpg?uselang=cs</a:t>
            </a:r>
            <a:endParaRPr lang="cs-CZ" dirty="0" smtClean="0"/>
          </a:p>
          <a:p>
            <a:r>
              <a:rPr lang="cs-CZ" dirty="0"/>
              <a:t>File:Glycine </a:t>
            </a:r>
            <a:r>
              <a:rPr lang="cs-CZ" dirty="0" err="1"/>
              <a:t>max</a:t>
            </a:r>
            <a:r>
              <a:rPr lang="cs-CZ" dirty="0"/>
              <a:t> seeds.JPG.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2008-12-18 [cit. 2012-05-12]. Dostupné z: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commons.wikimedia.org/wiki/File:Glycine_max_seeds.JPG?uselang=cs</a:t>
            </a:r>
            <a:endParaRPr lang="cs-CZ" dirty="0" smtClean="0"/>
          </a:p>
          <a:p>
            <a:r>
              <a:rPr lang="cs-CZ" dirty="0"/>
              <a:t>Soubor:3 </a:t>
            </a:r>
            <a:r>
              <a:rPr lang="cs-CZ" dirty="0" err="1"/>
              <a:t>types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lentil.jpg.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2010-07-03 [cit. 2012-05-12]. Dostupné z: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cs.wikipedia.org/wiki/Soubor:3_types_of_lentil.jpg</a:t>
            </a:r>
            <a:endParaRPr lang="cs-CZ" dirty="0" smtClean="0"/>
          </a:p>
          <a:p>
            <a:r>
              <a:rPr lang="cs-CZ" dirty="0"/>
              <a:t>File:Illustration </a:t>
            </a:r>
            <a:r>
              <a:rPr lang="cs-CZ" dirty="0" err="1"/>
              <a:t>Medicago</a:t>
            </a:r>
            <a:r>
              <a:rPr lang="cs-CZ" dirty="0"/>
              <a:t> sativa1.jpg.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2008-05-18 [cit. 2012-05-12]. Dostupné z: http://commons.wikimedia.org/wiki/File:Illustration_Medicago_sativa1.jpg?uselang=cs  </a:t>
            </a:r>
            <a:endParaRPr lang="cs-CZ" dirty="0" smtClean="0"/>
          </a:p>
          <a:p>
            <a:r>
              <a:rPr lang="cs-CZ" dirty="0"/>
              <a:t>File:Medicago </a:t>
            </a:r>
            <a:r>
              <a:rPr lang="cs-CZ" dirty="0" err="1"/>
              <a:t>sativa</a:t>
            </a:r>
            <a:r>
              <a:rPr lang="cs-CZ" dirty="0"/>
              <a:t> 001.JPG.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2010-06-19 [cit. 2012-05-12]. Dostupné z: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commons.wikimedia.org/wiki/File:Medicago_sativa_001.JPG?uselang=cs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www.microsoft.office.com</a:t>
            </a:r>
            <a:endParaRPr lang="cs-CZ" dirty="0" smtClean="0"/>
          </a:p>
          <a:p>
            <a:r>
              <a:rPr lang="cs-CZ" dirty="0"/>
              <a:t>File:Vicia faba1.jpg.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2007-05-06 [cit. 2012-05-12]. Dostupné z: http://commons.wikimedia.org/wiki/File:Vicia_faba1.jpg?uselang=cs </a:t>
            </a:r>
            <a:endParaRPr lang="cs-CZ" dirty="0" smtClean="0"/>
          </a:p>
          <a:p>
            <a:r>
              <a:rPr lang="cs-CZ" dirty="0"/>
              <a:t>File:Peanut 9417.jpg.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2008-06-09 [cit. 2012-05-12]. Dostupné z: http://commons.wikimedia.org/wiki/File:Peanut_9417.jpg?uselang=cs </a:t>
            </a:r>
            <a:endParaRPr lang="cs-CZ" dirty="0" smtClean="0"/>
          </a:p>
          <a:p>
            <a:r>
              <a:rPr lang="cs-CZ" dirty="0"/>
              <a:t> File:Trifolium </a:t>
            </a:r>
            <a:r>
              <a:rPr lang="cs-CZ" dirty="0" err="1"/>
              <a:t>pratense</a:t>
            </a:r>
            <a:r>
              <a:rPr lang="cs-CZ" dirty="0"/>
              <a:t> 002.JPG.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2010-08-20 [cit. 2012-05-12]. Dostupné z: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commons.wikimedia.org/wiki/File:Trifolium_pratense_002.JPG?uselang=cs</a:t>
            </a:r>
            <a:endParaRPr lang="cs-CZ" dirty="0" smtClean="0"/>
          </a:p>
          <a:p>
            <a:r>
              <a:rPr lang="cs-CZ" dirty="0"/>
              <a:t>File:Trifolium repens1.jpg.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2009-03-12 [cit. 2012-05-12]. Dostupné z: http://commons.wikimedia.org/wiki/File:Trifolium_repens1.jpg?uselang=cs </a:t>
            </a:r>
            <a:endParaRPr lang="cs-CZ" dirty="0" smtClean="0"/>
          </a:p>
          <a:p>
            <a:r>
              <a:rPr lang="cs-CZ" dirty="0" err="1"/>
              <a:t>Soubor:Lathyrus</a:t>
            </a:r>
            <a:r>
              <a:rPr lang="cs-CZ" dirty="0"/>
              <a:t> Vernus.jpg.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2008-04-21 [cit. 2012-05-12]. Dostupné z: </a:t>
            </a:r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cs.wikipedia.org/wiki/Soubor:Lathyrus_Vernus.jpg</a:t>
            </a:r>
            <a:endParaRPr lang="cs-CZ" dirty="0" smtClean="0"/>
          </a:p>
          <a:p>
            <a:r>
              <a:rPr lang="cs-CZ" dirty="0" err="1"/>
              <a:t>Soubor:Coronilla</a:t>
            </a:r>
            <a:r>
              <a:rPr lang="cs-CZ" dirty="0"/>
              <a:t> varia005.JPG.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2006-09-28 [cit. 2012-05-12]. Dostupné z: http://cs.wikipedia.org/wiki/Soubor:Coronilla_varia005.JPG </a:t>
            </a:r>
            <a:endParaRPr lang="cs-CZ" dirty="0" smtClean="0"/>
          </a:p>
          <a:p>
            <a:r>
              <a:rPr lang="cs-CZ" dirty="0"/>
              <a:t>File:Robinia-pseudoacacia-12-V-2007-6025.jpg.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2007-11-09 [cit. 2012-05-12]. Dostupné z: http://commons.wikimedia.org/wiki/File:Robinia-pseudoacacia-12-V-2007-6025.jpg?uselang=cs </a:t>
            </a:r>
            <a:endParaRPr lang="cs-CZ" dirty="0" smtClean="0"/>
          </a:p>
          <a:p>
            <a:r>
              <a:rPr lang="cs-CZ" dirty="0"/>
              <a:t>File:Mons AR8JPG.jpg.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2007-11-09 [cit. 2012-05-12]. Dostupné z: http://commons.wikimedia.org/wiki/File:Mons_AR8JPG.jpg?uselang=cs </a:t>
            </a:r>
            <a:endParaRPr lang="cs-CZ" dirty="0" smtClean="0"/>
          </a:p>
          <a:p>
            <a:r>
              <a:rPr lang="cs-CZ" dirty="0"/>
              <a:t>File:Brosen </a:t>
            </a:r>
            <a:r>
              <a:rPr lang="cs-CZ" dirty="0" err="1"/>
              <a:t>robinia</a:t>
            </a:r>
            <a:r>
              <a:rPr lang="cs-CZ" dirty="0"/>
              <a:t> pseudoacacia1.jpg.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2005-09-15 [cit. 2012-05-12]. Dostupné z: http://commons.wikimedia.org/wiki/File:Brosen_robinia_pseudoacacia1.jpg?uselang=cs 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04284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226</TotalTime>
  <Words>1414</Words>
  <Application>Microsoft Office PowerPoint</Application>
  <PresentationFormat>Předvádění na obrazovce (4:3)</PresentationFormat>
  <Paragraphs>198</Paragraphs>
  <Slides>29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29</vt:i4>
      </vt:variant>
    </vt:vector>
  </HeadingPairs>
  <TitlesOfParts>
    <vt:vector size="30" baseType="lpstr">
      <vt:lpstr>Arkýř</vt:lpstr>
      <vt:lpstr>Prezentace aplikace PowerPoint</vt:lpstr>
      <vt:lpstr>Bobovité rostliny</vt:lpstr>
      <vt:lpstr>Hrách setý</vt:lpstr>
      <vt:lpstr>Bobovité</vt:lpstr>
      <vt:lpstr>Květy</vt:lpstr>
      <vt:lpstr>Květy</vt:lpstr>
      <vt:lpstr>Květy</vt:lpstr>
      <vt:lpstr>Květy</vt:lpstr>
      <vt:lpstr>Listy</vt:lpstr>
      <vt:lpstr>Plody</vt:lpstr>
      <vt:lpstr>Hlízkové bakterie</vt:lpstr>
      <vt:lpstr>Luštěniny</vt:lpstr>
      <vt:lpstr>Luštěniny</vt:lpstr>
      <vt:lpstr>Poznáš luštěniny podle semen?</vt:lpstr>
      <vt:lpstr>Poznáš luštěniny podle semen?</vt:lpstr>
      <vt:lpstr>Pícniny</vt:lpstr>
      <vt:lpstr>Pícniny</vt:lpstr>
      <vt:lpstr>Olejniny</vt:lpstr>
      <vt:lpstr>Planě rostoucí </vt:lpstr>
      <vt:lpstr>Planě rostoucí </vt:lpstr>
      <vt:lpstr>Planě rostoucí </vt:lpstr>
      <vt:lpstr>Planě rostoucí </vt:lpstr>
      <vt:lpstr>Planě rostoucí </vt:lpstr>
      <vt:lpstr>Poznáš následující rostliny?</vt:lpstr>
      <vt:lpstr>Poznáš následující rostliny?</vt:lpstr>
      <vt:lpstr>Poznáš následující rostliny?</vt:lpstr>
      <vt:lpstr>Shrnutí</vt:lpstr>
      <vt:lpstr>Zdroj obrázků a fotografií</vt:lpstr>
      <vt:lpstr>Zdroj obrázků a fotografií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Tereza Kovalská</dc:creator>
  <cp:lastModifiedBy>Tereza Kovalská</cp:lastModifiedBy>
  <cp:revision>30</cp:revision>
  <dcterms:created xsi:type="dcterms:W3CDTF">2012-05-12T15:24:08Z</dcterms:created>
  <dcterms:modified xsi:type="dcterms:W3CDTF">2012-06-12T19:57:28Z</dcterms:modified>
</cp:coreProperties>
</file>