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5" r:id="rId7"/>
    <p:sldId id="262" r:id="rId8"/>
    <p:sldId id="263" r:id="rId9"/>
    <p:sldId id="264" r:id="rId10"/>
    <p:sldId id="266" r:id="rId11"/>
    <p:sldId id="267" r:id="rId12"/>
    <p:sldId id="282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5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022071E-A689-4666-A3D4-909B16AE9D77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AD6EEAC-4958-4C4C-8742-A1F194BE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otato_fruits.jpg?uselang=cs" TargetMode="External"/><Relationship Id="rId2" Type="http://schemas.openxmlformats.org/officeDocument/2006/relationships/hyperlink" Target="http://commons.wikimedia.org/wiki/File:234_Solanum_tuberosum_L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Atropa_belladonna_004.JPG?uselang=cs" TargetMode="External"/><Relationship Id="rId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17232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269" y="882750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683568" y="836712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331640" y="2204864"/>
            <a:ext cx="706755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VY_32_INOVACE_19_Rostliny lilkovité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rostlin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Lilkovité rostliny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lilek brambor, bobule, tobolka, atropin, durman, tabák, 			paprika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05/2012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 uvádějící základní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pojmy pro lepší orientaci v učivu, fotografie </a:t>
            </a:r>
            <a:r>
              <a:rPr lang="cs-CZ" sz="1200" smtClean="0"/>
              <a:t>a poznávání</a:t>
            </a:r>
            <a:br>
              <a:rPr lang="cs-CZ" sz="1200" smtClean="0"/>
            </a:br>
            <a:r>
              <a:rPr lang="cs-CZ" sz="1200" smtClean="0"/>
              <a:t>                                                         </a:t>
            </a:r>
            <a:r>
              <a:rPr lang="cs-CZ" sz="1200" dirty="0" smtClean="0"/>
              <a:t>vybraných  druhů s důrazem na nebezpečí </a:t>
            </a:r>
            <a:r>
              <a:rPr lang="cs-CZ" sz="1200" smtClean="0"/>
              <a:t>jedovatých </a:t>
            </a:r>
            <a:br>
              <a:rPr lang="cs-CZ" sz="1200" smtClean="0"/>
            </a:br>
            <a:r>
              <a:rPr lang="cs-CZ" sz="1200" smtClean="0"/>
              <a:t>                                                         druhů</a:t>
            </a:r>
            <a:endParaRPr lang="cs-CZ" sz="1900" dirty="0"/>
          </a:p>
        </p:txBody>
      </p:sp>
    </p:spTree>
    <p:extLst>
      <p:ext uri="{BB962C8B-B14F-4D97-AF65-F5344CB8AC3E}">
        <p14:creationId xmlns="" xmlns:p14="http://schemas.microsoft.com/office/powerpoint/2010/main" val="5933862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Lilkovité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Zelenina i smrtelně jedovaté rostliny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9332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víš o  lilku  bramboru?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23" y="1600200"/>
            <a:ext cx="3061754" cy="4572000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Jakou část rostliny jíme?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Oddenkovou hlízu </a:t>
            </a:r>
          </a:p>
          <a:p>
            <a:r>
              <a:rPr lang="cs-CZ" dirty="0" smtClean="0"/>
              <a:t>Na jakou látku jsou hlízy bohaté?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Škrob  vznikající díky fotosyntéze</a:t>
            </a:r>
          </a:p>
          <a:p>
            <a:r>
              <a:rPr lang="cs-CZ" dirty="0" smtClean="0"/>
              <a:t>Jaký má typ plodu?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Bobule</a:t>
            </a:r>
          </a:p>
          <a:p>
            <a:r>
              <a:rPr lang="cs-CZ" dirty="0"/>
              <a:t>Jak lze popsat květy?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Pětičetné, oboupohlavné, kalich </a:t>
            </a:r>
            <a:r>
              <a:rPr lang="cs-CZ" dirty="0" smtClean="0">
                <a:solidFill>
                  <a:schemeClr val="accent6"/>
                </a:solidFill>
              </a:rPr>
              <a:t>                 a </a:t>
            </a:r>
            <a:r>
              <a:rPr lang="cs-CZ" dirty="0" smtClean="0">
                <a:solidFill>
                  <a:schemeClr val="accent6"/>
                </a:solidFill>
              </a:rPr>
              <a:t>koruna.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5856" y="6381328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Oddenková hlíza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3275856" y="5877272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9131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Pětičetné</a:t>
            </a:r>
          </a:p>
          <a:p>
            <a:r>
              <a:rPr lang="cs-CZ" sz="2800" dirty="0" smtClean="0"/>
              <a:t>Květní obaly</a:t>
            </a:r>
          </a:p>
          <a:p>
            <a:pPr lvl="1"/>
            <a:r>
              <a:rPr lang="cs-CZ" sz="2800" dirty="0" smtClean="0"/>
              <a:t>Kalich a koruna</a:t>
            </a:r>
          </a:p>
          <a:p>
            <a:r>
              <a:rPr lang="cs-CZ" sz="2800" b="1" dirty="0" smtClean="0"/>
              <a:t>Pět</a:t>
            </a:r>
            <a:r>
              <a:rPr lang="cs-CZ" sz="2800" dirty="0" smtClean="0"/>
              <a:t> tyčinek a </a:t>
            </a:r>
            <a:r>
              <a:rPr lang="cs-CZ" sz="2800" b="1" dirty="0" smtClean="0"/>
              <a:t>jeden</a:t>
            </a:r>
            <a:r>
              <a:rPr lang="cs-CZ" sz="2800" dirty="0" smtClean="0"/>
              <a:t> pestík</a:t>
            </a:r>
            <a:endParaRPr lang="cs-CZ" sz="2800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8323" y="1600200"/>
            <a:ext cx="3381703" cy="4572000"/>
          </a:xfrm>
        </p:spPr>
      </p:pic>
      <p:sp>
        <p:nvSpPr>
          <p:cNvPr id="6" name="TextovéPole 5"/>
          <p:cNvSpPr txBox="1"/>
          <p:nvPr/>
        </p:nvSpPr>
        <p:spPr>
          <a:xfrm>
            <a:off x="4427984" y="6194945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Květ lilku bramboru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5725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836" y="2362200"/>
            <a:ext cx="2804327" cy="3886200"/>
          </a:xfrm>
        </p:spPr>
      </p:pic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8512" y="2362200"/>
            <a:ext cx="3384526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tobolka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6309320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Plody lilku bramboru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6309320"/>
            <a:ext cx="2698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Plod durmanu obecného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9366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látky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Lilkovité často obsahují </a:t>
            </a:r>
            <a:r>
              <a:rPr lang="cs-CZ" sz="3200" b="1" dirty="0" smtClean="0"/>
              <a:t>jedovaté látky</a:t>
            </a:r>
          </a:p>
          <a:p>
            <a:r>
              <a:rPr lang="cs-CZ" dirty="0" smtClean="0"/>
              <a:t>Využití</a:t>
            </a:r>
          </a:p>
          <a:p>
            <a:pPr lvl="1"/>
            <a:r>
              <a:rPr lang="cs-CZ" dirty="0" smtClean="0"/>
              <a:t>Lékařství</a:t>
            </a:r>
          </a:p>
          <a:p>
            <a:pPr lvl="1"/>
            <a:r>
              <a:rPr lang="cs-CZ" dirty="0" smtClean="0"/>
              <a:t>Výroba drog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Je lilek brambor jedovatý?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Ano, celá rostlina 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kromě oddenkových hlíz 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(pokud nejsou zelené)</a:t>
            </a:r>
          </a:p>
          <a:p>
            <a:endParaRPr lang="cs-CZ" dirty="0"/>
          </a:p>
        </p:txBody>
      </p:sp>
      <p:pic>
        <p:nvPicPr>
          <p:cNvPr id="9" name="Zástupný symbol pro obsah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276872"/>
            <a:ext cx="2700430" cy="403244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629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Hospodářsky významné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076" y="2362200"/>
            <a:ext cx="2973848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036" y="2452429"/>
            <a:ext cx="3067478" cy="370574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Lilek brambor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Paprika setá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4964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Hospodářsky významné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88256"/>
            <a:ext cx="3657600" cy="3234088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898" y="2362200"/>
            <a:ext cx="3585754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Lilek rajče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Lilek </a:t>
            </a:r>
            <a:r>
              <a:rPr lang="cs-CZ" dirty="0" smtClean="0"/>
              <a:t>rajče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4009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Víš, co jíš?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Kterou část rostliny konzumujeme z: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Lilku bramboru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Oddenková hlíza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Papriky seté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Plod – vysychavá bobule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Lilku rajčete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Plod - bobule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Tereza\AppData\Local\Microsoft\Windows\Temporary Internet Files\Content.IE5\XPP2AOFH\MP9004005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78836"/>
            <a:ext cx="1752212" cy="2190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XPP2AOFH\MP9004005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188" y="4150317"/>
            <a:ext cx="1828800" cy="2190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a\AppData\Local\Microsoft\Windows\Temporary Internet Files\Content.IE5\42OPTTM1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188" y="2276872"/>
            <a:ext cx="1828800" cy="18722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09910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známé zelenině přiřaď název rostliny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Paprika setá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Lilek brambor</a:t>
            </a:r>
            <a:endParaRPr lang="cs-CZ" dirty="0"/>
          </a:p>
        </p:txBody>
      </p:sp>
      <p:pic>
        <p:nvPicPr>
          <p:cNvPr id="9" name="Picture 2" descr="C:\Users\Tereza\AppData\Local\Microsoft\Windows\Temporary Internet Files\Content.IE5\XPP2AOFH\MP900400584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844" y="274472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Tereza\AppData\Local\Microsoft\Windows\Temporary Internet Files\Content.IE5\42OPTTM1\MP900177942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71975" y="30861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48716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 známé zelenině přiřaď název rostliny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Lilek rajče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Lilek rajče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2348880"/>
            <a:ext cx="3688063" cy="3744416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7898" y="2362200"/>
            <a:ext cx="3476470" cy="3767759"/>
          </a:xfrm>
        </p:spPr>
      </p:pic>
    </p:spTree>
    <p:extLst>
      <p:ext uri="{BB962C8B-B14F-4D97-AF65-F5344CB8AC3E}">
        <p14:creationId xmlns="" xmlns:p14="http://schemas.microsoft.com/office/powerpoint/2010/main" val="330410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Hospodářsky významné - shrnutí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Lilek brambor</a:t>
            </a:r>
          </a:p>
          <a:p>
            <a:pPr lvl="1"/>
            <a:r>
              <a:rPr lang="cs-CZ" dirty="0"/>
              <a:t>O</a:t>
            </a:r>
            <a:r>
              <a:rPr lang="cs-CZ" dirty="0" smtClean="0"/>
              <a:t>kopanina</a:t>
            </a:r>
          </a:p>
          <a:p>
            <a:pPr lvl="1"/>
            <a:r>
              <a:rPr lang="cs-CZ" dirty="0" smtClean="0"/>
              <a:t>Brambory = </a:t>
            </a:r>
            <a:r>
              <a:rPr lang="cs-CZ" b="1" dirty="0" smtClean="0">
                <a:solidFill>
                  <a:schemeClr val="accent3"/>
                </a:solidFill>
              </a:rPr>
              <a:t>oddenkové hlízy</a:t>
            </a:r>
          </a:p>
          <a:p>
            <a:pPr lvl="1"/>
            <a:r>
              <a:rPr lang="cs-CZ" dirty="0" smtClean="0"/>
              <a:t>Rostlina je </a:t>
            </a:r>
            <a:r>
              <a:rPr lang="cs-CZ" b="1" dirty="0" smtClean="0"/>
              <a:t>jedovatá</a:t>
            </a:r>
          </a:p>
          <a:p>
            <a:pPr lvl="1"/>
            <a:r>
              <a:rPr lang="cs-CZ" dirty="0" smtClean="0"/>
              <a:t>Původ:  Amerika</a:t>
            </a:r>
          </a:p>
          <a:p>
            <a:r>
              <a:rPr lang="cs-CZ" b="1" dirty="0" smtClean="0"/>
              <a:t>Lilek rajče</a:t>
            </a:r>
          </a:p>
          <a:p>
            <a:pPr lvl="1"/>
            <a:r>
              <a:rPr lang="cs-CZ" dirty="0" smtClean="0"/>
              <a:t>Plodová zelenina</a:t>
            </a:r>
          </a:p>
          <a:p>
            <a:pPr lvl="1"/>
            <a:r>
              <a:rPr lang="cs-CZ" b="1" dirty="0" smtClean="0">
                <a:solidFill>
                  <a:schemeClr val="accent3"/>
                </a:solidFill>
              </a:rPr>
              <a:t>Plody - bobule</a:t>
            </a:r>
          </a:p>
          <a:p>
            <a:r>
              <a:rPr lang="cs-CZ" b="1" dirty="0"/>
              <a:t>P</a:t>
            </a:r>
            <a:r>
              <a:rPr lang="cs-CZ" b="1" dirty="0" smtClean="0"/>
              <a:t>aprika setá</a:t>
            </a:r>
          </a:p>
          <a:p>
            <a:pPr lvl="1"/>
            <a:r>
              <a:rPr lang="cs-CZ" dirty="0" smtClean="0"/>
              <a:t>Plodová </a:t>
            </a:r>
            <a:r>
              <a:rPr lang="cs-CZ" dirty="0"/>
              <a:t>zelenina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P</a:t>
            </a:r>
            <a:r>
              <a:rPr lang="cs-CZ" dirty="0" smtClean="0">
                <a:solidFill>
                  <a:schemeClr val="accent3"/>
                </a:solidFill>
              </a:rPr>
              <a:t>lody </a:t>
            </a:r>
            <a:r>
              <a:rPr lang="cs-CZ" dirty="0">
                <a:solidFill>
                  <a:schemeClr val="accent3"/>
                </a:solidFill>
              </a:rPr>
              <a:t>– </a:t>
            </a:r>
            <a:r>
              <a:rPr lang="cs-CZ" b="1" dirty="0" smtClean="0">
                <a:solidFill>
                  <a:schemeClr val="accent3"/>
                </a:solidFill>
              </a:rPr>
              <a:t>vysychavé bobule</a:t>
            </a:r>
            <a:endParaRPr lang="cs-CZ" b="1" dirty="0">
              <a:solidFill>
                <a:schemeClr val="accent3"/>
              </a:solidFill>
            </a:endParaRP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4979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lilkovité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220" y="2362200"/>
            <a:ext cx="2843560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8534" y="2362200"/>
            <a:ext cx="3544482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Tabák virginský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Tabák </a:t>
            </a:r>
            <a:r>
              <a:rPr lang="cs-CZ" dirty="0" smtClean="0"/>
              <a:t>virginský</a:t>
            </a:r>
            <a:endParaRPr lang="cs-CZ" dirty="0"/>
          </a:p>
        </p:txBody>
      </p:sp>
      <p:pic>
        <p:nvPicPr>
          <p:cNvPr id="4098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9518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lilkovité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</a:p>
          <a:p>
            <a:pPr lvl="1"/>
            <a:r>
              <a:rPr lang="cs-CZ" dirty="0" smtClean="0"/>
              <a:t>Jedovatý </a:t>
            </a:r>
            <a:r>
              <a:rPr lang="cs-CZ" sz="2800" b="1" dirty="0" smtClean="0">
                <a:solidFill>
                  <a:schemeClr val="accent6"/>
                </a:solidFill>
              </a:rPr>
              <a:t>nikotin</a:t>
            </a:r>
          </a:p>
          <a:p>
            <a:pPr lvl="1"/>
            <a:r>
              <a:rPr lang="cs-CZ" dirty="0" smtClean="0"/>
              <a:t>Droga</a:t>
            </a:r>
          </a:p>
          <a:p>
            <a:r>
              <a:rPr lang="cs-CZ" dirty="0" smtClean="0"/>
              <a:t>Původ </a:t>
            </a:r>
          </a:p>
          <a:p>
            <a:pPr lvl="1"/>
            <a:r>
              <a:rPr lang="cs-CZ" dirty="0" smtClean="0"/>
              <a:t>Amerika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286" y="2362200"/>
            <a:ext cx="2540977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Tabák </a:t>
            </a:r>
            <a:r>
              <a:rPr lang="cs-CZ" dirty="0" smtClean="0"/>
              <a:t>virginský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Tabák </a:t>
            </a:r>
            <a:r>
              <a:rPr lang="cs-CZ" dirty="0" smtClean="0"/>
              <a:t>virginský</a:t>
            </a:r>
            <a:endParaRPr lang="cs-CZ" dirty="0"/>
          </a:p>
        </p:txBody>
      </p:sp>
      <p:pic>
        <p:nvPicPr>
          <p:cNvPr id="8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ereza\AppData\Local\Microsoft\Windows\Temporary Internet Files\Content.IE5\0FYFT0AB\MC9000539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47399"/>
            <a:ext cx="894283" cy="8138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7704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lilkovité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108" y="2362200"/>
            <a:ext cx="2497784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6426" y="2362200"/>
            <a:ext cx="2868698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Rulík zlomocný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Rulík </a:t>
            </a:r>
            <a:r>
              <a:rPr lang="cs-CZ" dirty="0" smtClean="0"/>
              <a:t>zlomocný</a:t>
            </a:r>
            <a:endParaRPr lang="cs-CZ" dirty="0"/>
          </a:p>
        </p:txBody>
      </p:sp>
      <p:pic>
        <p:nvPicPr>
          <p:cNvPr id="9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6804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lilkovité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Jed</a:t>
            </a:r>
          </a:p>
          <a:p>
            <a:pPr lvl="1"/>
            <a:r>
              <a:rPr lang="cs-CZ" sz="2800" b="1" dirty="0" smtClean="0">
                <a:solidFill>
                  <a:schemeClr val="accent6"/>
                </a:solidFill>
              </a:rPr>
              <a:t>Atropin</a:t>
            </a:r>
          </a:p>
          <a:p>
            <a:pPr lvl="1"/>
            <a:r>
              <a:rPr lang="cs-CZ" dirty="0" smtClean="0"/>
              <a:t>Oční lékařství</a:t>
            </a:r>
          </a:p>
          <a:p>
            <a:pPr lvl="1"/>
            <a:r>
              <a:rPr lang="cs-CZ" dirty="0" smtClean="0"/>
              <a:t>Rozšíření zornic</a:t>
            </a:r>
          </a:p>
          <a:p>
            <a:r>
              <a:rPr lang="cs-CZ" dirty="0" smtClean="0"/>
              <a:t>V lesích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Rulík </a:t>
            </a:r>
            <a:r>
              <a:rPr lang="cs-CZ" dirty="0" smtClean="0"/>
              <a:t>zlomocný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Rulík </a:t>
            </a:r>
            <a:r>
              <a:rPr lang="cs-CZ" dirty="0" smtClean="0"/>
              <a:t>zlomocný</a:t>
            </a:r>
            <a:endParaRPr lang="cs-CZ" dirty="0"/>
          </a:p>
        </p:txBody>
      </p:sp>
      <p:pic>
        <p:nvPicPr>
          <p:cNvPr id="7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5119" y="2362200"/>
            <a:ext cx="2911311" cy="3886200"/>
          </a:xfrm>
        </p:spPr>
      </p:pic>
    </p:spTree>
    <p:extLst>
      <p:ext uri="{BB962C8B-B14F-4D97-AF65-F5344CB8AC3E}">
        <p14:creationId xmlns="" xmlns:p14="http://schemas.microsoft.com/office/powerpoint/2010/main" val="273986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lilkovité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068" y="2362200"/>
            <a:ext cx="2465863" cy="3886200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893" y="2362200"/>
            <a:ext cx="2843764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564218" y="1556792"/>
            <a:ext cx="3657600" cy="658368"/>
          </a:xfrm>
        </p:spPr>
        <p:txBody>
          <a:bodyPr/>
          <a:lstStyle/>
          <a:p>
            <a:r>
              <a:rPr lang="cs-CZ" dirty="0" smtClean="0"/>
              <a:t>Durman 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Durman </a:t>
            </a:r>
            <a:r>
              <a:rPr lang="cs-CZ" dirty="0" smtClean="0"/>
              <a:t>obecný</a:t>
            </a:r>
            <a:endParaRPr lang="cs-CZ" dirty="0"/>
          </a:p>
        </p:txBody>
      </p:sp>
      <p:pic>
        <p:nvPicPr>
          <p:cNvPr id="8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3625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lilkovité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Prudce jedovatý (každá část)</a:t>
            </a:r>
          </a:p>
          <a:p>
            <a:pPr lvl="1"/>
            <a:r>
              <a:rPr lang="cs-CZ" dirty="0" smtClean="0">
                <a:solidFill>
                  <a:schemeClr val="accent6"/>
                </a:solidFill>
              </a:rPr>
              <a:t>Jedna z našich nejjedovatějších rostlin</a:t>
            </a:r>
          </a:p>
          <a:p>
            <a:r>
              <a:rPr lang="cs-CZ" dirty="0" smtClean="0"/>
              <a:t>Rumištní rostlina</a:t>
            </a:r>
          </a:p>
          <a:p>
            <a:r>
              <a:rPr lang="cs-CZ" dirty="0" smtClean="0"/>
              <a:t>Výroba léků na předpis</a:t>
            </a:r>
          </a:p>
          <a:p>
            <a:pPr lvl="1"/>
            <a:r>
              <a:rPr lang="cs-CZ" dirty="0" smtClean="0"/>
              <a:t>Uvolnění křečí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Durman </a:t>
            </a:r>
            <a:r>
              <a:rPr lang="cs-CZ" dirty="0" smtClean="0"/>
              <a:t>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Durman </a:t>
            </a:r>
            <a:r>
              <a:rPr lang="cs-CZ" dirty="0" smtClean="0"/>
              <a:t>obecný</a:t>
            </a:r>
            <a:endParaRPr lang="cs-CZ" dirty="0"/>
          </a:p>
        </p:txBody>
      </p:sp>
      <p:pic>
        <p:nvPicPr>
          <p:cNvPr id="7" name="Zástupný symbol pro obsah 10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8512" y="2362200"/>
            <a:ext cx="3384526" cy="3886200"/>
          </a:xfrm>
        </p:spPr>
      </p:pic>
      <p:pic>
        <p:nvPicPr>
          <p:cNvPr id="8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8573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lilkovité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576" y="2362200"/>
            <a:ext cx="2274848" cy="3886200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815" y="2362200"/>
            <a:ext cx="2889919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Lilek potměchuť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Lilek </a:t>
            </a:r>
            <a:r>
              <a:rPr lang="cs-CZ" dirty="0" smtClean="0"/>
              <a:t>potměchuť</a:t>
            </a:r>
            <a:endParaRPr lang="cs-CZ" dirty="0"/>
          </a:p>
        </p:txBody>
      </p:sp>
      <p:pic>
        <p:nvPicPr>
          <p:cNvPr id="8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457199" y="273050"/>
            <a:ext cx="7543800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Jedovaté lilkovité</a:t>
            </a:r>
            <a:endParaRPr lang="cs-CZ" dirty="0"/>
          </a:p>
        </p:txBody>
      </p:sp>
      <p:pic>
        <p:nvPicPr>
          <p:cNvPr id="11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643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Jedovaté </a:t>
            </a:r>
            <a:r>
              <a:rPr lang="cs-CZ" dirty="0" smtClean="0"/>
              <a:t>lilkovité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Polokeř</a:t>
            </a:r>
          </a:p>
          <a:p>
            <a:r>
              <a:rPr lang="cs-CZ" dirty="0" smtClean="0"/>
              <a:t>Okraj lesů, rumiště</a:t>
            </a:r>
          </a:p>
          <a:p>
            <a:r>
              <a:rPr lang="cs-CZ" dirty="0" smtClean="0"/>
              <a:t>Výroba léků</a:t>
            </a:r>
          </a:p>
          <a:p>
            <a:pPr lvl="1"/>
            <a:r>
              <a:rPr lang="cs-CZ" dirty="0" smtClean="0"/>
              <a:t>Kožní nemoci, epilepsie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4570" y="2362200"/>
            <a:ext cx="2872409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Lilek potměchuť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Lilek </a:t>
            </a:r>
            <a:r>
              <a:rPr lang="cs-CZ" dirty="0" smtClean="0"/>
              <a:t>potměchuť</a:t>
            </a:r>
            <a:endParaRPr lang="cs-CZ" dirty="0"/>
          </a:p>
        </p:txBody>
      </p:sp>
      <p:pic>
        <p:nvPicPr>
          <p:cNvPr id="7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686719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8002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nebezpečné lilkovité rostliny?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Lilek potměchuť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Durman obecný</a:t>
            </a:r>
            <a:endParaRPr lang="cs-CZ" dirty="0"/>
          </a:p>
        </p:txBody>
      </p:sp>
      <p:pic>
        <p:nvPicPr>
          <p:cNvPr id="7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795" y="2362200"/>
            <a:ext cx="2872409" cy="3886200"/>
          </a:xfrm>
        </p:spPr>
      </p:pic>
      <p:pic>
        <p:nvPicPr>
          <p:cNvPr id="8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8893" y="2362200"/>
            <a:ext cx="2843764" cy="3886200"/>
          </a:xfrm>
        </p:spPr>
      </p:pic>
    </p:spTree>
    <p:extLst>
      <p:ext uri="{BB962C8B-B14F-4D97-AF65-F5344CB8AC3E}">
        <p14:creationId xmlns="" xmlns:p14="http://schemas.microsoft.com/office/powerpoint/2010/main" val="427720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nebezpečné lilkovité rostliny?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Rulík zlomocný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Tabák virginský</a:t>
            </a:r>
            <a:endParaRPr lang="cs-CZ" dirty="0"/>
          </a:p>
        </p:txBody>
      </p:sp>
      <p:pic>
        <p:nvPicPr>
          <p:cNvPr id="14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348880"/>
            <a:ext cx="2868698" cy="3886200"/>
          </a:xfrm>
        </p:spPr>
      </p:pic>
      <p:pic>
        <p:nvPicPr>
          <p:cNvPr id="15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286" y="2362200"/>
            <a:ext cx="2540977" cy="3886200"/>
          </a:xfrm>
        </p:spPr>
      </p:pic>
    </p:spTree>
    <p:extLst>
      <p:ext uri="{BB962C8B-B14F-4D97-AF65-F5344CB8AC3E}">
        <p14:creationId xmlns="" xmlns:p14="http://schemas.microsoft.com/office/powerpoint/2010/main" val="152885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Jedy v lékařství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Doplň dle fotografie: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 smtClean="0"/>
              <a:t>Název rostliny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Rulík zlomocný</a:t>
            </a:r>
          </a:p>
          <a:p>
            <a:r>
              <a:rPr lang="cs-CZ" sz="2800" dirty="0" smtClean="0"/>
              <a:t>Název jedu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Atropin</a:t>
            </a:r>
          </a:p>
          <a:p>
            <a:r>
              <a:rPr lang="cs-CZ" sz="2800" dirty="0" smtClean="0"/>
              <a:t>Využití jedu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Oční lékařství, rozšiřuje zornice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6639" y="1600200"/>
            <a:ext cx="3425072" cy="4572000"/>
          </a:xfrm>
        </p:spPr>
      </p:pic>
    </p:spTree>
    <p:extLst>
      <p:ext uri="{BB962C8B-B14F-4D97-AF65-F5344CB8AC3E}">
        <p14:creationId xmlns="" xmlns:p14="http://schemas.microsoft.com/office/powerpoint/2010/main" val="349385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Jedy v lékařství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Doplň dle fotografie: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2800" dirty="0"/>
              <a:t>Název rostliny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Durman obecný</a:t>
            </a:r>
          </a:p>
          <a:p>
            <a:r>
              <a:rPr lang="cs-CZ" sz="2800" dirty="0" smtClean="0"/>
              <a:t>Využití </a:t>
            </a:r>
            <a:r>
              <a:rPr lang="cs-CZ" sz="2800" dirty="0"/>
              <a:t>jedu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Uvolnění křečí</a:t>
            </a:r>
            <a:endParaRPr lang="cs-CZ" dirty="0"/>
          </a:p>
        </p:txBody>
      </p:sp>
      <p:pic>
        <p:nvPicPr>
          <p:cNvPr id="5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4935" y="1666565"/>
            <a:ext cx="3248479" cy="4439270"/>
          </a:xfrm>
        </p:spPr>
      </p:pic>
    </p:spTree>
    <p:extLst>
      <p:ext uri="{BB962C8B-B14F-4D97-AF65-F5344CB8AC3E}">
        <p14:creationId xmlns="" xmlns:p14="http://schemas.microsoft.com/office/powerpoint/2010/main" val="36713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Jedy v lékařství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Doplň dle fotografie: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sz="2800" dirty="0"/>
              <a:t>Název rostliny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Lilek potměchuť</a:t>
            </a:r>
            <a:endParaRPr lang="cs-CZ" sz="2800" dirty="0">
              <a:solidFill>
                <a:schemeClr val="accent6"/>
              </a:solidFill>
            </a:endParaRPr>
          </a:p>
          <a:p>
            <a:r>
              <a:rPr lang="cs-CZ" sz="2800" dirty="0"/>
              <a:t>Využití jedu</a:t>
            </a:r>
          </a:p>
          <a:p>
            <a:pPr lvl="1"/>
            <a:r>
              <a:rPr lang="cs-CZ" sz="2800" dirty="0" smtClean="0">
                <a:solidFill>
                  <a:schemeClr val="accent6"/>
                </a:solidFill>
              </a:rPr>
              <a:t>Kožní nemoci, epilepsie</a:t>
            </a:r>
            <a:endParaRPr lang="cs-CZ" sz="2800" dirty="0">
              <a:solidFill>
                <a:schemeClr val="accent6"/>
              </a:solidFill>
            </a:endParaRPr>
          </a:p>
        </p:txBody>
      </p:sp>
      <p:pic>
        <p:nvPicPr>
          <p:cNvPr id="5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222" y="1600200"/>
            <a:ext cx="3399905" cy="4572000"/>
          </a:xfrm>
        </p:spPr>
      </p:pic>
    </p:spTree>
    <p:extLst>
      <p:ext uri="{BB962C8B-B14F-4D97-AF65-F5344CB8AC3E}">
        <p14:creationId xmlns="" xmlns:p14="http://schemas.microsoft.com/office/powerpoint/2010/main" val="404957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Květy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Oboupohlavné</a:t>
            </a:r>
          </a:p>
          <a:p>
            <a:pPr lvl="1"/>
            <a:r>
              <a:rPr lang="cs-CZ" sz="2400" dirty="0">
                <a:solidFill>
                  <a:schemeClr val="accent3"/>
                </a:solidFill>
              </a:rPr>
              <a:t>P</a:t>
            </a:r>
            <a:r>
              <a:rPr lang="cs-CZ" sz="2400" dirty="0" smtClean="0">
                <a:solidFill>
                  <a:schemeClr val="accent3"/>
                </a:solidFill>
              </a:rPr>
              <a:t>ětičetné</a:t>
            </a:r>
          </a:p>
          <a:p>
            <a:r>
              <a:rPr lang="cs-CZ" sz="2800" dirty="0" smtClean="0"/>
              <a:t>Plody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Bobule, tobolky</a:t>
            </a:r>
          </a:p>
          <a:p>
            <a:r>
              <a:rPr lang="cs-CZ" sz="2800" dirty="0" smtClean="0"/>
              <a:t>Často obsahují jed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Lékařství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Drogy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262192" cy="4572000"/>
          </a:xfrm>
        </p:spPr>
        <p:txBody>
          <a:bodyPr>
            <a:normAutofit/>
          </a:bodyPr>
          <a:lstStyle/>
          <a:p>
            <a:r>
              <a:rPr lang="cs-CZ" dirty="0"/>
              <a:t>Hospodářsky významné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Paprika setá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Lilek rajče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Lilek brambor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Tabák virginský </a:t>
            </a:r>
          </a:p>
          <a:p>
            <a:r>
              <a:rPr lang="cs-CZ" dirty="0" smtClean="0"/>
              <a:t>Plané jedovaté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Rulík zlomocný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Durman obecný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Lilek potměchuť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8" name="Picture 2" descr="C:\Users\Tereza\AppData\Local\Microsoft\Windows\Temporary Internet Files\Content.IE5\42OPTTM1\MC90034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24944"/>
            <a:ext cx="918057" cy="7351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0297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/>
              <a:t>File:234 </a:t>
            </a:r>
            <a:r>
              <a:rPr lang="cs-CZ" dirty="0" err="1"/>
              <a:t>Solanum</a:t>
            </a:r>
            <a:r>
              <a:rPr lang="cs-CZ" dirty="0"/>
              <a:t> </a:t>
            </a:r>
            <a:r>
              <a:rPr lang="cs-CZ" dirty="0" err="1"/>
              <a:t>tuberosum</a:t>
            </a:r>
            <a:r>
              <a:rPr lang="cs-CZ" dirty="0"/>
              <a:t> 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2009-01-22 [cit. 2012-05-27].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commons.wikimedia.org/wiki/File:234_Solanum_tuberosum_L.jpg?uselang=cs</a:t>
            </a:r>
            <a:endParaRPr lang="cs-CZ" dirty="0" smtClean="0"/>
          </a:p>
          <a:p>
            <a:r>
              <a:rPr lang="cs-CZ" dirty="0"/>
              <a:t>File:Solanum </a:t>
            </a:r>
            <a:r>
              <a:rPr lang="cs-CZ" dirty="0" err="1"/>
              <a:t>tuberosum</a:t>
            </a:r>
            <a:r>
              <a:rPr lang="cs-CZ" dirty="0"/>
              <a:t> 003.JPG.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2010-08-07 [cit. 2012-05-27]. Dostupné z: http://commons.wikimedia.org/wiki/File:Solanum_tuberosum_003.JPG?uselang=cs  </a:t>
            </a:r>
            <a:endParaRPr lang="cs-CZ" dirty="0" smtClean="0"/>
          </a:p>
          <a:p>
            <a:r>
              <a:rPr lang="cs-CZ" dirty="0"/>
              <a:t>File:Potato fruits.jpg.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2007-07-07 [cit. 2012-05-27].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commons.wikimedia.org/wiki/File:Potato_fruits.jpg?uselang=cs</a:t>
            </a:r>
            <a:endParaRPr lang="cs-CZ" dirty="0" smtClean="0"/>
          </a:p>
          <a:p>
            <a:r>
              <a:rPr lang="cs-CZ" dirty="0"/>
              <a:t>File:Datura </a:t>
            </a:r>
            <a:r>
              <a:rPr lang="cs-CZ" dirty="0" err="1"/>
              <a:t>stramonium</a:t>
            </a:r>
            <a:r>
              <a:rPr lang="cs-CZ" dirty="0"/>
              <a:t> (1).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2009-06-14 [cit. 2012-05-27]. Dostupné z: http://commons.wikimedia.org/wiki/File:Datura_stramonium_%281%29.jpg?uselang=cs  </a:t>
            </a:r>
            <a:endParaRPr lang="cs-CZ" dirty="0" smtClean="0"/>
          </a:p>
          <a:p>
            <a:r>
              <a:rPr lang="cs-CZ" dirty="0"/>
              <a:t>File:Solanum </a:t>
            </a:r>
            <a:r>
              <a:rPr lang="cs-CZ" dirty="0" err="1"/>
              <a:t>tuberosum</a:t>
            </a:r>
            <a:r>
              <a:rPr lang="cs-CZ" dirty="0"/>
              <a:t> (</a:t>
            </a:r>
            <a:r>
              <a:rPr lang="cs-CZ" dirty="0" err="1"/>
              <a:t>Aardappelplant</a:t>
            </a:r>
            <a:r>
              <a:rPr lang="cs-CZ" dirty="0"/>
              <a:t>) Nicola.jpg.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2007-06-11 [cit. 2012-05-27]. Dostupné z: http://commons.wikimedia.org/wiki/File:Solanum_tuberosum_%28Aardappelplant%29_Nicola.jpg?uselang=cs </a:t>
            </a:r>
            <a:endParaRPr lang="cs-CZ" dirty="0" smtClean="0"/>
          </a:p>
          <a:p>
            <a:r>
              <a:rPr lang="cs-CZ" dirty="0" err="1"/>
              <a:t>Soubor:Red</a:t>
            </a:r>
            <a:r>
              <a:rPr lang="cs-CZ" dirty="0"/>
              <a:t> </a:t>
            </a:r>
            <a:r>
              <a:rPr lang="cs-CZ" dirty="0" err="1"/>
              <a:t>capsicum</a:t>
            </a:r>
            <a:r>
              <a:rPr lang="cs-CZ" dirty="0"/>
              <a:t> and </a:t>
            </a:r>
            <a:r>
              <a:rPr lang="cs-CZ" dirty="0" err="1"/>
              <a:t>cross</a:t>
            </a:r>
            <a:r>
              <a:rPr lang="cs-CZ" dirty="0"/>
              <a:t> section.jpg.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2006-12-22 [cit. 2012-05-27]. Dostupné z: http://cs.wikipedia.org/wiki/Soubor:Red_capsicum_and_cross_section.jpg </a:t>
            </a:r>
            <a:endParaRPr lang="cs-CZ" dirty="0" smtClean="0"/>
          </a:p>
          <a:p>
            <a:r>
              <a:rPr lang="cs-CZ" dirty="0" err="1"/>
              <a:t>Soubor:Tomato</a:t>
            </a:r>
            <a:r>
              <a:rPr lang="cs-CZ" dirty="0"/>
              <a:t> je.jpg.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2005-05-16 [cit. 2012-05-27]. Dostupné z: http://cs.wikipedia.org/wiki/Soubor:Tomato_je.jpg </a:t>
            </a:r>
          </a:p>
          <a:p>
            <a:r>
              <a:rPr lang="cs-CZ" dirty="0" err="1"/>
              <a:t>Soubor:Rajce.jpg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2007-04-14 [cit. 2012-05-27]. Dostupné z: http://cs.wikipedia.org/wiki/Soubor:Rajce.jpg 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Soubor:Nicotiana</a:t>
            </a:r>
            <a:r>
              <a:rPr lang="cs-CZ" dirty="0"/>
              <a:t> </a:t>
            </a:r>
            <a:r>
              <a:rPr lang="cs-CZ" dirty="0" err="1"/>
              <a:t>tabacum</a:t>
            </a:r>
            <a:r>
              <a:rPr lang="cs-CZ" dirty="0"/>
              <a:t> - Köhler–s Medizinal-Pflanzen-098.jpg.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2007-01-26 [cit. 2012-05-27]. Dostupné z: http://cs.wikipedia.org/wiki/Soubor:Nicotiana_tabacum_-_K%C3%B6hler%E2%80%93s_Medizinal-Pflanzen-098.jpg </a:t>
            </a:r>
            <a:endParaRPr lang="cs-CZ" dirty="0" smtClean="0"/>
          </a:p>
          <a:p>
            <a:r>
              <a:rPr lang="cs-CZ" dirty="0"/>
              <a:t>File:Nicotiana </a:t>
            </a:r>
            <a:r>
              <a:rPr lang="cs-CZ" dirty="0" err="1"/>
              <a:t>tabacum</a:t>
            </a:r>
            <a:r>
              <a:rPr lang="cs-CZ" dirty="0"/>
              <a:t> Blüten.jpg.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2007-02-17 [cit. 2012-05-27]. Dostupné z: http://commons.wikimedia.org/wiki/File:Nicotiana_tabacum_Bl%C3%BCten.jpg?uselang=cs </a:t>
            </a:r>
            <a:endParaRPr lang="cs-CZ" dirty="0" smtClean="0"/>
          </a:p>
          <a:p>
            <a:r>
              <a:rPr lang="cs-CZ" dirty="0"/>
              <a:t>File:Tobacco-tvoekler2.jpg.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2008-01-25 [cit. 2012-05-27]. Dostupné z: http://commons.wikimedia.org/wiki/File:Tobacco-tvoekler2.jpg?uselang=cs </a:t>
            </a:r>
            <a:endParaRPr lang="cs-CZ" dirty="0" smtClean="0"/>
          </a:p>
          <a:p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Atropa</a:t>
            </a:r>
            <a:r>
              <a:rPr lang="cs-CZ" dirty="0"/>
              <a:t> bella-donna0.jpg.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2008-01-25 [cit. 2012-05-27]. Dostupné z: http://cs.wikipedia.org/wiki/Soubor:Illustration_Atropa_bella-donna0.jpg </a:t>
            </a:r>
            <a:endParaRPr lang="cs-CZ" dirty="0" smtClean="0"/>
          </a:p>
          <a:p>
            <a:r>
              <a:rPr lang="cs-CZ" dirty="0"/>
              <a:t>File:Atropa </a:t>
            </a:r>
            <a:r>
              <a:rPr lang="cs-CZ" dirty="0" err="1"/>
              <a:t>belladonna</a:t>
            </a:r>
            <a:r>
              <a:rPr lang="cs-CZ" dirty="0"/>
              <a:t> 004.JPG.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2010-01-30 [cit. 2012-05-27].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commons.wikimedia.org/wiki/File:Atropa_belladonna_004.JPG?uselang=cs</a:t>
            </a:r>
            <a:endParaRPr lang="cs-CZ" dirty="0" smtClean="0"/>
          </a:p>
          <a:p>
            <a:r>
              <a:rPr lang="cs-CZ" dirty="0"/>
              <a:t>File:Atropa </a:t>
            </a:r>
            <a:r>
              <a:rPr lang="cs-CZ" dirty="0" err="1"/>
              <a:t>belladonna</a:t>
            </a:r>
            <a:r>
              <a:rPr lang="cs-CZ" dirty="0"/>
              <a:t> 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2010-01-30 [cit. 2012-05-27]. Dostupné z: http://commons.wikimedia.org/wiki/File:Atropa_belladonna_001.JPG?uselang=cs </a:t>
            </a:r>
            <a:endParaRPr lang="cs-CZ" dirty="0" smtClean="0"/>
          </a:p>
          <a:p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Datura</a:t>
            </a:r>
            <a:r>
              <a:rPr lang="cs-CZ" dirty="0"/>
              <a:t> stramonium0.jpg.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2004-10-29 [cit. 2012-05-27]. Dostupné z: http://cs.wikipedia.org/wiki/Soubor:Illustration_Datura_stramonium0.jpg </a:t>
            </a:r>
            <a:endParaRPr lang="cs-CZ" dirty="0" smtClean="0"/>
          </a:p>
          <a:p>
            <a:r>
              <a:rPr lang="cs-CZ" dirty="0"/>
              <a:t>File:Datura stramonium1FLCA.jpg.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2007-01-29 [cit. 2012-05-27]. Dostupné z: http://commons.wikimedia.org/wiki/File:Datura_stramonium1FLCA.jpg?uselang=cs </a:t>
            </a:r>
            <a:endParaRPr lang="cs-CZ" dirty="0" smtClean="0"/>
          </a:p>
          <a:p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Solanum</a:t>
            </a:r>
            <a:r>
              <a:rPr lang="cs-CZ" dirty="0"/>
              <a:t> dulcamara0.jpg.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2004-10-29 [cit. 2012-05-27]. Dostupné z: http://cs.wikipedia.org/wiki/Soubor:Illustration_Solanum_dulcamara0.jpg </a:t>
            </a:r>
            <a:endParaRPr lang="cs-CZ" dirty="0" smtClean="0"/>
          </a:p>
          <a:p>
            <a:r>
              <a:rPr lang="cs-CZ" dirty="0"/>
              <a:t>File:Solanum </a:t>
            </a:r>
            <a:r>
              <a:rPr lang="cs-CZ" dirty="0" err="1"/>
              <a:t>dulcamara</a:t>
            </a:r>
            <a:r>
              <a:rPr lang="cs-CZ" dirty="0"/>
              <a:t> 0001.JPG.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2010-08-06 [cit. 2012-05-27]. Dostupné z: http://commons.wikimedia.org/wiki/File:Solanum_dulcamara_0001.JPG?uselang=cs </a:t>
            </a:r>
            <a:endParaRPr lang="cs-CZ" dirty="0" smtClean="0"/>
          </a:p>
          <a:p>
            <a:r>
              <a:rPr lang="cs-CZ" dirty="0"/>
              <a:t>File:Solanum </a:t>
            </a:r>
            <a:r>
              <a:rPr lang="cs-CZ" dirty="0" err="1"/>
              <a:t>dulcamara</a:t>
            </a:r>
            <a:r>
              <a:rPr lang="cs-CZ" dirty="0"/>
              <a:t> fruits.JPG.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2010-12-14 [cit. 2012-05-27]. Dostupné z: http://commons.wikimedia.org/wiki/File:Solanum_dulcamara_fruits.JPG?uselang=cs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516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129</TotalTime>
  <Words>1088</Words>
  <Application>Microsoft Office PowerPoint</Application>
  <PresentationFormat>Předvádění na obrazovce (4:3)</PresentationFormat>
  <Paragraphs>194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Arkýř</vt:lpstr>
      <vt:lpstr>Snímek 1</vt:lpstr>
      <vt:lpstr>Lilkovité</vt:lpstr>
      <vt:lpstr>Co už víš o  lilku  bramboru?</vt:lpstr>
      <vt:lpstr>Květy</vt:lpstr>
      <vt:lpstr>Plody</vt:lpstr>
      <vt:lpstr>Jedovaté látky</vt:lpstr>
      <vt:lpstr>Hospodářsky významné</vt:lpstr>
      <vt:lpstr>Hospodářsky významné</vt:lpstr>
      <vt:lpstr>Víš, co jíš?</vt:lpstr>
      <vt:lpstr>K známé zelenině přiřaď název rostliny</vt:lpstr>
      <vt:lpstr>K známé zelenině přiřaď název rostliny</vt:lpstr>
      <vt:lpstr>Hospodářsky významné - shrnutí</vt:lpstr>
      <vt:lpstr>Jedovaté lilkovité</vt:lpstr>
      <vt:lpstr>Jedovaté lilkovité</vt:lpstr>
      <vt:lpstr>Jedovaté lilkovité</vt:lpstr>
      <vt:lpstr>Jedovaté lilkovité</vt:lpstr>
      <vt:lpstr>Jedovaté lilkovité</vt:lpstr>
      <vt:lpstr>Jedovaté lilkovité</vt:lpstr>
      <vt:lpstr>Jedovaté lilkovité</vt:lpstr>
      <vt:lpstr>Jedovaté lilkovité</vt:lpstr>
      <vt:lpstr>Poznáš nebezpečné lilkovité rostliny?</vt:lpstr>
      <vt:lpstr>Poznáš nebezpečné lilkovité rostliny?</vt:lpstr>
      <vt:lpstr>Jedy v lékařství</vt:lpstr>
      <vt:lpstr>Jedy v lékařství</vt:lpstr>
      <vt:lpstr>Jedy v lékařství</vt:lpstr>
      <vt:lpstr>Shrnutí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17</cp:revision>
  <dcterms:created xsi:type="dcterms:W3CDTF">2012-05-27T18:23:51Z</dcterms:created>
  <dcterms:modified xsi:type="dcterms:W3CDTF">2012-10-22T18:21:08Z</dcterms:modified>
</cp:coreProperties>
</file>