
<file path=[Content_Types].xml><?xml version="1.0" encoding="utf-8"?>
<Types xmlns="http://schemas.openxmlformats.org/package/2006/content-types"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2" r:id="rId25"/>
    <p:sldId id="281" r:id="rId26"/>
    <p:sldId id="283" r:id="rId27"/>
    <p:sldId id="284" r:id="rId28"/>
    <p:sldId id="261" r:id="rId29"/>
    <p:sldId id="277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2" y="-8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E3CDA59-5907-4A36-B6C7-5CFC2929C1AE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FAEAE58-4454-4076-8045-4527378E275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ed_onion_cut.jpg?uselang=cs" TargetMode="External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%C3%B3rek_v_kuchyni.jpg" TargetMode="External"/><Relationship Id="rId5" Type="http://schemas.openxmlformats.org/officeDocument/2006/relationships/hyperlink" Target="http://commons.wikimedia.org/wiki/File:Allium_sativum_001.JPG?uselang=cs" TargetMode="External"/><Relationship Id="rId4" Type="http://schemas.openxmlformats.org/officeDocument/2006/relationships/hyperlink" Target="http://commons.wikimedia.org/wiki/File:Aglio_aprile.jpg?uselang=cs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Lilium_martagon_closeup.jpg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269" y="882750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683568" y="836712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zsnovstra@iol.cz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331640" y="2204864"/>
            <a:ext cx="706755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+mn-lt"/>
              </a:defRPr>
            </a:lvl2pPr>
            <a:lvl3pPr marL="987425" indent="-2936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+mn-lt"/>
              </a:defRPr>
            </a:lvl3pPr>
            <a:lvl4pPr marL="1281113" indent="-2921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5986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0558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</a:t>
            </a:r>
            <a:r>
              <a:rPr lang="cs-CZ" sz="1200" dirty="0" smtClean="0"/>
              <a:t>VY_32_INOVACE_20_Rostliny </a:t>
            </a:r>
            <a:r>
              <a:rPr lang="cs-CZ" sz="1200" dirty="0" smtClean="0"/>
              <a:t>liliovité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</a:t>
            </a:r>
            <a:r>
              <a:rPr lang="cs-CZ" sz="1200" dirty="0" smtClean="0"/>
              <a:t>7. ročník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</a:t>
            </a:r>
            <a:r>
              <a:rPr lang="cs-CZ" sz="1200" dirty="0" smtClean="0"/>
              <a:t>Přírodopis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</a:t>
            </a:r>
            <a:r>
              <a:rPr lang="cs-CZ" sz="1200" dirty="0" smtClean="0"/>
              <a:t>Biologie rostlin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Liliovité rostliny</a:t>
            </a:r>
            <a:endParaRPr lang="cs-CZ" sz="1200" dirty="0"/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KLÍČOVÁ SLOVA:		tulipán zahradní, lilie zlatohlavá, ocún jesenní, cibule, 				česnek, </a:t>
            </a:r>
            <a:r>
              <a:rPr lang="cs-CZ" sz="1200" dirty="0" err="1" smtClean="0"/>
              <a:t>podpučí</a:t>
            </a:r>
            <a:endParaRPr lang="cs-CZ" sz="1200" dirty="0"/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VYTVOŘENO: 		06/2012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ANOTACE: 		Prezentace pro interaktivní tabuli uvádějící základní pojmy 			pro lepší orientaci v učivu, fotografie a poznávání vybraných 			druhů s důrazem na nebezpečí jedovatých druhů</a:t>
            </a:r>
            <a:endParaRPr lang="cs-CZ" sz="1900" dirty="0"/>
          </a:p>
        </p:txBody>
      </p:sp>
    </p:spTree>
    <p:extLst>
      <p:ext uri="{BB962C8B-B14F-4D97-AF65-F5344CB8AC3E}">
        <p14:creationId xmlns:p14="http://schemas.microsoft.com/office/powerpoint/2010/main" val="235126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Liliovité rostliny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169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 obrázku hledej odpově</a:t>
            </a:r>
            <a:r>
              <a:rPr lang="cs-CZ" dirty="0"/>
              <a:t>ď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>
          <a:xfrm>
            <a:off x="4932040" y="1600200"/>
            <a:ext cx="3528392" cy="4572000"/>
          </a:xfrm>
        </p:spPr>
        <p:txBody>
          <a:bodyPr/>
          <a:lstStyle/>
          <a:p>
            <a:r>
              <a:rPr lang="cs-CZ" dirty="0" smtClean="0"/>
              <a:t>Díky čemu tulipán přezimuje?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Pomocí cibule</a:t>
            </a:r>
          </a:p>
          <a:p>
            <a:r>
              <a:rPr lang="cs-CZ" dirty="0" smtClean="0"/>
              <a:t>Popiš květní obaly.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Nerozlišené (okvětí)</a:t>
            </a:r>
          </a:p>
          <a:p>
            <a:r>
              <a:rPr lang="cs-CZ" dirty="0" smtClean="0"/>
              <a:t>Jaké znaky dokazují, že jde o jednoděložnou rostlinu?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Svazčité kořeny, trojčetné květy, okvětí</a:t>
            </a:r>
          </a:p>
          <a:p>
            <a:endParaRPr lang="cs-CZ" dirty="0"/>
          </a:p>
        </p:txBody>
      </p:sp>
      <p:pic>
        <p:nvPicPr>
          <p:cNvPr id="1026" name="Picture 2" descr="C:\Users\Tereza\AppData\Local\Microsoft\Windows\Temporary Internet Files\Content.IE5\XPP2AOFH\MP900433138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700808"/>
            <a:ext cx="4407877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89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Liliovité rostliny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57200" y="1606751"/>
            <a:ext cx="4546848" cy="4873752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Vytrvalé jednoděložné byliny</a:t>
            </a:r>
          </a:p>
          <a:p>
            <a:pPr lvl="1"/>
            <a:r>
              <a:rPr lang="cs-CZ" sz="2800" dirty="0" smtClean="0">
                <a:solidFill>
                  <a:schemeClr val="accent3"/>
                </a:solidFill>
              </a:rPr>
              <a:t>Cibule, oddenek, hlíza</a:t>
            </a:r>
          </a:p>
          <a:p>
            <a:r>
              <a:rPr lang="cs-CZ" sz="3200" dirty="0" smtClean="0"/>
              <a:t>Květ</a:t>
            </a:r>
          </a:p>
          <a:p>
            <a:pPr lvl="1"/>
            <a:r>
              <a:rPr lang="cs-CZ" sz="2800" dirty="0" smtClean="0">
                <a:solidFill>
                  <a:schemeClr val="accent3"/>
                </a:solidFill>
              </a:rPr>
              <a:t>Trojčetný</a:t>
            </a:r>
          </a:p>
          <a:p>
            <a:pPr lvl="1"/>
            <a:r>
              <a:rPr lang="cs-CZ" sz="2800" dirty="0" smtClean="0">
                <a:solidFill>
                  <a:schemeClr val="accent3"/>
                </a:solidFill>
              </a:rPr>
              <a:t>Okvětí</a:t>
            </a:r>
          </a:p>
          <a:p>
            <a:pPr lvl="1"/>
            <a:r>
              <a:rPr lang="cs-CZ" sz="2800" dirty="0" smtClean="0">
                <a:solidFill>
                  <a:schemeClr val="accent3"/>
                </a:solidFill>
              </a:rPr>
              <a:t>6 tyčinek, 1 pestík</a:t>
            </a:r>
          </a:p>
          <a:p>
            <a:r>
              <a:rPr lang="cs-CZ" sz="3100" dirty="0" smtClean="0"/>
              <a:t>Plod </a:t>
            </a:r>
          </a:p>
          <a:p>
            <a:pPr lvl="1"/>
            <a:r>
              <a:rPr lang="cs-CZ" sz="2800" dirty="0" smtClean="0">
                <a:solidFill>
                  <a:schemeClr val="accent3"/>
                </a:solidFill>
              </a:rPr>
              <a:t>Tobolka</a:t>
            </a:r>
          </a:p>
          <a:p>
            <a:pPr lvl="1"/>
            <a:r>
              <a:rPr lang="cs-CZ" sz="2800" dirty="0">
                <a:solidFill>
                  <a:schemeClr val="accent3"/>
                </a:solidFill>
              </a:rPr>
              <a:t>B</a:t>
            </a:r>
            <a:r>
              <a:rPr lang="cs-CZ" sz="2800" dirty="0" smtClean="0">
                <a:solidFill>
                  <a:schemeClr val="accent3"/>
                </a:solidFill>
              </a:rPr>
              <a:t>obule</a:t>
            </a:r>
            <a:endParaRPr lang="cs-CZ" sz="2800" dirty="0">
              <a:solidFill>
                <a:schemeClr val="accent3"/>
              </a:solidFill>
            </a:endParaRPr>
          </a:p>
        </p:txBody>
      </p:sp>
      <p:pic>
        <p:nvPicPr>
          <p:cNvPr id="2050" name="Picture 2" descr="C:\Users\Tereza\AppData\Local\Microsoft\Windows\Temporary Internet Files\Content.IE5\0FYFT0AB\MP9004013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227" y="476672"/>
            <a:ext cx="3326012" cy="266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ereza\AppData\Local\Microsoft\Windows\Temporary Internet Files\Content.IE5\0FYFT0AB\MP9004277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369" y="3284984"/>
            <a:ext cx="3251729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5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Hospodářsky významné</a:t>
            </a:r>
            <a:endParaRPr lang="cs-CZ" dirty="0"/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04" y="2362200"/>
            <a:ext cx="2575192" cy="3886200"/>
          </a:xfrm>
        </p:spPr>
      </p:pic>
      <p:pic>
        <p:nvPicPr>
          <p:cNvPr id="9" name="Zástupný symbol pro obsah 8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555" y="2362200"/>
            <a:ext cx="3246440" cy="38862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Cibule kuchyňská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Cibule </a:t>
            </a:r>
            <a:r>
              <a:rPr lang="cs-CZ" dirty="0" smtClean="0"/>
              <a:t>kuchyňská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350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241" y="2362200"/>
            <a:ext cx="2385517" cy="3886200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Zdužnatělé spodní části listů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Podpučí</a:t>
            </a:r>
            <a:endParaRPr lang="cs-CZ" dirty="0" smtClean="0"/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Krátký stonek</a:t>
            </a:r>
          </a:p>
          <a:p>
            <a:endParaRPr lang="cs-CZ" dirty="0"/>
          </a:p>
          <a:p>
            <a:r>
              <a:rPr lang="cs-CZ" dirty="0" smtClean="0"/>
              <a:t>Kořeny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/>
              <a:t>Cibule </a:t>
            </a:r>
            <a:r>
              <a:rPr lang="cs-CZ" dirty="0" smtClean="0"/>
              <a:t>kuchyňská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Cibule </a:t>
            </a:r>
            <a:r>
              <a:rPr lang="cs-CZ" dirty="0" smtClean="0"/>
              <a:t>kuchyňská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2267744" y="2708920"/>
            <a:ext cx="2160240" cy="1872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2267744" y="4869160"/>
            <a:ext cx="2016224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267744" y="6021288"/>
            <a:ext cx="2160240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6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Zdužnatělé spodní části listů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 err="1"/>
              <a:t>Podpučí</a:t>
            </a:r>
            <a:endParaRPr lang="cs-CZ" dirty="0"/>
          </a:p>
          <a:p>
            <a:pPr lvl="1"/>
            <a:r>
              <a:rPr lang="cs-CZ" dirty="0">
                <a:solidFill>
                  <a:schemeClr val="accent3"/>
                </a:solidFill>
              </a:rPr>
              <a:t>Krátký stonek</a:t>
            </a:r>
          </a:p>
          <a:p>
            <a:endParaRPr lang="cs-CZ" dirty="0"/>
          </a:p>
          <a:p>
            <a:r>
              <a:rPr lang="cs-CZ" dirty="0"/>
              <a:t>Kořeny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/>
              <a:t>Cibule </a:t>
            </a:r>
            <a:r>
              <a:rPr lang="cs-CZ" dirty="0" smtClean="0"/>
              <a:t>kuchyňská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Popiš obrázek</a:t>
            </a:r>
            <a:endParaRPr lang="cs-CZ" dirty="0"/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241" y="2362200"/>
            <a:ext cx="2385517" cy="3886200"/>
          </a:xfrm>
        </p:spPr>
      </p:pic>
      <p:cxnSp>
        <p:nvCxnSpPr>
          <p:cNvPr id="9" name="Přímá spojnice se šipkou 8"/>
          <p:cNvCxnSpPr/>
          <p:nvPr/>
        </p:nvCxnSpPr>
        <p:spPr>
          <a:xfrm flipV="1">
            <a:off x="2123728" y="2708920"/>
            <a:ext cx="2304256" cy="15841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endCxn id="4" idx="1"/>
          </p:cNvCxnSpPr>
          <p:nvPr/>
        </p:nvCxnSpPr>
        <p:spPr>
          <a:xfrm flipV="1">
            <a:off x="2123728" y="4305300"/>
            <a:ext cx="2248247" cy="14999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2267744" y="5589240"/>
            <a:ext cx="2160240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530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74056"/>
            <a:ext cx="3657600" cy="3062487"/>
          </a:xfrm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250" y="2362200"/>
            <a:ext cx="3021049" cy="38862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Pokožka listů cibule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Uskladnění cibule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327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5626968" cy="3886200"/>
          </a:xfrm>
        </p:spPr>
        <p:txBody>
          <a:bodyPr/>
          <a:lstStyle/>
          <a:p>
            <a:r>
              <a:rPr lang="cs-CZ" dirty="0" smtClean="0"/>
              <a:t>Cibulová zelenina</a:t>
            </a:r>
          </a:p>
          <a:p>
            <a:r>
              <a:rPr lang="cs-CZ" dirty="0" smtClean="0"/>
              <a:t>Zdužnatělé spodní části listů</a:t>
            </a:r>
          </a:p>
          <a:p>
            <a:r>
              <a:rPr lang="cs-CZ" b="1" dirty="0" err="1" smtClean="0"/>
              <a:t>Podpučí</a:t>
            </a:r>
            <a:endParaRPr lang="cs-CZ" b="1" dirty="0" smtClean="0"/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Zkrácený stonek</a:t>
            </a:r>
          </a:p>
          <a:p>
            <a:r>
              <a:rPr lang="cs-CZ" dirty="0" smtClean="0"/>
              <a:t>Dvouletá rostlina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Kvete druhým rokem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Sklízíme v prvním roce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Stvol s drobnými květy</a:t>
            </a:r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5698976" cy="658368"/>
          </a:xfrm>
        </p:spPr>
        <p:txBody>
          <a:bodyPr/>
          <a:lstStyle/>
          <a:p>
            <a:r>
              <a:rPr lang="cs-CZ" dirty="0"/>
              <a:t>Cibule </a:t>
            </a:r>
            <a:r>
              <a:rPr lang="cs-CZ" dirty="0" smtClean="0"/>
              <a:t>kuchyňská</a:t>
            </a:r>
            <a:endParaRPr lang="cs-CZ" dirty="0"/>
          </a:p>
        </p:txBody>
      </p:sp>
      <p:pic>
        <p:nvPicPr>
          <p:cNvPr id="3074" name="Picture 2" descr="C:\Users\Tereza\AppData\Local\Microsoft\Windows\Temporary Internet Files\Content.IE5\0FYFT0AB\MP900432927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18584" y="216639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63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206" y="2362200"/>
            <a:ext cx="3199137" cy="38862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Česnek kuchyňský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Česnek </a:t>
            </a:r>
            <a:r>
              <a:rPr lang="cs-CZ" dirty="0" smtClean="0"/>
              <a:t>kuchyňský</a:t>
            </a:r>
            <a:endParaRPr lang="cs-CZ" dirty="0"/>
          </a:p>
        </p:txBody>
      </p:sp>
      <p:pic>
        <p:nvPicPr>
          <p:cNvPr id="10" name="Zástupný symbol pro obsah 9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130" y="2452429"/>
            <a:ext cx="2257740" cy="3705742"/>
          </a:xfrm>
        </p:spPr>
      </p:pic>
    </p:spTree>
    <p:extLst>
      <p:ext uri="{BB962C8B-B14F-4D97-AF65-F5344CB8AC3E}">
        <p14:creationId xmlns:p14="http://schemas.microsoft.com/office/powerpoint/2010/main" val="329837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556792"/>
            <a:ext cx="2674640" cy="2741178"/>
          </a:xfrm>
        </p:spPr>
      </p:pic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467544" y="2276872"/>
            <a:ext cx="5256584" cy="3886200"/>
          </a:xfrm>
        </p:spPr>
        <p:txBody>
          <a:bodyPr/>
          <a:lstStyle/>
          <a:p>
            <a:r>
              <a:rPr lang="cs-CZ" sz="2800" dirty="0" smtClean="0"/>
              <a:t>Cibule</a:t>
            </a:r>
          </a:p>
          <a:p>
            <a:pPr lvl="1"/>
            <a:r>
              <a:rPr lang="cs-CZ" sz="2400" dirty="0" smtClean="0">
                <a:solidFill>
                  <a:schemeClr val="accent3"/>
                </a:solidFill>
              </a:rPr>
              <a:t>Složená ze stroužků</a:t>
            </a:r>
          </a:p>
          <a:p>
            <a:r>
              <a:rPr lang="cs-CZ" sz="2800" dirty="0" smtClean="0"/>
              <a:t>Stroužky</a:t>
            </a:r>
          </a:p>
          <a:p>
            <a:pPr lvl="1"/>
            <a:r>
              <a:rPr lang="cs-CZ" sz="2400" dirty="0" smtClean="0">
                <a:solidFill>
                  <a:schemeClr val="accent3"/>
                </a:solidFill>
              </a:rPr>
              <a:t>Slouží pro nepohlavní rozmnožování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5266928" cy="658368"/>
          </a:xfrm>
        </p:spPr>
        <p:txBody>
          <a:bodyPr/>
          <a:lstStyle/>
          <a:p>
            <a:r>
              <a:rPr lang="cs-CZ" dirty="0"/>
              <a:t>Česnek </a:t>
            </a:r>
            <a:r>
              <a:rPr lang="cs-CZ" dirty="0" smtClean="0"/>
              <a:t>kuchyňský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747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76" y="2362200"/>
            <a:ext cx="2813447" cy="3886200"/>
          </a:xfrm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289" y="2362200"/>
            <a:ext cx="2570972" cy="38862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395536" y="1556792"/>
            <a:ext cx="3657600" cy="658368"/>
          </a:xfrm>
        </p:spPr>
        <p:txBody>
          <a:bodyPr/>
          <a:lstStyle/>
          <a:p>
            <a:r>
              <a:rPr lang="cs-CZ" dirty="0" smtClean="0"/>
              <a:t>Pór zahradní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Pór </a:t>
            </a:r>
            <a:r>
              <a:rPr lang="cs-CZ" dirty="0" smtClean="0"/>
              <a:t>zahradní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17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466728" cy="3886200"/>
          </a:xfrm>
        </p:spPr>
        <p:txBody>
          <a:bodyPr/>
          <a:lstStyle/>
          <a:p>
            <a:r>
              <a:rPr lang="cs-CZ" dirty="0" smtClean="0"/>
              <a:t>Konzumujeme</a:t>
            </a:r>
          </a:p>
          <a:p>
            <a:pPr lvl="1"/>
            <a:r>
              <a:rPr lang="cs-CZ" b="1" dirty="0" smtClean="0">
                <a:solidFill>
                  <a:schemeClr val="accent3"/>
                </a:solidFill>
              </a:rPr>
              <a:t>Zesílené listové pochvy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394720" cy="658368"/>
          </a:xfrm>
        </p:spPr>
        <p:txBody>
          <a:bodyPr/>
          <a:lstStyle/>
          <a:p>
            <a:r>
              <a:rPr lang="cs-CZ" dirty="0"/>
              <a:t>Pór </a:t>
            </a:r>
            <a:r>
              <a:rPr lang="cs-CZ" dirty="0" smtClean="0"/>
              <a:t>zahradní</a:t>
            </a:r>
            <a:endParaRPr lang="cs-CZ" dirty="0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772816"/>
            <a:ext cx="4010585" cy="446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73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Hospodářsky významné</a:t>
            </a: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70" y="2362200"/>
            <a:ext cx="2837860" cy="3886200"/>
          </a:xfrm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556792"/>
            <a:ext cx="3817937" cy="3625355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Pažitka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05298" y="5589240"/>
            <a:ext cx="3198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Konzumujeme rourkovité listy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64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rostliny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3851920" y="1556792"/>
            <a:ext cx="4177655" cy="4691608"/>
          </a:xfrm>
        </p:spPr>
        <p:txBody>
          <a:bodyPr/>
          <a:lstStyle/>
          <a:p>
            <a:r>
              <a:rPr lang="cs-CZ" dirty="0" smtClean="0"/>
              <a:t>Název rostliny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Cibule kuchyňská</a:t>
            </a:r>
          </a:p>
          <a:p>
            <a:r>
              <a:rPr lang="cs-CZ" dirty="0" smtClean="0"/>
              <a:t>Jakou část konzumujeme?</a:t>
            </a:r>
          </a:p>
          <a:p>
            <a:pPr lvl="1"/>
            <a:r>
              <a:rPr lang="cs-CZ" dirty="0" err="1" smtClean="0">
                <a:solidFill>
                  <a:schemeClr val="accent3"/>
                </a:solidFill>
              </a:rPr>
              <a:t>Ztlustlé</a:t>
            </a:r>
            <a:r>
              <a:rPr lang="cs-CZ" dirty="0" smtClean="0">
                <a:solidFill>
                  <a:schemeClr val="accent3"/>
                </a:solidFill>
              </a:rPr>
              <a:t> spodní části listů</a:t>
            </a:r>
          </a:p>
          <a:p>
            <a:r>
              <a:rPr lang="cs-CZ" dirty="0" smtClean="0"/>
              <a:t>Kdy ji sklízíme a kdy kvete?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Prvním rokem sklízíme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Kvete až druhým rokem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Rostlina dvouletá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7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00" y="1556792"/>
            <a:ext cx="3108896" cy="4691608"/>
          </a:xfrm>
        </p:spPr>
      </p:pic>
    </p:spTree>
    <p:extLst>
      <p:ext uri="{BB962C8B-B14F-4D97-AF65-F5344CB8AC3E}">
        <p14:creationId xmlns:p14="http://schemas.microsoft.com/office/powerpoint/2010/main" val="271149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Poznej rostliny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4371975" y="1628800"/>
            <a:ext cx="3657600" cy="4619600"/>
          </a:xfrm>
        </p:spPr>
        <p:txBody>
          <a:bodyPr/>
          <a:lstStyle/>
          <a:p>
            <a:r>
              <a:rPr lang="cs-CZ" dirty="0"/>
              <a:t>Název rostliny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Pažitka</a:t>
            </a:r>
            <a:endParaRPr lang="cs-CZ" dirty="0">
              <a:solidFill>
                <a:schemeClr val="accent3"/>
              </a:solidFill>
            </a:endParaRPr>
          </a:p>
          <a:p>
            <a:r>
              <a:rPr lang="cs-CZ" dirty="0"/>
              <a:t>Jakou část konzumujeme?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Rourkovité listy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81" y="1628775"/>
            <a:ext cx="3373437" cy="4619625"/>
          </a:xfrm>
        </p:spPr>
      </p:pic>
    </p:spTree>
    <p:extLst>
      <p:ext uri="{BB962C8B-B14F-4D97-AF65-F5344CB8AC3E}">
        <p14:creationId xmlns:p14="http://schemas.microsoft.com/office/powerpoint/2010/main" val="297595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Poznej rostliny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/>
              <a:t>Název rostliny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Česnek kuchyňský</a:t>
            </a:r>
            <a:endParaRPr lang="cs-CZ" dirty="0">
              <a:solidFill>
                <a:schemeClr val="accent3"/>
              </a:solidFill>
            </a:endParaRPr>
          </a:p>
          <a:p>
            <a:r>
              <a:rPr lang="cs-CZ" dirty="0"/>
              <a:t>Jakou část konzumujeme?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Cibuli (stroužky)</a:t>
            </a:r>
            <a:endParaRPr lang="cs-CZ" dirty="0">
              <a:solidFill>
                <a:schemeClr val="accent3"/>
              </a:solidFill>
            </a:endParaRPr>
          </a:p>
          <a:p>
            <a:endParaRPr lang="cs-CZ" dirty="0"/>
          </a:p>
        </p:txBody>
      </p:sp>
      <p:pic>
        <p:nvPicPr>
          <p:cNvPr id="9" name="Zástupný symbol pro obsah 9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75" y="1412776"/>
            <a:ext cx="3275161" cy="4902924"/>
          </a:xfrm>
        </p:spPr>
      </p:pic>
    </p:spTree>
    <p:extLst>
      <p:ext uri="{BB962C8B-B14F-4D97-AF65-F5344CB8AC3E}">
        <p14:creationId xmlns:p14="http://schemas.microsoft.com/office/powerpoint/2010/main" val="132183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Poznej rostliny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/>
              <a:t>Název rostliny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Pór</a:t>
            </a:r>
            <a:endParaRPr lang="cs-CZ" dirty="0">
              <a:solidFill>
                <a:schemeClr val="accent3"/>
              </a:solidFill>
            </a:endParaRPr>
          </a:p>
          <a:p>
            <a:r>
              <a:rPr lang="cs-CZ" dirty="0"/>
              <a:t>Jakou část konzumujeme?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Spodní část listů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Zesílené listové pochvy</a:t>
            </a:r>
            <a:endParaRPr lang="cs-CZ" dirty="0">
              <a:solidFill>
                <a:schemeClr val="accent3"/>
              </a:solidFill>
            </a:endParaRPr>
          </a:p>
          <a:p>
            <a:endParaRPr lang="cs-CZ" dirty="0"/>
          </a:p>
        </p:txBody>
      </p:sp>
      <p:pic>
        <p:nvPicPr>
          <p:cNvPr id="5" name="Zástupný symbol pro obsah 4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8891"/>
            <a:ext cx="3657600" cy="407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04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Okrasné liliovité rostliny</a:t>
            </a:r>
            <a:endParaRPr lang="cs-CZ" dirty="0"/>
          </a:p>
        </p:txBody>
      </p:sp>
      <p:pic>
        <p:nvPicPr>
          <p:cNvPr id="9" name="Zástupný symbol pro obsah 8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420888"/>
            <a:ext cx="2329058" cy="38862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Tulipán zahradní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Modřenec hroznatý</a:t>
            </a:r>
            <a:endParaRPr lang="cs-CZ" dirty="0"/>
          </a:p>
        </p:txBody>
      </p:sp>
      <p:pic>
        <p:nvPicPr>
          <p:cNvPr id="6147" name="Picture 3" descr="C:\Users\Tereza\AppData\Local\Microsoft\Windows\Temporary Internet Files\Content.IE5\42OPTTM1\MP900433144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88" y="2362200"/>
            <a:ext cx="2994224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89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543800" cy="1143000"/>
          </a:xfrm>
        </p:spPr>
        <p:txBody>
          <a:bodyPr/>
          <a:lstStyle/>
          <a:p>
            <a:r>
              <a:rPr lang="cs-CZ" dirty="0"/>
              <a:t>Okrasné liliovité rostliny</a:t>
            </a: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46" y="2362200"/>
            <a:ext cx="2626908" cy="3886200"/>
          </a:xfrm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036" y="2362200"/>
            <a:ext cx="2597477" cy="38862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Hyacint východní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Lilie bělostná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44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Plané liliovité rostliny</a:t>
            </a:r>
            <a:endParaRPr lang="cs-CZ" dirty="0"/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880"/>
            <a:ext cx="3657600" cy="3888432"/>
          </a:xfrm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002" y="2362200"/>
            <a:ext cx="2827545" cy="38862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Lilie zlatohlavá         </a:t>
            </a:r>
            <a:r>
              <a:rPr lang="cs-CZ" sz="1400" i="1" dirty="0" smtClean="0">
                <a:solidFill>
                  <a:srgbClr val="FFFF00"/>
                </a:solidFill>
              </a:rPr>
              <a:t>chráněná</a:t>
            </a:r>
            <a:endParaRPr lang="cs-CZ" sz="1400" i="1" dirty="0">
              <a:solidFill>
                <a:srgbClr val="FFFF0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Konvalinka vonná</a:t>
            </a:r>
            <a:endParaRPr lang="cs-CZ" dirty="0"/>
          </a:p>
        </p:txBody>
      </p:sp>
      <p:pic>
        <p:nvPicPr>
          <p:cNvPr id="8194" name="Picture 2" descr="C:\Users\Tereza\AppData\Local\Microsoft\Windows\Temporary Internet Files\Content.IE5\0FYFT0AB\MC9003479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1628800"/>
            <a:ext cx="629443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81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Plané liliovité rostliny</a:t>
            </a:r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28651"/>
            <a:ext cx="3657600" cy="3353297"/>
          </a:xfrm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542" y="2362200"/>
            <a:ext cx="3032465" cy="38862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Vraní oko čtyřlisté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Ocún jesenní</a:t>
            </a:r>
            <a:endParaRPr lang="cs-CZ" dirty="0"/>
          </a:p>
        </p:txBody>
      </p:sp>
      <p:pic>
        <p:nvPicPr>
          <p:cNvPr id="7170" name="Picture 2" descr="C:\Users\Tereza\AppData\Local\Microsoft\Windows\Temporary Internet Files\Content.IE5\0FYFT0AB\MC9003479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757" y="1628800"/>
            <a:ext cx="774042" cy="61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Tereza\AppData\Local\Microsoft\Windows\Temporary Internet Files\Content.IE5\0FYFT0AB\MC9003479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28800"/>
            <a:ext cx="774042" cy="61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11560" y="6104195"/>
            <a:ext cx="3326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FFFF00"/>
                </a:solidFill>
              </a:rPr>
              <a:t>Zaměnitelné s plodem borůvky</a:t>
            </a:r>
            <a:endParaRPr lang="cs-CZ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82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rostlinu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Konvalinka vonná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Ocún jesenní</a:t>
            </a:r>
            <a:endParaRPr lang="cs-CZ" dirty="0"/>
          </a:p>
        </p:txBody>
      </p:sp>
      <p:pic>
        <p:nvPicPr>
          <p:cNvPr id="7" name="Zástupný symbol pro obsah 7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227" y="2362200"/>
            <a:ext cx="2827545" cy="3886200"/>
          </a:xfrm>
        </p:spPr>
      </p:pic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542" y="2362200"/>
            <a:ext cx="3032465" cy="3886200"/>
          </a:xfrm>
        </p:spPr>
      </p:pic>
    </p:spTree>
    <p:extLst>
      <p:ext uri="{BB962C8B-B14F-4D97-AF65-F5344CB8AC3E}">
        <p14:creationId xmlns:p14="http://schemas.microsoft.com/office/powerpoint/2010/main" val="288651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Poznej rostlinu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Modřenec hroznatý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Vraní oko čtyřlisté</a:t>
            </a:r>
            <a:endParaRPr lang="cs-CZ" dirty="0"/>
          </a:p>
        </p:txBody>
      </p:sp>
      <p:pic>
        <p:nvPicPr>
          <p:cNvPr id="7" name="Zástupný symbol pro obsah 8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71" y="2362200"/>
            <a:ext cx="2329058" cy="3886200"/>
          </a:xfrm>
        </p:spPr>
      </p:pic>
      <p:pic>
        <p:nvPicPr>
          <p:cNvPr id="8" name="Zástupný symbol pro obsah 6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75" y="2628651"/>
            <a:ext cx="3657600" cy="3353297"/>
          </a:xfrm>
        </p:spPr>
      </p:pic>
    </p:spTree>
    <p:extLst>
      <p:ext uri="{BB962C8B-B14F-4D97-AF65-F5344CB8AC3E}">
        <p14:creationId xmlns:p14="http://schemas.microsoft.com/office/powerpoint/2010/main" val="315639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Poznej rostlinu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cs-CZ" dirty="0" smtClean="0"/>
              <a:t>Hyacint východní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Lilie zlatohlavá</a:t>
            </a:r>
            <a:endParaRPr lang="cs-CZ" dirty="0"/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46" y="2362200"/>
            <a:ext cx="2626908" cy="3886200"/>
          </a:xfrm>
        </p:spPr>
      </p:pic>
      <p:pic>
        <p:nvPicPr>
          <p:cNvPr id="8" name="Zástupný symbol pro obsah 6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75" y="2348880"/>
            <a:ext cx="3657600" cy="3378261"/>
          </a:xfrm>
        </p:spPr>
      </p:pic>
    </p:spTree>
    <p:extLst>
      <p:ext uri="{BB962C8B-B14F-4D97-AF65-F5344CB8AC3E}">
        <p14:creationId xmlns:p14="http://schemas.microsoft.com/office/powerpoint/2010/main" val="103537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Vytrvalé byliny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Oddenky, cibule, hlízy</a:t>
            </a:r>
          </a:p>
          <a:p>
            <a:r>
              <a:rPr lang="cs-CZ" dirty="0" smtClean="0"/>
              <a:t>Jednoděložné</a:t>
            </a:r>
          </a:p>
          <a:p>
            <a:r>
              <a:rPr lang="cs-CZ" dirty="0" smtClean="0"/>
              <a:t>Květ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Okvětí, trojčetný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Plod 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Tobolka, bobule</a:t>
            </a:r>
          </a:p>
          <a:p>
            <a:r>
              <a:rPr lang="cs-CZ" dirty="0" smtClean="0"/>
              <a:t>Hospodář. významné</a:t>
            </a:r>
            <a:endParaRPr lang="cs-CZ" dirty="0"/>
          </a:p>
          <a:p>
            <a:pPr lvl="1"/>
            <a:r>
              <a:rPr lang="cs-CZ" dirty="0">
                <a:solidFill>
                  <a:schemeClr val="accent3"/>
                </a:solidFill>
              </a:rPr>
              <a:t>Cibule </a:t>
            </a:r>
            <a:r>
              <a:rPr lang="cs-CZ" dirty="0" smtClean="0">
                <a:solidFill>
                  <a:schemeClr val="accent3"/>
                </a:solidFill>
              </a:rPr>
              <a:t>kuchyňská 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česnek kuchyňský 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pór</a:t>
            </a:r>
            <a:r>
              <a:rPr lang="cs-CZ" dirty="0">
                <a:solidFill>
                  <a:schemeClr val="accent3"/>
                </a:solidFill>
              </a:rPr>
              <a:t>, pažitka</a:t>
            </a:r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Okrasné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Lilie bělostná 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Modřenec hroznatý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Hyacint východní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Tulipán zahradní</a:t>
            </a:r>
          </a:p>
          <a:p>
            <a:r>
              <a:rPr lang="cs-CZ" dirty="0" smtClean="0"/>
              <a:t>Plané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Konvalinka vonná</a:t>
            </a:r>
          </a:p>
          <a:p>
            <a:pPr lvl="1"/>
            <a:r>
              <a:rPr lang="cs-CZ" dirty="0">
                <a:solidFill>
                  <a:schemeClr val="accent3"/>
                </a:solidFill>
              </a:rPr>
              <a:t>L</a:t>
            </a:r>
            <a:r>
              <a:rPr lang="cs-CZ" dirty="0" smtClean="0">
                <a:solidFill>
                  <a:schemeClr val="accent3"/>
                </a:solidFill>
              </a:rPr>
              <a:t>ilie zlatohlavá - </a:t>
            </a:r>
            <a:r>
              <a:rPr lang="cs-CZ" sz="1600" dirty="0" smtClean="0">
                <a:solidFill>
                  <a:srgbClr val="FFFF00"/>
                </a:solidFill>
              </a:rPr>
              <a:t>chráněná</a:t>
            </a:r>
          </a:p>
          <a:p>
            <a:pPr lvl="1"/>
            <a:r>
              <a:rPr lang="cs-CZ" dirty="0">
                <a:solidFill>
                  <a:schemeClr val="accent3"/>
                </a:solidFill>
              </a:rPr>
              <a:t>V</a:t>
            </a:r>
            <a:r>
              <a:rPr lang="cs-CZ" dirty="0" smtClean="0">
                <a:solidFill>
                  <a:schemeClr val="accent3"/>
                </a:solidFill>
              </a:rPr>
              <a:t>raní oko čtyřlisté</a:t>
            </a:r>
          </a:p>
          <a:p>
            <a:pPr lvl="1"/>
            <a:r>
              <a:rPr lang="cs-CZ" dirty="0" smtClean="0">
                <a:solidFill>
                  <a:schemeClr val="accent3"/>
                </a:solidFill>
              </a:rPr>
              <a:t>Ocún jesenní</a:t>
            </a:r>
            <a:endParaRPr lang="cs-CZ" dirty="0">
              <a:solidFill>
                <a:schemeClr val="accent3"/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" name="Picture 2" descr="C:\Users\Tereza\AppData\Local\Microsoft\Windows\Temporary Internet Files\Content.IE5\0FYFT0AB\MC9003479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234" y="3861048"/>
            <a:ext cx="630026" cy="5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Tereza\AppData\Local\Microsoft\Windows\Temporary Internet Files\Content.IE5\0FYFT0AB\MC9003479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234" y="4725144"/>
            <a:ext cx="630026" cy="5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Tereza\AppData\Local\Microsoft\Windows\Temporary Internet Files\Content.IE5\0FYFT0AB\MC9003479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445224"/>
            <a:ext cx="630026" cy="50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97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otázky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Popiš květ liliovitých.</a:t>
            </a:r>
          </a:p>
          <a:p>
            <a:pPr lvl="1"/>
            <a:r>
              <a:rPr lang="cs-CZ" dirty="0" smtClean="0">
                <a:solidFill>
                  <a:srgbClr val="92D050"/>
                </a:solidFill>
              </a:rPr>
              <a:t>Okvětí, trojčetný, 6 tyčinek a 1 pestík.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Jaký je typický plod liliovitých rostlin?</a:t>
            </a:r>
          </a:p>
          <a:p>
            <a:pPr lvl="1"/>
            <a:r>
              <a:rPr lang="cs-CZ" dirty="0" smtClean="0">
                <a:solidFill>
                  <a:srgbClr val="92D050"/>
                </a:solidFill>
              </a:rPr>
              <a:t>Tobolka a bobule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Jmenuj jedovaté druhy?</a:t>
            </a:r>
          </a:p>
          <a:p>
            <a:pPr lvl="1"/>
            <a:r>
              <a:rPr lang="cs-CZ" dirty="0" smtClean="0">
                <a:solidFill>
                  <a:srgbClr val="92D050"/>
                </a:solidFill>
              </a:rPr>
              <a:t>Vraní oko čtyřlisté, ocún jesenní, konvalinka vonná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Co je to </a:t>
            </a:r>
            <a:r>
              <a:rPr lang="cs-CZ" dirty="0" err="1" smtClean="0"/>
              <a:t>podpučí</a:t>
            </a:r>
            <a:r>
              <a:rPr lang="cs-CZ" dirty="0" smtClean="0"/>
              <a:t>?</a:t>
            </a:r>
          </a:p>
          <a:p>
            <a:pPr lvl="1"/>
            <a:r>
              <a:rPr lang="cs-CZ" dirty="0" smtClean="0">
                <a:solidFill>
                  <a:srgbClr val="92D050"/>
                </a:solidFill>
              </a:rPr>
              <a:t>Velmi zkrácený stonek, např. u cibule kuchyňské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Jaký význam mají stroužky česneku?</a:t>
            </a:r>
          </a:p>
          <a:p>
            <a:pPr lvl="1"/>
            <a:r>
              <a:rPr lang="cs-CZ" dirty="0" smtClean="0">
                <a:solidFill>
                  <a:srgbClr val="92D050"/>
                </a:solidFill>
              </a:rPr>
              <a:t>Konzumace, vegetativní rozmnožování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187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r>
              <a:rPr lang="cs-CZ" dirty="0" smtClean="0"/>
              <a:t>File:ARS </a:t>
            </a:r>
            <a:r>
              <a:rPr lang="cs-CZ" dirty="0" err="1"/>
              <a:t>red</a:t>
            </a:r>
            <a:r>
              <a:rPr lang="cs-CZ" dirty="0"/>
              <a:t> onion.jpg.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2012-06-09]. Dostupné z: http://commons.wikimedia.org/wiki/File:ARS_red_onion.jpg?uselang=cs </a:t>
            </a:r>
            <a:endParaRPr lang="cs-CZ" dirty="0" smtClean="0"/>
          </a:p>
          <a:p>
            <a:r>
              <a:rPr lang="cs-CZ" dirty="0"/>
              <a:t>File:Allium </a:t>
            </a:r>
            <a:r>
              <a:rPr lang="cs-CZ" dirty="0" err="1"/>
              <a:t>cepa</a:t>
            </a:r>
            <a:r>
              <a:rPr lang="cs-CZ" dirty="0"/>
              <a:t> B.jpg.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2007-03-29 [cit. 2012-06-09]. Dostupné z: http://commons.wikimedia.org/wiki/File:Allium_cepa_B.jpg?uselang=cs </a:t>
            </a:r>
            <a:endParaRPr lang="cs-CZ" dirty="0" smtClean="0"/>
          </a:p>
          <a:p>
            <a:r>
              <a:rPr lang="cs-CZ" dirty="0"/>
              <a:t>File:Red </a:t>
            </a:r>
            <a:r>
              <a:rPr lang="cs-CZ" dirty="0" err="1"/>
              <a:t>onion</a:t>
            </a:r>
            <a:r>
              <a:rPr lang="cs-CZ" dirty="0"/>
              <a:t> cut.jpg.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2008-01-09 [cit. 2012-06-09].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commons.wikimedia.org/wiki/File:Red_onion_cut.jpg?uselang=cs</a:t>
            </a:r>
            <a:endParaRPr lang="cs-CZ" dirty="0" smtClean="0"/>
          </a:p>
          <a:p>
            <a:r>
              <a:rPr lang="cs-CZ" dirty="0"/>
              <a:t>File:Zwiebel 100x jod.jpg.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2007-02-27 [cit. 2012-06-09]. Dostupné z: http://commons.wikimedia.org/wiki/File:Zwiebel_100x_jod.jpg?uselang=cs  </a:t>
            </a:r>
            <a:endParaRPr lang="cs-CZ" dirty="0" smtClean="0"/>
          </a:p>
          <a:p>
            <a:r>
              <a:rPr lang="cs-CZ" dirty="0"/>
              <a:t>File:Cebolas.Galicia.jpg.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2007-09-03 [cit. 2012-06-09]. Dostupné z: http://commons.wikimedia.org/wiki/File:Cebolas.Galicia.jpg?uselang=cs </a:t>
            </a:r>
            <a:endParaRPr lang="cs-CZ" dirty="0" smtClean="0"/>
          </a:p>
          <a:p>
            <a:r>
              <a:rPr lang="cs-CZ" dirty="0"/>
              <a:t>File:Aglio aprile.jpg.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2011-03-01 [cit. 2012-06-09]. Dostupné z: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commons.wikimedia.org/wiki/File:Aglio_aprile.jpg?uselang=cs</a:t>
            </a:r>
            <a:endParaRPr lang="cs-CZ" dirty="0" smtClean="0"/>
          </a:p>
          <a:p>
            <a:r>
              <a:rPr lang="cs-CZ" dirty="0"/>
              <a:t>File:Knoblauchknolle1.jpg.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2007-05-20 [cit. 2012-06-09]. Dostupné z: http://commons.wikimedia.org/wiki/File:Knoblauchknolle1.jpg?uselang=cs  </a:t>
            </a:r>
            <a:endParaRPr lang="cs-CZ" dirty="0" smtClean="0"/>
          </a:p>
          <a:p>
            <a:r>
              <a:rPr lang="cs-CZ" dirty="0"/>
              <a:t>File:Allium </a:t>
            </a:r>
            <a:r>
              <a:rPr lang="cs-CZ" dirty="0" err="1"/>
              <a:t>sativum</a:t>
            </a:r>
            <a:r>
              <a:rPr lang="cs-CZ" dirty="0"/>
              <a:t> 001.JPG.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2010-01-15 [cit. 2012-06-09].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commons.wikimedia.org/wiki/File:Allium_sativum_001.JPG?uselang=cs</a:t>
            </a:r>
            <a:endParaRPr lang="cs-CZ" dirty="0" smtClean="0"/>
          </a:p>
          <a:p>
            <a:r>
              <a:rPr lang="cs-CZ" dirty="0"/>
              <a:t>File:Cesnekovy cop.jpg.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2007-03-26 [cit. 2012-06-09]. Dostupné z: http://commons.wikimedia.org/wiki/File:Cesnekovy_cop.jpg?uselang=cs </a:t>
            </a:r>
            <a:endParaRPr lang="cs-CZ" dirty="0" smtClean="0"/>
          </a:p>
          <a:p>
            <a:r>
              <a:rPr lang="cs-CZ" dirty="0" err="1"/>
              <a:t>Soubor:Allium</a:t>
            </a:r>
            <a:r>
              <a:rPr lang="cs-CZ" dirty="0"/>
              <a:t> </a:t>
            </a:r>
            <a:r>
              <a:rPr lang="cs-CZ" dirty="0" err="1"/>
              <a:t>porrum</a:t>
            </a:r>
            <a:r>
              <a:rPr lang="cs-CZ" dirty="0"/>
              <a:t> </a:t>
            </a:r>
            <a:r>
              <a:rPr lang="cs-CZ" dirty="0" err="1"/>
              <a:t>porrum</a:t>
            </a:r>
            <a:r>
              <a:rPr lang="cs-CZ" dirty="0"/>
              <a:t> </a:t>
            </a:r>
            <a:r>
              <a:rPr lang="cs-CZ" dirty="0" err="1"/>
              <a:t>HabitusInflorescences</a:t>
            </a:r>
            <a:r>
              <a:rPr lang="cs-CZ" dirty="0"/>
              <a:t> BotGardBln0906.JPG.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2006-09-18 [cit. 2012-06-09]. Dostupné z: http://cs.wikipedia.org/wiki/Soubor:Allium_porrum_porrum_HabitusInflorescences_BotGardBln0906.JPG  </a:t>
            </a:r>
            <a:endParaRPr lang="cs-CZ" dirty="0" smtClean="0"/>
          </a:p>
          <a:p>
            <a:r>
              <a:rPr lang="cs-CZ" dirty="0" err="1"/>
              <a:t>Soubor:Pórek</a:t>
            </a:r>
            <a:r>
              <a:rPr lang="cs-CZ" dirty="0"/>
              <a:t> v kuchyni.jpg.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2009-03-21 [cit. 2012-06-09]. Dostupné z: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cs.wikipedia.org/wiki/Soubor:P%C3%B3rek_v_kuchyni.jpg</a:t>
            </a:r>
            <a:endParaRPr lang="cs-CZ" dirty="0" smtClean="0"/>
          </a:p>
          <a:p>
            <a:r>
              <a:rPr lang="cs-CZ" dirty="0" err="1"/>
              <a:t>Soubor:Leeks</a:t>
            </a:r>
            <a:r>
              <a:rPr lang="cs-CZ" dirty="0"/>
              <a:t> produce-1.jpg.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2005-02-19 [cit. 2012-06-09]. Dostupné z: http://cs.wikipedia.org/wiki/Soubor:Leeks_produce-1.jpg </a:t>
            </a:r>
            <a:endParaRPr lang="cs-CZ" dirty="0" smtClean="0"/>
          </a:p>
          <a:p>
            <a:r>
              <a:rPr lang="cs-CZ" dirty="0" err="1"/>
              <a:t>Soubor:Allium</a:t>
            </a:r>
            <a:r>
              <a:rPr lang="cs-CZ" dirty="0"/>
              <a:t> </a:t>
            </a:r>
            <a:r>
              <a:rPr lang="cs-CZ" dirty="0" err="1"/>
              <a:t>schoenoprasum</a:t>
            </a:r>
            <a:r>
              <a:rPr lang="cs-CZ" dirty="0"/>
              <a:t>(01).</a:t>
            </a:r>
            <a:r>
              <a:rPr lang="cs-CZ" dirty="0" err="1"/>
              <a:t>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2005-05-12 [cit. 2012-06-09]. Dostupné z: http://cs.wikipedia.org/wiki/Soubor:Allium_schoenoprasum%2801%29.jpg </a:t>
            </a:r>
            <a:endParaRPr lang="cs-CZ" dirty="0" smtClean="0"/>
          </a:p>
          <a:p>
            <a:r>
              <a:rPr lang="cs-CZ" dirty="0" err="1"/>
              <a:t>Soubor:Chives</a:t>
            </a:r>
            <a:r>
              <a:rPr lang="cs-CZ" dirty="0"/>
              <a:t> flower.jpg.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2007-01-21 [cit. 2012-06-09]. Dostupné z: http://cs.wikipedia.org/wiki/Soubor:Chives_flower.jpg </a:t>
            </a:r>
            <a:endParaRPr lang="cs-CZ" dirty="0" smtClean="0"/>
          </a:p>
          <a:p>
            <a:r>
              <a:rPr lang="cs-CZ" dirty="0"/>
              <a:t>File:Muscari Neglectum.jpg.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2007-04-29 [cit. 2012-06-09]. Dostupné z: http://commons.wikimedia.org/wiki/File:Muscari_Neglectum.jpg?uselang=cs </a:t>
            </a:r>
            <a:endParaRPr lang="cs-CZ" dirty="0" smtClean="0"/>
          </a:p>
          <a:p>
            <a:r>
              <a:rPr lang="cs-CZ" dirty="0" err="1"/>
              <a:t>Soubor:Garden</a:t>
            </a:r>
            <a:r>
              <a:rPr lang="cs-CZ" dirty="0"/>
              <a:t> </a:t>
            </a:r>
            <a:r>
              <a:rPr lang="cs-CZ" dirty="0" err="1"/>
              <a:t>Hyacinth</a:t>
            </a:r>
            <a:r>
              <a:rPr lang="cs-CZ" dirty="0"/>
              <a:t> </a:t>
            </a:r>
            <a:r>
              <a:rPr lang="cs-CZ" dirty="0" err="1"/>
              <a:t>Hyacinthus</a:t>
            </a:r>
            <a:r>
              <a:rPr lang="cs-CZ" dirty="0"/>
              <a:t> </a:t>
            </a:r>
            <a:r>
              <a:rPr lang="cs-CZ" dirty="0" err="1"/>
              <a:t>orientalis</a:t>
            </a:r>
            <a:r>
              <a:rPr lang="cs-CZ" dirty="0"/>
              <a:t> 'Blue </a:t>
            </a:r>
            <a:r>
              <a:rPr lang="cs-CZ" dirty="0" err="1"/>
              <a:t>Jacket</a:t>
            </a:r>
            <a:r>
              <a:rPr lang="cs-CZ" dirty="0"/>
              <a:t>' </a:t>
            </a:r>
            <a:r>
              <a:rPr lang="cs-CZ" dirty="0" err="1"/>
              <a:t>Flower</a:t>
            </a:r>
            <a:r>
              <a:rPr lang="cs-CZ" dirty="0"/>
              <a:t> 2000px.jpg.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2008-05-13 [cit. 2012-06-09]. Dostupné z: http://cs.wikipedia.org/wiki/Soubor:Garden_Hyacinth_Hyacinthus_orientalis_%27Blue_Jacket%27_Flower_2000px.jpg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818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 obrázků a fotografií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File:Lil </a:t>
            </a:r>
            <a:r>
              <a:rPr lang="cs-CZ" dirty="0" err="1"/>
              <a:t>candidum</a:t>
            </a:r>
            <a:r>
              <a:rPr lang="cs-CZ" dirty="0"/>
              <a:t> 01EB </a:t>
            </a:r>
            <a:r>
              <a:rPr lang="cs-CZ" dirty="0" err="1"/>
              <a:t>Griechenland</a:t>
            </a:r>
            <a:r>
              <a:rPr lang="cs-CZ" dirty="0"/>
              <a:t> </a:t>
            </a:r>
            <a:r>
              <a:rPr lang="cs-CZ" dirty="0" err="1"/>
              <a:t>Tembeschlucht</a:t>
            </a:r>
            <a:r>
              <a:rPr lang="cs-CZ" dirty="0"/>
              <a:t> 31 05 00 </a:t>
            </a:r>
            <a:r>
              <a:rPr lang="cs-CZ" dirty="0" err="1"/>
              <a:t>clean</a:t>
            </a:r>
            <a:r>
              <a:rPr lang="cs-CZ" dirty="0"/>
              <a:t> edit.jpg.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2007-02-26 [cit. 2012-06-09]. Dostupné z: http://commons.wikimedia.org/wiki/File:Lil_candidum_01EB_Griechenland_Tembeschlucht_31_05_00_clean_edit.jpg?uselang=cs </a:t>
            </a:r>
            <a:endParaRPr lang="cs-CZ" dirty="0" smtClean="0"/>
          </a:p>
          <a:p>
            <a:r>
              <a:rPr lang="cs-CZ" dirty="0"/>
              <a:t>File:Lilium </a:t>
            </a:r>
            <a:r>
              <a:rPr lang="cs-CZ" dirty="0" err="1"/>
              <a:t>martagon</a:t>
            </a:r>
            <a:r>
              <a:rPr lang="cs-CZ" dirty="0"/>
              <a:t> closeup.jpg.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2006-05-24 [cit. 2012-06-09].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commons.wikimedia.org/wiki/File:Lilium_martagon_closeup.jpg?uselang=cs</a:t>
            </a:r>
            <a:endParaRPr lang="cs-CZ" dirty="0" smtClean="0"/>
          </a:p>
          <a:p>
            <a:r>
              <a:rPr lang="cs-CZ" dirty="0"/>
              <a:t>File:Convallaria </a:t>
            </a:r>
            <a:r>
              <a:rPr lang="cs-CZ" dirty="0" err="1"/>
              <a:t>majalis</a:t>
            </a:r>
            <a:r>
              <a:rPr lang="cs-CZ" dirty="0"/>
              <a:t> 0002.JPG.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2006-05-24 [cit. 2012-06-09]. Dostupné z: http://commons.wikimedia.org/wiki/File:Convallaria_majalis_0002.JPG?uselang=cs </a:t>
            </a:r>
            <a:endParaRPr lang="cs-CZ" dirty="0" smtClean="0"/>
          </a:p>
          <a:p>
            <a:r>
              <a:rPr lang="cs-CZ" dirty="0" err="1"/>
              <a:t>Soubor:Paris</a:t>
            </a:r>
            <a:r>
              <a:rPr lang="cs-CZ" dirty="0"/>
              <a:t> </a:t>
            </a:r>
            <a:r>
              <a:rPr lang="cs-CZ" dirty="0" err="1"/>
              <a:t>quadrifolia</a:t>
            </a:r>
            <a:r>
              <a:rPr lang="cs-CZ" dirty="0"/>
              <a:t> 2011 G1.jpg.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2011-08-07 [cit. 2012-06-09]. Dostupné z: http://cs.wikipedia.org/wiki/Soubor:Paris_quadrifolia_2011_G1.jpg </a:t>
            </a:r>
            <a:endParaRPr lang="cs-CZ" dirty="0" smtClean="0"/>
          </a:p>
          <a:p>
            <a:r>
              <a:rPr lang="cs-CZ" dirty="0"/>
              <a:t>File:Colchicum </a:t>
            </a:r>
            <a:r>
              <a:rPr lang="cs-CZ" dirty="0" err="1"/>
              <a:t>autumnale</a:t>
            </a:r>
            <a:r>
              <a:rPr lang="cs-CZ" dirty="0"/>
              <a:t> 001.JPG.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2010-02-24 [cit. 2012-06-09]. Dostupné z: http://commons.wikimedia.org/wiki/File:Colchicum_autumnale_001.JPG?uselang=cs  </a:t>
            </a:r>
          </a:p>
        </p:txBody>
      </p:sp>
    </p:spTree>
    <p:extLst>
      <p:ext uri="{BB962C8B-B14F-4D97-AF65-F5344CB8AC3E}">
        <p14:creationId xmlns:p14="http://schemas.microsoft.com/office/powerpoint/2010/main" val="406816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149</TotalTime>
  <Words>1169</Words>
  <Application>Microsoft Office PowerPoint</Application>
  <PresentationFormat>Předvádění na obrazovce (4:3)</PresentationFormat>
  <Paragraphs>193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Arkýř</vt:lpstr>
      <vt:lpstr>Prezentace aplikace PowerPoint</vt:lpstr>
      <vt:lpstr>Liliovité rostliny</vt:lpstr>
      <vt:lpstr>Na obrázku hledej odpověď</vt:lpstr>
      <vt:lpstr>Liliovité rostliny</vt:lpstr>
      <vt:lpstr>Hospodářsky významné</vt:lpstr>
      <vt:lpstr>Hospodářsky významné</vt:lpstr>
      <vt:lpstr>Hospodářsky významné</vt:lpstr>
      <vt:lpstr>Hospodářsky významné</vt:lpstr>
      <vt:lpstr>Hospodářsky významné</vt:lpstr>
      <vt:lpstr>Hospodářsky významné</vt:lpstr>
      <vt:lpstr>Hospodářsky významné</vt:lpstr>
      <vt:lpstr>Hospodářsky významné</vt:lpstr>
      <vt:lpstr>Hospodářsky významné</vt:lpstr>
      <vt:lpstr>Hospodářsky významné</vt:lpstr>
      <vt:lpstr>Poznej rostliny</vt:lpstr>
      <vt:lpstr>Poznej rostliny</vt:lpstr>
      <vt:lpstr>Poznej rostliny</vt:lpstr>
      <vt:lpstr>Poznej rostliny</vt:lpstr>
      <vt:lpstr>Okrasné liliovité rostliny</vt:lpstr>
      <vt:lpstr>Okrasné liliovité rostliny</vt:lpstr>
      <vt:lpstr>Plané liliovité rostliny</vt:lpstr>
      <vt:lpstr>Plané liliovité rostliny</vt:lpstr>
      <vt:lpstr>Poznej rostlinu</vt:lpstr>
      <vt:lpstr>Poznej rostlinu</vt:lpstr>
      <vt:lpstr>Poznej rostlinu</vt:lpstr>
      <vt:lpstr>Shrnutí</vt:lpstr>
      <vt:lpstr>Závěrečné otázky</vt:lpstr>
      <vt:lpstr>Zdroj obrázků a fotografií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20</cp:revision>
  <dcterms:created xsi:type="dcterms:W3CDTF">2012-06-09T18:53:27Z</dcterms:created>
  <dcterms:modified xsi:type="dcterms:W3CDTF">2012-06-12T20:00:07Z</dcterms:modified>
</cp:coreProperties>
</file>