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56" r:id="rId4"/>
    <p:sldId id="267" r:id="rId5"/>
    <p:sldId id="264" r:id="rId6"/>
    <p:sldId id="265" r:id="rId7"/>
    <p:sldId id="266" r:id="rId8"/>
    <p:sldId id="262" r:id="rId9"/>
    <p:sldId id="26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538" y="332656"/>
            <a:ext cx="8162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3046628"/>
              </p:ext>
            </p:extLst>
          </p:nvPr>
        </p:nvGraphicFramePr>
        <p:xfrm>
          <a:off x="683567" y="4869160"/>
          <a:ext cx="7776866" cy="996659"/>
        </p:xfrm>
        <a:graphic>
          <a:graphicData uri="http://schemas.openxmlformats.org/drawingml/2006/table">
            <a:tbl>
              <a:tblPr/>
              <a:tblGrid>
                <a:gridCol w="3888433"/>
                <a:gridCol w="3888433"/>
              </a:tblGrid>
              <a:tr h="387059">
                <a:tc>
                  <a:txBody>
                    <a:bodyPr/>
                    <a:lstStyle/>
                    <a:p>
                      <a:pPr indent="450215"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Times New Roman"/>
                          <a:ea typeface="Times New Roman"/>
                          <a:cs typeface="Times New Roman"/>
                        </a:rPr>
                        <a:t>Období vzniku: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květen</a:t>
                      </a:r>
                      <a:r>
                        <a:rPr lang="cs-CZ" sz="20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8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450215" algn="just">
                        <a:spcAft>
                          <a:spcPts val="0"/>
                        </a:spcAft>
                      </a:pP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62_inovace_FG.9.69 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     </a:t>
                      </a:r>
                      <a:endParaRPr lang="cs-CZ" sz="18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37">
                <a:tc>
                  <a:txBody>
                    <a:bodyPr/>
                    <a:lstStyle/>
                    <a:p>
                      <a:pPr indent="450215" algn="just">
                        <a:spcAft>
                          <a:spcPts val="0"/>
                        </a:spcAft>
                      </a:pPr>
                      <a:r>
                        <a:rPr kumimoji="0" lang="cs-CZ" sz="2000" b="1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:  </a:t>
                      </a:r>
                      <a:r>
                        <a:rPr kumimoji="0" lang="cs-CZ" sz="2000" b="1" kern="1200" dirty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Vladimír Tesařík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450215" algn="l">
                        <a:spcAft>
                          <a:spcPts val="0"/>
                        </a:spcAft>
                      </a:pP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a svět </a:t>
                      </a:r>
                      <a:r>
                        <a:rPr kumimoji="0" lang="cs-CZ" sz="2000" b="1" kern="1200" baseline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práce, f</a:t>
                      </a:r>
                      <a:r>
                        <a:rPr kumimoji="0" lang="cs-CZ" sz="2000" b="1" kern="120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inanční 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gramotnost, hra aktivity-pojmy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700808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ctr"/>
            <a:endParaRPr lang="cs-CZ" sz="4000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Zábavná forma, jak si upevnit znalosti pojmů finanční matematiky.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764704"/>
            <a:ext cx="9144000" cy="526297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Hra aktivity je velmi populární ve světě i u nás. My si tuto hru zahrajeme na téma pojmy z finanční gramotnosti. Všechny pojmy bychom již měli znát, nebo jsme aspoň o nich někdy slyšeli. </a:t>
            </a:r>
          </a:p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Na každé kartičce jsou 3 pojmy a hráč si vybere pojem, který bude chtít popsat, ale musí tak učinit tím druhem popisu, který je u pojmu 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(kreslením, mluvením nebo pantomimou). 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Hádá vždy hráčovo družstvo a pokud družstvo uhodne pojem, získává 2 body. Pokud si hráč vybere prémiový pojem, hádají všichni a potom získává uhodnuvší družstvo 2 body a hráč navíc bod jeden. Prémiové pojmy jsou zvláště označeny červeným písmem. 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        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40768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>
                  <a:solidFill>
                    <a:srgbClr val="C00000">
                      <a:alpha val="90000"/>
                    </a:srgbClr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Žáci se rozdělí do 4 družstev a vždy po jednom hráči budou otáčet kartičky a vybírat si pojmy, které budou představovat. Po uhádnutí se kartička vrátí dospodu hromádky. Kartičky je nutné nejprve vystřihnout, hru </a:t>
            </a:r>
            <a:r>
              <a:rPr lang="cs-CZ" sz="3200" b="1" smtClean="0">
                <a:ln>
                  <a:solidFill>
                    <a:srgbClr val="C00000">
                      <a:alpha val="90000"/>
                    </a:srgbClr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však lze hrát i </a:t>
            </a:r>
            <a:r>
              <a:rPr lang="cs-CZ" sz="3200" b="1" dirty="0" smtClean="0">
                <a:ln>
                  <a:solidFill>
                    <a:srgbClr val="C00000">
                      <a:alpha val="90000"/>
                    </a:srgbClr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tak, že si hrací kartičky učitel vytáhne z prezentace a bude je sám předkládat na obrazovku.</a:t>
            </a:r>
            <a:endParaRPr lang="cs-CZ" sz="3200" b="1" dirty="0">
              <a:ln>
                <a:solidFill>
                  <a:srgbClr val="C00000">
                    <a:alpha val="90000"/>
                  </a:srgbClr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216024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059832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904656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7"/>
          <p:cNvGrpSpPr/>
          <p:nvPr/>
        </p:nvGrpSpPr>
        <p:grpSpPr>
          <a:xfrm>
            <a:off x="216024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9" name="Obdélník 2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3" name="Skupina 32"/>
          <p:cNvGrpSpPr/>
          <p:nvPr/>
        </p:nvGrpSpPr>
        <p:grpSpPr>
          <a:xfrm>
            <a:off x="3059832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4" name="Obdélník 33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6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7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4" name="Skupina 37"/>
          <p:cNvGrpSpPr/>
          <p:nvPr/>
        </p:nvGrpSpPr>
        <p:grpSpPr>
          <a:xfrm>
            <a:off x="5904656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9" name="Obdélník 3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43" name="Obdélník 42"/>
          <p:cNvSpPr/>
          <p:nvPr/>
        </p:nvSpPr>
        <p:spPr>
          <a:xfrm>
            <a:off x="216024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059832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904656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5"/>
          <p:cNvGrpSpPr/>
          <p:nvPr/>
        </p:nvGrpSpPr>
        <p:grpSpPr>
          <a:xfrm>
            <a:off x="216024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7" name="Obdélník 4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6" name="Skupina 50"/>
          <p:cNvGrpSpPr/>
          <p:nvPr/>
        </p:nvGrpSpPr>
        <p:grpSpPr>
          <a:xfrm>
            <a:off x="3059832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2" name="Obdélník 51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4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5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7" name="Skupina 55"/>
          <p:cNvGrpSpPr/>
          <p:nvPr/>
        </p:nvGrpSpPr>
        <p:grpSpPr>
          <a:xfrm>
            <a:off x="5904656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7" name="Obdélník 5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6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38" name="Obdélník 37"/>
          <p:cNvSpPr/>
          <p:nvPr/>
        </p:nvSpPr>
        <p:spPr>
          <a:xfrm>
            <a:off x="977719" y="692696"/>
            <a:ext cx="179408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Státní příspěvek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953342" y="1628800"/>
            <a:ext cx="109837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Výpověď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950136" y="2636912"/>
            <a:ext cx="110158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Smlouva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3779912" y="692696"/>
            <a:ext cx="69762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Cena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3779912" y="1628800"/>
            <a:ext cx="110158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Pojištění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779912" y="2636912"/>
            <a:ext cx="176843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Pojistná událost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631974" y="620688"/>
            <a:ext cx="132440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Pojišťovna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6641720" y="1628800"/>
            <a:ext cx="124264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Bankovka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666401" y="2636912"/>
            <a:ext cx="85792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Mince 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955073" y="3861048"/>
            <a:ext cx="102463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Úplatek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950136" y="4869160"/>
            <a:ext cx="110158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Korupce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940773" y="5877272"/>
            <a:ext cx="96693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Nákup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779912" y="3861048"/>
            <a:ext cx="76815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Sleva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3779912" y="4869160"/>
            <a:ext cx="114005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Zdražení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3779912" y="5877272"/>
            <a:ext cx="94128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Peníze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6645689" y="3861048"/>
            <a:ext cx="80663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6645689" y="4869160"/>
            <a:ext cx="80663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Mzda 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6640753" y="5877272"/>
            <a:ext cx="88357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216024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059832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904656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7"/>
          <p:cNvGrpSpPr/>
          <p:nvPr/>
        </p:nvGrpSpPr>
        <p:grpSpPr>
          <a:xfrm>
            <a:off x="216024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9" name="Obdélník 2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3" name="Skupina 32"/>
          <p:cNvGrpSpPr/>
          <p:nvPr/>
        </p:nvGrpSpPr>
        <p:grpSpPr>
          <a:xfrm>
            <a:off x="3059832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4" name="Obdélník 33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6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7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4" name="Skupina 37"/>
          <p:cNvGrpSpPr/>
          <p:nvPr/>
        </p:nvGrpSpPr>
        <p:grpSpPr>
          <a:xfrm>
            <a:off x="5904656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9" name="Obdélník 3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43" name="Obdélník 42"/>
          <p:cNvSpPr/>
          <p:nvPr/>
        </p:nvSpPr>
        <p:spPr>
          <a:xfrm>
            <a:off x="216024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059832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904656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5"/>
          <p:cNvGrpSpPr/>
          <p:nvPr/>
        </p:nvGrpSpPr>
        <p:grpSpPr>
          <a:xfrm>
            <a:off x="216024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7" name="Obdélník 4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6" name="Skupina 50"/>
          <p:cNvGrpSpPr/>
          <p:nvPr/>
        </p:nvGrpSpPr>
        <p:grpSpPr>
          <a:xfrm>
            <a:off x="3059832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2" name="Obdélník 51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4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5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7" name="Skupina 55"/>
          <p:cNvGrpSpPr/>
          <p:nvPr/>
        </p:nvGrpSpPr>
        <p:grpSpPr>
          <a:xfrm>
            <a:off x="5904656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7" name="Obdélník 5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6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38" name="Obdélník 37"/>
          <p:cNvSpPr/>
          <p:nvPr/>
        </p:nvSpPr>
        <p:spPr>
          <a:xfrm>
            <a:off x="982705" y="692696"/>
            <a:ext cx="78098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1000,-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971600" y="1558533"/>
            <a:ext cx="1944216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50-ti korunová mince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971600" y="2564904"/>
            <a:ext cx="1944216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Roztržená bankovka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3779912" y="1628800"/>
            <a:ext cx="167225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Falešné peníze 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3779912" y="692696"/>
            <a:ext cx="89639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Policie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779912" y="2708920"/>
            <a:ext cx="140519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Prodavačka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622993" y="692696"/>
            <a:ext cx="97334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Bankéř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6648132" y="1628800"/>
            <a:ext cx="123623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Přepážka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671337" y="2636912"/>
            <a:ext cx="78098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Pošta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938788" y="3861048"/>
            <a:ext cx="118494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Složenka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935836" y="4869160"/>
            <a:ext cx="104387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Záruka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930900" y="5877272"/>
            <a:ext cx="112082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Majetek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779912" y="4869160"/>
            <a:ext cx="93487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Příjmy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6648641" y="4869160"/>
            <a:ext cx="94769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Výdaje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3779912" y="3861048"/>
            <a:ext cx="116570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Dovolená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3779912" y="5877272"/>
            <a:ext cx="123623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Nové auto 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6622484" y="3861048"/>
            <a:ext cx="126188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Staré auto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6650564" y="5877272"/>
            <a:ext cx="94577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Valuty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216024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059832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904656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7"/>
          <p:cNvGrpSpPr/>
          <p:nvPr/>
        </p:nvGrpSpPr>
        <p:grpSpPr>
          <a:xfrm>
            <a:off x="216024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9" name="Obdélník 2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3" name="Skupina 32"/>
          <p:cNvGrpSpPr/>
          <p:nvPr/>
        </p:nvGrpSpPr>
        <p:grpSpPr>
          <a:xfrm>
            <a:off x="3059832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4" name="Obdélník 33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6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7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4" name="Skupina 37"/>
          <p:cNvGrpSpPr/>
          <p:nvPr/>
        </p:nvGrpSpPr>
        <p:grpSpPr>
          <a:xfrm>
            <a:off x="5904656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9" name="Obdélník 3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43" name="Obdélník 42"/>
          <p:cNvSpPr/>
          <p:nvPr/>
        </p:nvSpPr>
        <p:spPr>
          <a:xfrm>
            <a:off x="216024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059832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904656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5"/>
          <p:cNvGrpSpPr/>
          <p:nvPr/>
        </p:nvGrpSpPr>
        <p:grpSpPr>
          <a:xfrm>
            <a:off x="216024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7" name="Obdélník 4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6" name="Skupina 50"/>
          <p:cNvGrpSpPr/>
          <p:nvPr/>
        </p:nvGrpSpPr>
        <p:grpSpPr>
          <a:xfrm>
            <a:off x="3059832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2" name="Obdélník 51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4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5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7" name="Skupina 55"/>
          <p:cNvGrpSpPr/>
          <p:nvPr/>
        </p:nvGrpSpPr>
        <p:grpSpPr>
          <a:xfrm>
            <a:off x="5904656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7" name="Obdélník 5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6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38" name="Obdélník 37"/>
          <p:cNvSpPr/>
          <p:nvPr/>
        </p:nvSpPr>
        <p:spPr>
          <a:xfrm>
            <a:off x="954812" y="620688"/>
            <a:ext cx="80887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953597" y="1628800"/>
            <a:ext cx="95410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Jistina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981936" y="2708920"/>
            <a:ext cx="85376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Výběr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3779912" y="548680"/>
            <a:ext cx="2160240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Poškozený bankomat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779912" y="1628800"/>
            <a:ext cx="157607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Dobrý bankéř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6670828" y="1628800"/>
            <a:ext cx="106952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Leasing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779912" y="2636912"/>
            <a:ext cx="205697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Poštovní schránka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931547" y="3861048"/>
            <a:ext cx="148021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Vysoký úrok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638768" y="620688"/>
            <a:ext cx="110158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Korupce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779912" y="3861048"/>
            <a:ext cx="81945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Leták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6639227" y="2636912"/>
            <a:ext cx="174919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Zavřená banka 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6622993" y="3861048"/>
            <a:ext cx="97334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Krádež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779912" y="4869160"/>
            <a:ext cx="160640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Rychlá půjčka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6663598" y="4869160"/>
            <a:ext cx="208486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Fronta u přepážky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6612103" y="5877272"/>
            <a:ext cx="170431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Vkladní knížka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3779912" y="5877272"/>
            <a:ext cx="78739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Dluh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915125" y="5877272"/>
            <a:ext cx="99257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Půjčka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923980" y="4869160"/>
            <a:ext cx="141577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Levné zboží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216024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059832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904656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216024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9" name="Obdélník 2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33" name="Skupina 32"/>
          <p:cNvGrpSpPr/>
          <p:nvPr/>
        </p:nvGrpSpPr>
        <p:grpSpPr>
          <a:xfrm>
            <a:off x="3059832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4" name="Obdélník 33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6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7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38" name="Skupina 37"/>
          <p:cNvGrpSpPr/>
          <p:nvPr/>
        </p:nvGrpSpPr>
        <p:grpSpPr>
          <a:xfrm>
            <a:off x="5904656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9" name="Obdélník 3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43" name="Obdélník 42"/>
          <p:cNvSpPr/>
          <p:nvPr/>
        </p:nvSpPr>
        <p:spPr>
          <a:xfrm>
            <a:off x="216024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059832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904656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216024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7" name="Obdélník 4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4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51" name="Skupina 50"/>
          <p:cNvGrpSpPr/>
          <p:nvPr/>
        </p:nvGrpSpPr>
        <p:grpSpPr>
          <a:xfrm>
            <a:off x="3059832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2" name="Obdélník 51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4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5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56" name="Skupina 55"/>
          <p:cNvGrpSpPr/>
          <p:nvPr/>
        </p:nvGrpSpPr>
        <p:grpSpPr>
          <a:xfrm>
            <a:off x="5904656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7" name="Obdélník 56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8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59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60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61" name="Obdélník 60"/>
          <p:cNvSpPr/>
          <p:nvPr/>
        </p:nvSpPr>
        <p:spPr>
          <a:xfrm>
            <a:off x="936103" y="683404"/>
            <a:ext cx="133164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Splatnost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936103" y="1628800"/>
            <a:ext cx="82758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Šek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936103" y="2699628"/>
            <a:ext cx="104360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Vklad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3779912" y="620688"/>
            <a:ext cx="9716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Akcie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3779912" y="1628800"/>
            <a:ext cx="111561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Burza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779912" y="2636912"/>
            <a:ext cx="140364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Akcionář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6624735" y="692696"/>
            <a:ext cx="140364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Dividenda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624735" y="1628800"/>
            <a:ext cx="133164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Dluhopis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6624736" y="2636912"/>
            <a:ext cx="118762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Investice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971600" y="3717032"/>
            <a:ext cx="2016224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Nominální hodnota bankovky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971600" y="4725144"/>
            <a:ext cx="1944216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Reálná hodnota bankovky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936104" y="5877272"/>
            <a:ext cx="118762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Spoření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3779912" y="3861048"/>
            <a:ext cx="187743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Ochranné prvky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779912" y="4869160"/>
            <a:ext cx="183569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Debetní karta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3779913" y="5733256"/>
            <a:ext cx="2088232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Elektronické obchodování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678965" y="3861048"/>
            <a:ext cx="62933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euro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6660232" y="4869160"/>
            <a:ext cx="129614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Internet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6668844" y="5877272"/>
            <a:ext cx="128753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Obchodník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8032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31840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76664" y="243408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76664" y="3456384"/>
            <a:ext cx="2843808" cy="32129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288032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" name="Obdélník 1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10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11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13" name="Skupina 12"/>
          <p:cNvGrpSpPr/>
          <p:nvPr/>
        </p:nvGrpSpPr>
        <p:grpSpPr>
          <a:xfrm>
            <a:off x="3131840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14" name="Obdélník 13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16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17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18" name="Skupina 17"/>
          <p:cNvGrpSpPr/>
          <p:nvPr/>
        </p:nvGrpSpPr>
        <p:grpSpPr>
          <a:xfrm>
            <a:off x="5976664" y="243408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19" name="Obdélník 1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2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2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23" name="Skupina 22"/>
          <p:cNvGrpSpPr/>
          <p:nvPr/>
        </p:nvGrpSpPr>
        <p:grpSpPr>
          <a:xfrm>
            <a:off x="288032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4" name="Obdélník 23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26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27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28" name="Skupina 27"/>
          <p:cNvGrpSpPr/>
          <p:nvPr/>
        </p:nvGrpSpPr>
        <p:grpSpPr>
          <a:xfrm>
            <a:off x="3131840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9" name="Obdélník 28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1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2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grpSp>
        <p:nvGrpSpPr>
          <p:cNvPr id="33" name="Skupina 32"/>
          <p:cNvGrpSpPr/>
          <p:nvPr/>
        </p:nvGrpSpPr>
        <p:grpSpPr>
          <a:xfrm>
            <a:off x="5976664" y="3456384"/>
            <a:ext cx="2843808" cy="3212976"/>
            <a:chOff x="0" y="0"/>
            <a:chExt cx="2843808" cy="321297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4" name="Obdélník 33"/>
            <p:cNvSpPr/>
            <p:nvPr/>
          </p:nvSpPr>
          <p:spPr>
            <a:xfrm>
              <a:off x="0" y="0"/>
              <a:ext cx="2843808" cy="321297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Picture 2" descr="Kreslený obrázek mu&amp;zcaron;e podepisujícího dokument velkým perem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60648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6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  <p:pic>
          <p:nvPicPr>
            <p:cNvPr id="37" name="Picture 6" descr="Stick sm 001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76872"/>
              <a:ext cx="683568" cy="68356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</p:pic>
      </p:grpSp>
      <p:sp>
        <p:nvSpPr>
          <p:cNvPr id="38" name="Obdélník 37"/>
          <p:cNvSpPr/>
          <p:nvPr/>
        </p:nvSpPr>
        <p:spPr>
          <a:xfrm>
            <a:off x="1043608" y="648072"/>
            <a:ext cx="172819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Bankomat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043608" y="1512168"/>
            <a:ext cx="1944216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Bezhotovostní operace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043608" y="2664296"/>
            <a:ext cx="18002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Blokace karty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851920" y="648072"/>
            <a:ext cx="201622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Cestovní šek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3851921" y="1656184"/>
            <a:ext cx="201622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Hotovost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851920" y="2664296"/>
            <a:ext cx="201622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Hypoteční úvěr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732240" y="608002"/>
            <a:ext cx="187220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Kontokorent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768751" y="1656184"/>
            <a:ext cx="169168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Kreditní karta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6768752" y="2664296"/>
            <a:ext cx="68356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115616" y="3861048"/>
            <a:ext cx="129394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Peněženka 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1008112" y="4824536"/>
            <a:ext cx="176368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Platnost karty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043608" y="5904656"/>
            <a:ext cx="122413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Podvod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864960" y="3879140"/>
            <a:ext cx="149912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Směnný kurz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3851920" y="4824536"/>
            <a:ext cx="133164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Transakce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851920" y="5904656"/>
            <a:ext cx="67197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Úraz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6696744" y="3888432"/>
            <a:ext cx="183569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Výběr hotovosti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691540" y="4824536"/>
            <a:ext cx="112082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Akontace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6705791" y="5733256"/>
            <a:ext cx="1970665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Splátkový kalendář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332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</a:t>
            </a:r>
          </a:p>
          <a:p>
            <a:pPr algn="ctr"/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Ing. Jan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Abrahámek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Mgr. Václav Bělík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kol.:Slabikář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finanční gramotnosti. 1. vydání. COFET, a.s., Praha 2011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http://office.microsoft.com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0582115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367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škola</dc:creator>
  <cp:lastModifiedBy>ZŠ Dolní Poustevna</cp:lastModifiedBy>
  <cp:revision>31</cp:revision>
  <dcterms:created xsi:type="dcterms:W3CDTF">2012-04-15T20:28:17Z</dcterms:created>
  <dcterms:modified xsi:type="dcterms:W3CDTF">2012-06-06T05:31:44Z</dcterms:modified>
</cp:coreProperties>
</file>