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5" r:id="rId3"/>
    <p:sldId id="256" r:id="rId4"/>
    <p:sldId id="257" r:id="rId5"/>
    <p:sldId id="258" r:id="rId6"/>
    <p:sldId id="259" r:id="rId7"/>
    <p:sldId id="260" r:id="rId8"/>
    <p:sldId id="261" r:id="rId9"/>
    <p:sldId id="262" r:id="rId10"/>
    <p:sldId id="264"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272"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6.6.2012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6.6.2012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6.6.2012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6.6.2012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slide" Target="slide10.xml"/><Relationship Id="rId2" Type="http://schemas.openxmlformats.org/officeDocument/2006/relationships/slide" Target="slide6.xml"/><Relationship Id="rId1" Type="http://schemas.openxmlformats.org/officeDocument/2006/relationships/slideLayout" Target="../slideLayouts/slideLayout7.xml"/><Relationship Id="rId6" Type="http://schemas.openxmlformats.org/officeDocument/2006/relationships/slide" Target="slide7.xml"/><Relationship Id="rId5" Type="http://schemas.openxmlformats.org/officeDocument/2006/relationships/slide" Target="slide9.xml"/><Relationship Id="rId4" Type="http://schemas.openxmlformats.org/officeDocument/2006/relationships/slide" Target="slide8.xml"/></Relationships>
</file>

<file path=ppt/slides/_rels/slide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slide" Target="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office.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490538" y="332656"/>
            <a:ext cx="8162925" cy="1971675"/>
          </a:xfrm>
          <a:prstGeom prst="rect">
            <a:avLst/>
          </a:prstGeom>
          <a:noFill/>
          <a:ln w="9525">
            <a:noFill/>
            <a:miter lim="800000"/>
            <a:headEnd/>
            <a:tailEnd/>
          </a:ln>
        </p:spPr>
      </p:pic>
      <p:graphicFrame>
        <p:nvGraphicFramePr>
          <p:cNvPr id="6" name="Tabulka 5"/>
          <p:cNvGraphicFramePr>
            <a:graphicFrameLocks noGrp="1"/>
          </p:cNvGraphicFramePr>
          <p:nvPr>
            <p:extLst>
              <p:ext uri="{D42A27DB-BD31-4B8C-83A1-F6EECF244321}">
                <p14:modId xmlns:p14="http://schemas.microsoft.com/office/powerpoint/2010/main" val="1543458031"/>
              </p:ext>
            </p:extLst>
          </p:nvPr>
        </p:nvGraphicFramePr>
        <p:xfrm>
          <a:off x="683567" y="4869160"/>
          <a:ext cx="7776866" cy="996659"/>
        </p:xfrm>
        <a:graphic>
          <a:graphicData uri="http://schemas.openxmlformats.org/drawingml/2006/table">
            <a:tbl>
              <a:tblPr/>
              <a:tblGrid>
                <a:gridCol w="3888433"/>
                <a:gridCol w="3888433"/>
              </a:tblGrid>
              <a:tr h="387059">
                <a:tc>
                  <a:txBody>
                    <a:bodyPr/>
                    <a:lstStyle/>
                    <a:p>
                      <a:pPr indent="450215" algn="just">
                        <a:spcAft>
                          <a:spcPts val="0"/>
                        </a:spcAft>
                      </a:pPr>
                      <a:r>
                        <a:rPr lang="cs-CZ" sz="2000" b="1" dirty="0">
                          <a:latin typeface="Times New Roman"/>
                          <a:ea typeface="Times New Roman"/>
                          <a:cs typeface="Times New Roman"/>
                        </a:rPr>
                        <a:t>Období vzniku: </a:t>
                      </a:r>
                      <a:r>
                        <a:rPr lang="cs-CZ" sz="2000" b="1" dirty="0" smtClean="0">
                          <a:solidFill>
                            <a:srgbClr val="FF0000"/>
                          </a:solidFill>
                          <a:latin typeface="Times New Roman"/>
                          <a:ea typeface="Times New Roman"/>
                          <a:cs typeface="Times New Roman"/>
                        </a:rPr>
                        <a:t>duben</a:t>
                      </a:r>
                      <a:r>
                        <a:rPr lang="cs-CZ" sz="2000" b="1" dirty="0" smtClean="0">
                          <a:latin typeface="Times New Roman"/>
                          <a:ea typeface="Times New Roman"/>
                          <a:cs typeface="Times New Roman"/>
                        </a:rPr>
                        <a:t> </a:t>
                      </a:r>
                      <a:r>
                        <a:rPr lang="cs-CZ" sz="2000" b="1" dirty="0" smtClean="0">
                          <a:solidFill>
                            <a:srgbClr val="FF0000"/>
                          </a:solidFill>
                          <a:latin typeface="Times New Roman"/>
                          <a:ea typeface="Times New Roman"/>
                          <a:cs typeface="Times New Roman"/>
                        </a:rPr>
                        <a:t>2012</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just">
                        <a:spcAft>
                          <a:spcPts val="0"/>
                        </a:spcAft>
                      </a:pPr>
                      <a:r>
                        <a:rPr kumimoji="0" lang="cs-CZ" sz="2000" b="1" kern="1200" smtClean="0">
                          <a:solidFill>
                            <a:srgbClr val="FF0000"/>
                          </a:solidFill>
                          <a:latin typeface="Times New Roman"/>
                          <a:ea typeface="Times New Roman"/>
                          <a:cs typeface="Times New Roman"/>
                        </a:rPr>
                        <a:t>62_inovace_FG.9.48</a:t>
                      </a:r>
                      <a:r>
                        <a:rPr lang="cs-CZ" sz="1600" b="1" smtClean="0">
                          <a:solidFill>
                            <a:srgbClr val="FF0000"/>
                          </a:solidFill>
                          <a:latin typeface="Times New Roman"/>
                          <a:ea typeface="Times New Roman"/>
                          <a:cs typeface="Times New Roman"/>
                        </a:rPr>
                        <a:t>       </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37">
                <a:tc>
                  <a:txBody>
                    <a:bodyPr/>
                    <a:lstStyle/>
                    <a:p>
                      <a:pPr indent="450215" algn="just">
                        <a:spcAft>
                          <a:spcPts val="0"/>
                        </a:spcAft>
                      </a:pPr>
                      <a:r>
                        <a:rPr kumimoji="0" lang="cs-CZ" sz="2000" b="1" kern="1200" dirty="0">
                          <a:solidFill>
                            <a:schemeClr val="tx1"/>
                          </a:solidFill>
                          <a:latin typeface="Times New Roman"/>
                          <a:ea typeface="Times New Roman"/>
                          <a:cs typeface="Times New Roman"/>
                        </a:rPr>
                        <a:t>Autor</a:t>
                      </a:r>
                      <a:r>
                        <a:rPr lang="cs-CZ" sz="1600" b="1" dirty="0">
                          <a:latin typeface="Times New Roman"/>
                          <a:ea typeface="Times New Roman"/>
                          <a:cs typeface="Times New Roman"/>
                        </a:rPr>
                        <a:t>:  </a:t>
                      </a:r>
                      <a:r>
                        <a:rPr kumimoji="0" lang="cs-CZ" sz="2000" b="1" kern="1200" dirty="0">
                          <a:solidFill>
                            <a:srgbClr val="FF0000"/>
                          </a:solidFill>
                          <a:latin typeface="Times New Roman"/>
                          <a:ea typeface="Times New Roman"/>
                          <a:cs typeface="Times New Roman"/>
                        </a:rPr>
                        <a:t>Vladimír Tesařík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l">
                        <a:spcAft>
                          <a:spcPts val="0"/>
                        </a:spcAft>
                      </a:pPr>
                      <a:r>
                        <a:rPr kumimoji="0" lang="cs-CZ" sz="2000" b="1" kern="1200" dirty="0" smtClean="0">
                          <a:solidFill>
                            <a:srgbClr val="FF0000"/>
                          </a:solidFill>
                          <a:latin typeface="Times New Roman"/>
                          <a:ea typeface="Times New Roman"/>
                          <a:cs typeface="Times New Roman"/>
                        </a:rPr>
                        <a:t>Člověk a svět práce, </a:t>
                      </a:r>
                      <a:r>
                        <a:rPr kumimoji="0" lang="cs-CZ" sz="2000" b="1" kern="1200" smtClean="0">
                          <a:solidFill>
                            <a:srgbClr val="FF0000"/>
                          </a:solidFill>
                          <a:latin typeface="Times New Roman"/>
                          <a:ea typeface="Times New Roman"/>
                          <a:cs typeface="Times New Roman"/>
                        </a:rPr>
                        <a:t>finanční gramotnost, nové </a:t>
                      </a:r>
                      <a:r>
                        <a:rPr kumimoji="0" lang="cs-CZ" sz="2000" b="1" kern="1200" dirty="0" smtClean="0">
                          <a:solidFill>
                            <a:srgbClr val="FF0000"/>
                          </a:solidFill>
                          <a:latin typeface="Times New Roman"/>
                          <a:ea typeface="Times New Roman"/>
                          <a:cs typeface="Times New Roman"/>
                        </a:rPr>
                        <a:t>auto</a:t>
                      </a:r>
                      <a:endParaRPr kumimoji="0" lang="cs-CZ" sz="2000" b="1" kern="1200" dirty="0">
                        <a:solidFill>
                          <a:srgbClr val="FF0000"/>
                        </a:solidFill>
                        <a:latin typeface="Times New Roman"/>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060848"/>
            <a:ext cx="9144000" cy="2554545"/>
          </a:xfrm>
          <a:prstGeom prst="rect">
            <a:avLst/>
          </a:prstGeom>
          <a:noFill/>
        </p:spPr>
        <p:txBody>
          <a:bodyPr wrap="square" rtlCol="0">
            <a:spAutoFit/>
          </a:bodyPr>
          <a:lstStyle/>
          <a:p>
            <a:pPr algn="ctr"/>
            <a:r>
              <a:rPr lang="cs-CZ" sz="4000" b="1" u="sng" dirty="0" smtClean="0">
                <a:latin typeface="Times New Roman" pitchFamily="18" charset="0"/>
                <a:cs typeface="Times New Roman" pitchFamily="18" charset="0"/>
              </a:rPr>
              <a:t>Anotace:</a:t>
            </a:r>
          </a:p>
          <a:p>
            <a:pPr algn="ctr"/>
            <a:endParaRPr lang="cs-CZ" sz="4000" b="1" u="sng" dirty="0" smtClean="0">
              <a:latin typeface="Times New Roman" pitchFamily="18" charset="0"/>
              <a:cs typeface="Times New Roman" pitchFamily="18" charset="0"/>
            </a:endParaRPr>
          </a:p>
          <a:p>
            <a:r>
              <a:rPr lang="cs-CZ" sz="4000" b="1" dirty="0" smtClean="0">
                <a:solidFill>
                  <a:srgbClr val="FF0000"/>
                </a:solidFill>
                <a:latin typeface="Times New Roman" pitchFamily="18" charset="0"/>
                <a:cs typeface="Times New Roman" pitchFamily="18" charset="0"/>
              </a:rPr>
              <a:t>Žáci se naučí, jak porovnávat nabízené bankovní produkty k nákupu auta.</a:t>
            </a:r>
            <a:endParaRPr lang="cs-CZ" sz="4000" b="1" dirty="0">
              <a:solidFill>
                <a:srgbClr val="FF0000"/>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0" y="692696"/>
            <a:ext cx="9144000" cy="923330"/>
          </a:xfrm>
          <a:prstGeom prst="rect">
            <a:avLst/>
          </a:prstGeom>
          <a:noFill/>
        </p:spPr>
        <p:txBody>
          <a:bodyPr wrap="square" rtlCol="0">
            <a:spAutoFit/>
          </a:bodyPr>
          <a:lstStyle/>
          <a:p>
            <a:pPr algn="ctr"/>
            <a:r>
              <a:rPr lang="cs-CZ" sz="5400" b="1" dirty="0" smtClean="0">
                <a:solidFill>
                  <a:srgbClr val="7030A0"/>
                </a:solidFill>
                <a:effectLst>
                  <a:outerShdw blurRad="38100" dist="38100" dir="2700000" algn="tl">
                    <a:srgbClr val="000000">
                      <a:alpha val="43137"/>
                    </a:srgbClr>
                  </a:outerShdw>
                </a:effectLst>
                <a:latin typeface="American Garamond AT" pitchFamily="2" charset="0"/>
              </a:rPr>
              <a:t>Kupujeme nové auto</a:t>
            </a:r>
            <a:endParaRPr lang="cs-CZ" sz="5400" b="1" dirty="0">
              <a:solidFill>
                <a:srgbClr val="7030A0"/>
              </a:solidFill>
              <a:effectLst>
                <a:outerShdw blurRad="38100" dist="38100" dir="2700000" algn="tl">
                  <a:srgbClr val="000000">
                    <a:alpha val="43137"/>
                  </a:srgbClr>
                </a:outerShdw>
              </a:effectLst>
              <a:latin typeface="American Garamond AT" pitchFamily="2" charset="0"/>
            </a:endParaRPr>
          </a:p>
        </p:txBody>
      </p:sp>
      <p:pic>
        <p:nvPicPr>
          <p:cNvPr id="1027" name="Picture 3"/>
          <p:cNvPicPr>
            <a:picLocks noChangeAspect="1" noChangeArrowheads="1"/>
          </p:cNvPicPr>
          <p:nvPr/>
        </p:nvPicPr>
        <p:blipFill>
          <a:blip r:embed="rId2" cstate="print"/>
          <a:srcRect/>
          <a:stretch>
            <a:fillRect/>
          </a:stretch>
        </p:blipFill>
        <p:spPr bwMode="auto">
          <a:xfrm>
            <a:off x="1943708" y="2514600"/>
            <a:ext cx="5256584" cy="40107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064925"/>
            <a:ext cx="9144000" cy="3970318"/>
          </a:xfrm>
          <a:prstGeom prst="rect">
            <a:avLst/>
          </a:prstGeom>
          <a:noFill/>
        </p:spPr>
        <p:txBody>
          <a:bodyPr wrap="square">
            <a:spAutoFit/>
          </a:bodyPr>
          <a:lstStyle/>
          <a:p>
            <a:r>
              <a:rPr lang="cs-CZ" sz="3600" b="1" dirty="0" smtClean="0">
                <a:ln>
                  <a:solidFill>
                    <a:schemeClr val="tx1">
                      <a:lumMod val="95000"/>
                      <a:lumOff val="5000"/>
                    </a:schemeClr>
                  </a:solidFill>
                </a:ln>
                <a:solidFill>
                  <a:srgbClr val="0070C0"/>
                </a:solidFill>
                <a:effectLst>
                  <a:outerShdw blurRad="38100" dist="38100" dir="2700000" algn="tl">
                    <a:srgbClr val="000000">
                      <a:alpha val="43137"/>
                    </a:srgbClr>
                  </a:outerShdw>
                </a:effectLst>
                <a:latin typeface="American Garamond AT" pitchFamily="2" charset="0"/>
              </a:rPr>
              <a:t>Na počátku výběru nového vozu vždy stojíme před celou řadou rozhodnutí. Musíme zvolit konkrétní značku a typ vozu, jeho výbavu, barvu a podobně. Jedním z nejdůležitějších rozhodnutí, které musíme udělat je vždy volba způsobu financování. Někteří mohou použít vlastní zdroje, většina si však musí půjčit.</a:t>
            </a:r>
            <a:endParaRPr lang="cs-CZ" sz="3600" b="1" dirty="0">
              <a:ln>
                <a:solidFill>
                  <a:schemeClr val="tx1">
                    <a:lumMod val="95000"/>
                    <a:lumOff val="5000"/>
                  </a:schemeClr>
                </a:solidFill>
              </a:ln>
              <a:solidFill>
                <a:srgbClr val="0070C0"/>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Skupina 33"/>
          <p:cNvGrpSpPr/>
          <p:nvPr/>
        </p:nvGrpSpPr>
        <p:grpSpPr>
          <a:xfrm>
            <a:off x="0" y="1412776"/>
            <a:ext cx="2807973" cy="1152128"/>
            <a:chOff x="539552" y="3140968"/>
            <a:chExt cx="3024336" cy="1224136"/>
          </a:xfrm>
        </p:grpSpPr>
        <p:pic>
          <p:nvPicPr>
            <p:cNvPr id="17" name="Obrázek 16">
              <a:hlinkClick r:id="rId2" action="ppaction://hlinksldjump"/>
            </p:cNvPr>
            <p:cNvPicPr/>
            <p:nvPr/>
          </p:nvPicPr>
          <p:blipFill>
            <a:blip r:embed="rId3" cstate="print"/>
            <a:srcRect/>
            <a:stretch>
              <a:fillRect/>
            </a:stretch>
          </p:blipFill>
          <p:spPr bwMode="auto">
            <a:xfrm>
              <a:off x="539552" y="3140968"/>
              <a:ext cx="3024336" cy="1224136"/>
            </a:xfrm>
            <a:prstGeom prst="rect">
              <a:avLst/>
            </a:prstGeom>
            <a:noFill/>
            <a:ln w="9525">
              <a:noFill/>
              <a:miter lim="800000"/>
              <a:headEnd/>
              <a:tailEnd/>
            </a:ln>
          </p:spPr>
        </p:pic>
        <p:sp>
          <p:nvSpPr>
            <p:cNvPr id="18" name="Elipsa 17"/>
            <p:cNvSpPr/>
            <p:nvPr/>
          </p:nvSpPr>
          <p:spPr>
            <a:xfrm>
              <a:off x="1052151" y="4027411"/>
              <a:ext cx="307560" cy="25327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Elipsa 18"/>
            <p:cNvSpPr/>
            <p:nvPr/>
          </p:nvSpPr>
          <p:spPr>
            <a:xfrm>
              <a:off x="2692469" y="4027411"/>
              <a:ext cx="307560" cy="25327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Volný tvar 19"/>
            <p:cNvSpPr/>
            <p:nvPr/>
          </p:nvSpPr>
          <p:spPr>
            <a:xfrm>
              <a:off x="1224934" y="3201967"/>
              <a:ext cx="1811281" cy="675861"/>
            </a:xfrm>
            <a:custGeom>
              <a:avLst/>
              <a:gdLst>
                <a:gd name="connsiteX0" fmla="*/ 2544418 w 2544418"/>
                <a:gd name="connsiteY0" fmla="*/ 795130 h 1152939"/>
                <a:gd name="connsiteX1" fmla="*/ 2528515 w 2544418"/>
                <a:gd name="connsiteY1" fmla="*/ 747422 h 1152939"/>
                <a:gd name="connsiteX2" fmla="*/ 2488759 w 2544418"/>
                <a:gd name="connsiteY2" fmla="*/ 691763 h 1152939"/>
                <a:gd name="connsiteX3" fmla="*/ 2472856 w 2544418"/>
                <a:gd name="connsiteY3" fmla="*/ 644055 h 1152939"/>
                <a:gd name="connsiteX4" fmla="*/ 2441051 w 2544418"/>
                <a:gd name="connsiteY4" fmla="*/ 588396 h 1152939"/>
                <a:gd name="connsiteX5" fmla="*/ 2433099 w 2544418"/>
                <a:gd name="connsiteY5" fmla="*/ 564542 h 1152939"/>
                <a:gd name="connsiteX6" fmla="*/ 2401294 w 2544418"/>
                <a:gd name="connsiteY6" fmla="*/ 500932 h 1152939"/>
                <a:gd name="connsiteX7" fmla="*/ 2377440 w 2544418"/>
                <a:gd name="connsiteY7" fmla="*/ 453224 h 1152939"/>
                <a:gd name="connsiteX8" fmla="*/ 2345635 w 2544418"/>
                <a:gd name="connsiteY8" fmla="*/ 381662 h 1152939"/>
                <a:gd name="connsiteX9" fmla="*/ 2321781 w 2544418"/>
                <a:gd name="connsiteY9" fmla="*/ 333954 h 1152939"/>
                <a:gd name="connsiteX10" fmla="*/ 2297927 w 2544418"/>
                <a:gd name="connsiteY10" fmla="*/ 310101 h 1152939"/>
                <a:gd name="connsiteX11" fmla="*/ 2282025 w 2544418"/>
                <a:gd name="connsiteY11" fmla="*/ 286247 h 1152939"/>
                <a:gd name="connsiteX12" fmla="*/ 2258171 w 2544418"/>
                <a:gd name="connsiteY12" fmla="*/ 270344 h 1152939"/>
                <a:gd name="connsiteX13" fmla="*/ 2234317 w 2544418"/>
                <a:gd name="connsiteY13" fmla="*/ 246490 h 1152939"/>
                <a:gd name="connsiteX14" fmla="*/ 2186609 w 2544418"/>
                <a:gd name="connsiteY14" fmla="*/ 222636 h 1152939"/>
                <a:gd name="connsiteX15" fmla="*/ 2138901 w 2544418"/>
                <a:gd name="connsiteY15" fmla="*/ 182880 h 1152939"/>
                <a:gd name="connsiteX16" fmla="*/ 2115047 w 2544418"/>
                <a:gd name="connsiteY16" fmla="*/ 174928 h 1152939"/>
                <a:gd name="connsiteX17" fmla="*/ 2059388 w 2544418"/>
                <a:gd name="connsiteY17" fmla="*/ 135172 h 1152939"/>
                <a:gd name="connsiteX18" fmla="*/ 2011680 w 2544418"/>
                <a:gd name="connsiteY18" fmla="*/ 119269 h 1152939"/>
                <a:gd name="connsiteX19" fmla="*/ 1956021 w 2544418"/>
                <a:gd name="connsiteY19" fmla="*/ 95415 h 1152939"/>
                <a:gd name="connsiteX20" fmla="*/ 1908313 w 2544418"/>
                <a:gd name="connsiteY20" fmla="*/ 79513 h 1152939"/>
                <a:gd name="connsiteX21" fmla="*/ 1836752 w 2544418"/>
                <a:gd name="connsiteY21" fmla="*/ 71561 h 1152939"/>
                <a:gd name="connsiteX22" fmla="*/ 1749287 w 2544418"/>
                <a:gd name="connsiteY22" fmla="*/ 55659 h 1152939"/>
                <a:gd name="connsiteX23" fmla="*/ 1717482 w 2544418"/>
                <a:gd name="connsiteY23" fmla="*/ 47708 h 1152939"/>
                <a:gd name="connsiteX24" fmla="*/ 1645920 w 2544418"/>
                <a:gd name="connsiteY24" fmla="*/ 39756 h 1152939"/>
                <a:gd name="connsiteX25" fmla="*/ 1550505 w 2544418"/>
                <a:gd name="connsiteY25" fmla="*/ 23854 h 1152939"/>
                <a:gd name="connsiteX26" fmla="*/ 1526651 w 2544418"/>
                <a:gd name="connsiteY26" fmla="*/ 15902 h 1152939"/>
                <a:gd name="connsiteX27" fmla="*/ 1494845 w 2544418"/>
                <a:gd name="connsiteY27" fmla="*/ 7951 h 1152939"/>
                <a:gd name="connsiteX28" fmla="*/ 1439186 w 2544418"/>
                <a:gd name="connsiteY28" fmla="*/ 0 h 1152939"/>
                <a:gd name="connsiteX29" fmla="*/ 1184745 w 2544418"/>
                <a:gd name="connsiteY29" fmla="*/ 7951 h 1152939"/>
                <a:gd name="connsiteX30" fmla="*/ 1097280 w 2544418"/>
                <a:gd name="connsiteY30" fmla="*/ 23854 h 1152939"/>
                <a:gd name="connsiteX31" fmla="*/ 1033670 w 2544418"/>
                <a:gd name="connsiteY31" fmla="*/ 31805 h 1152939"/>
                <a:gd name="connsiteX32" fmla="*/ 914400 w 2544418"/>
                <a:gd name="connsiteY32" fmla="*/ 47708 h 1152939"/>
                <a:gd name="connsiteX33" fmla="*/ 882595 w 2544418"/>
                <a:gd name="connsiteY33" fmla="*/ 55659 h 1152939"/>
                <a:gd name="connsiteX34" fmla="*/ 818985 w 2544418"/>
                <a:gd name="connsiteY34" fmla="*/ 63610 h 1152939"/>
                <a:gd name="connsiteX35" fmla="*/ 763325 w 2544418"/>
                <a:gd name="connsiteY35" fmla="*/ 71561 h 1152939"/>
                <a:gd name="connsiteX36" fmla="*/ 667910 w 2544418"/>
                <a:gd name="connsiteY36" fmla="*/ 87464 h 1152939"/>
                <a:gd name="connsiteX37" fmla="*/ 620202 w 2544418"/>
                <a:gd name="connsiteY37" fmla="*/ 95415 h 1152939"/>
                <a:gd name="connsiteX38" fmla="*/ 485030 w 2544418"/>
                <a:gd name="connsiteY38" fmla="*/ 119269 h 1152939"/>
                <a:gd name="connsiteX39" fmla="*/ 429371 w 2544418"/>
                <a:gd name="connsiteY39" fmla="*/ 127221 h 1152939"/>
                <a:gd name="connsiteX40" fmla="*/ 381663 w 2544418"/>
                <a:gd name="connsiteY40" fmla="*/ 143123 h 1152939"/>
                <a:gd name="connsiteX41" fmla="*/ 333955 w 2544418"/>
                <a:gd name="connsiteY41" fmla="*/ 174928 h 1152939"/>
                <a:gd name="connsiteX42" fmla="*/ 286247 w 2544418"/>
                <a:gd name="connsiteY42" fmla="*/ 206734 h 1152939"/>
                <a:gd name="connsiteX43" fmla="*/ 238539 w 2544418"/>
                <a:gd name="connsiteY43" fmla="*/ 246490 h 1152939"/>
                <a:gd name="connsiteX44" fmla="*/ 222637 w 2544418"/>
                <a:gd name="connsiteY44" fmla="*/ 270344 h 1152939"/>
                <a:gd name="connsiteX45" fmla="*/ 198783 w 2544418"/>
                <a:gd name="connsiteY45" fmla="*/ 286247 h 1152939"/>
                <a:gd name="connsiteX46" fmla="*/ 143124 w 2544418"/>
                <a:gd name="connsiteY46" fmla="*/ 333954 h 1152939"/>
                <a:gd name="connsiteX47" fmla="*/ 119270 w 2544418"/>
                <a:gd name="connsiteY47" fmla="*/ 373711 h 1152939"/>
                <a:gd name="connsiteX48" fmla="*/ 63611 w 2544418"/>
                <a:gd name="connsiteY48" fmla="*/ 453224 h 1152939"/>
                <a:gd name="connsiteX49" fmla="*/ 39757 w 2544418"/>
                <a:gd name="connsiteY49" fmla="*/ 508883 h 1152939"/>
                <a:gd name="connsiteX50" fmla="*/ 31805 w 2544418"/>
                <a:gd name="connsiteY50" fmla="*/ 556591 h 1152939"/>
                <a:gd name="connsiteX51" fmla="*/ 23854 w 2544418"/>
                <a:gd name="connsiteY51" fmla="*/ 580445 h 1152939"/>
                <a:gd name="connsiteX52" fmla="*/ 15903 w 2544418"/>
                <a:gd name="connsiteY52" fmla="*/ 620201 h 1152939"/>
                <a:gd name="connsiteX53" fmla="*/ 7952 w 2544418"/>
                <a:gd name="connsiteY53" fmla="*/ 652007 h 1152939"/>
                <a:gd name="connsiteX54" fmla="*/ 0 w 2544418"/>
                <a:gd name="connsiteY54" fmla="*/ 715617 h 1152939"/>
                <a:gd name="connsiteX55" fmla="*/ 7952 w 2544418"/>
                <a:gd name="connsiteY55" fmla="*/ 866692 h 1152939"/>
                <a:gd name="connsiteX56" fmla="*/ 15903 w 2544418"/>
                <a:gd name="connsiteY56" fmla="*/ 906448 h 1152939"/>
                <a:gd name="connsiteX57" fmla="*/ 95416 w 2544418"/>
                <a:gd name="connsiteY57" fmla="*/ 985961 h 1152939"/>
                <a:gd name="connsiteX58" fmla="*/ 135172 w 2544418"/>
                <a:gd name="connsiteY58" fmla="*/ 1001864 h 1152939"/>
                <a:gd name="connsiteX59" fmla="*/ 190832 w 2544418"/>
                <a:gd name="connsiteY59" fmla="*/ 1025718 h 1152939"/>
                <a:gd name="connsiteX60" fmla="*/ 214685 w 2544418"/>
                <a:gd name="connsiteY60" fmla="*/ 1041621 h 1152939"/>
                <a:gd name="connsiteX61" fmla="*/ 246491 w 2544418"/>
                <a:gd name="connsiteY61" fmla="*/ 1049572 h 1152939"/>
                <a:gd name="connsiteX62" fmla="*/ 326004 w 2544418"/>
                <a:gd name="connsiteY62" fmla="*/ 1065474 h 1152939"/>
                <a:gd name="connsiteX63" fmla="*/ 429371 w 2544418"/>
                <a:gd name="connsiteY63" fmla="*/ 1081377 h 1152939"/>
                <a:gd name="connsiteX64" fmla="*/ 508884 w 2544418"/>
                <a:gd name="connsiteY64" fmla="*/ 1097280 h 1152939"/>
                <a:gd name="connsiteX65" fmla="*/ 652007 w 2544418"/>
                <a:gd name="connsiteY65" fmla="*/ 1113182 h 1152939"/>
                <a:gd name="connsiteX66" fmla="*/ 755374 w 2544418"/>
                <a:gd name="connsiteY66" fmla="*/ 1137036 h 1152939"/>
                <a:gd name="connsiteX67" fmla="*/ 850790 w 2544418"/>
                <a:gd name="connsiteY67" fmla="*/ 1152939 h 1152939"/>
                <a:gd name="connsiteX68" fmla="*/ 1693628 w 2544418"/>
                <a:gd name="connsiteY68" fmla="*/ 1144988 h 1152939"/>
                <a:gd name="connsiteX69" fmla="*/ 1757239 w 2544418"/>
                <a:gd name="connsiteY69" fmla="*/ 1129085 h 1152939"/>
                <a:gd name="connsiteX70" fmla="*/ 1836752 w 2544418"/>
                <a:gd name="connsiteY70" fmla="*/ 1121134 h 1152939"/>
                <a:gd name="connsiteX71" fmla="*/ 1971924 w 2544418"/>
                <a:gd name="connsiteY71" fmla="*/ 1097280 h 1152939"/>
                <a:gd name="connsiteX72" fmla="*/ 2011680 w 2544418"/>
                <a:gd name="connsiteY72" fmla="*/ 1089328 h 1152939"/>
                <a:gd name="connsiteX73" fmla="*/ 2035534 w 2544418"/>
                <a:gd name="connsiteY73" fmla="*/ 1081377 h 1152939"/>
                <a:gd name="connsiteX74" fmla="*/ 2115047 w 2544418"/>
                <a:gd name="connsiteY74" fmla="*/ 1073426 h 1152939"/>
                <a:gd name="connsiteX75" fmla="*/ 2138901 w 2544418"/>
                <a:gd name="connsiteY75" fmla="*/ 1065474 h 1152939"/>
                <a:gd name="connsiteX76" fmla="*/ 2178658 w 2544418"/>
                <a:gd name="connsiteY76" fmla="*/ 1057523 h 1152939"/>
                <a:gd name="connsiteX77" fmla="*/ 2218414 w 2544418"/>
                <a:gd name="connsiteY77" fmla="*/ 1041621 h 1152939"/>
                <a:gd name="connsiteX78" fmla="*/ 2242268 w 2544418"/>
                <a:gd name="connsiteY78" fmla="*/ 1033669 h 1152939"/>
                <a:gd name="connsiteX79" fmla="*/ 2266122 w 2544418"/>
                <a:gd name="connsiteY79" fmla="*/ 1017767 h 1152939"/>
                <a:gd name="connsiteX80" fmla="*/ 2345635 w 2544418"/>
                <a:gd name="connsiteY80" fmla="*/ 993913 h 1152939"/>
                <a:gd name="connsiteX81" fmla="*/ 2377440 w 2544418"/>
                <a:gd name="connsiteY81" fmla="*/ 978010 h 1152939"/>
                <a:gd name="connsiteX82" fmla="*/ 2401294 w 2544418"/>
                <a:gd name="connsiteY82" fmla="*/ 962108 h 1152939"/>
                <a:gd name="connsiteX83" fmla="*/ 2449002 w 2544418"/>
                <a:gd name="connsiteY83" fmla="*/ 946205 h 1152939"/>
                <a:gd name="connsiteX84" fmla="*/ 2496710 w 2544418"/>
                <a:gd name="connsiteY84" fmla="*/ 914400 h 1152939"/>
                <a:gd name="connsiteX85" fmla="*/ 2528515 w 2544418"/>
                <a:gd name="connsiteY85" fmla="*/ 866692 h 1152939"/>
                <a:gd name="connsiteX86" fmla="*/ 2536466 w 2544418"/>
                <a:gd name="connsiteY86" fmla="*/ 842838 h 1152939"/>
                <a:gd name="connsiteX87" fmla="*/ 2528515 w 2544418"/>
                <a:gd name="connsiteY87" fmla="*/ 818984 h 1152939"/>
                <a:gd name="connsiteX88" fmla="*/ 2544418 w 2544418"/>
                <a:gd name="connsiteY88" fmla="*/ 795130 h 11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544418" h="1152939">
                  <a:moveTo>
                    <a:pt x="2544418" y="795130"/>
                  </a:moveTo>
                  <a:cubicBezTo>
                    <a:pt x="2544418" y="783203"/>
                    <a:pt x="2537814" y="761370"/>
                    <a:pt x="2528515" y="747422"/>
                  </a:cubicBezTo>
                  <a:cubicBezTo>
                    <a:pt x="2505261" y="712542"/>
                    <a:pt x="2518346" y="731213"/>
                    <a:pt x="2488759" y="691763"/>
                  </a:cubicBezTo>
                  <a:cubicBezTo>
                    <a:pt x="2483458" y="675860"/>
                    <a:pt x="2482155" y="658003"/>
                    <a:pt x="2472856" y="644055"/>
                  </a:cubicBezTo>
                  <a:cubicBezTo>
                    <a:pt x="2456883" y="620096"/>
                    <a:pt x="2453158" y="616646"/>
                    <a:pt x="2441051" y="588396"/>
                  </a:cubicBezTo>
                  <a:cubicBezTo>
                    <a:pt x="2437749" y="580692"/>
                    <a:pt x="2436567" y="572172"/>
                    <a:pt x="2433099" y="564542"/>
                  </a:cubicBezTo>
                  <a:cubicBezTo>
                    <a:pt x="2423289" y="542961"/>
                    <a:pt x="2408790" y="523422"/>
                    <a:pt x="2401294" y="500932"/>
                  </a:cubicBezTo>
                  <a:cubicBezTo>
                    <a:pt x="2390321" y="468012"/>
                    <a:pt x="2397992" y="484052"/>
                    <a:pt x="2377440" y="453224"/>
                  </a:cubicBezTo>
                  <a:cubicBezTo>
                    <a:pt x="2358516" y="396450"/>
                    <a:pt x="2370836" y="419463"/>
                    <a:pt x="2345635" y="381662"/>
                  </a:cubicBezTo>
                  <a:cubicBezTo>
                    <a:pt x="2337666" y="357754"/>
                    <a:pt x="2338908" y="354506"/>
                    <a:pt x="2321781" y="333954"/>
                  </a:cubicBezTo>
                  <a:cubicBezTo>
                    <a:pt x="2314582" y="325316"/>
                    <a:pt x="2305126" y="318739"/>
                    <a:pt x="2297927" y="310101"/>
                  </a:cubicBezTo>
                  <a:cubicBezTo>
                    <a:pt x="2291809" y="302760"/>
                    <a:pt x="2288782" y="293004"/>
                    <a:pt x="2282025" y="286247"/>
                  </a:cubicBezTo>
                  <a:cubicBezTo>
                    <a:pt x="2275268" y="279490"/>
                    <a:pt x="2265512" y="276462"/>
                    <a:pt x="2258171" y="270344"/>
                  </a:cubicBezTo>
                  <a:cubicBezTo>
                    <a:pt x="2249532" y="263145"/>
                    <a:pt x="2242956" y="253689"/>
                    <a:pt x="2234317" y="246490"/>
                  </a:cubicBezTo>
                  <a:cubicBezTo>
                    <a:pt x="2213767" y="229365"/>
                    <a:pt x="2210514" y="230605"/>
                    <a:pt x="2186609" y="222636"/>
                  </a:cubicBezTo>
                  <a:cubicBezTo>
                    <a:pt x="2169022" y="205049"/>
                    <a:pt x="2161043" y="193951"/>
                    <a:pt x="2138901" y="182880"/>
                  </a:cubicBezTo>
                  <a:cubicBezTo>
                    <a:pt x="2131404" y="179132"/>
                    <a:pt x="2122998" y="177579"/>
                    <a:pt x="2115047" y="174928"/>
                  </a:cubicBezTo>
                  <a:cubicBezTo>
                    <a:pt x="2110771" y="171721"/>
                    <a:pt x="2068905" y="139402"/>
                    <a:pt x="2059388" y="135172"/>
                  </a:cubicBezTo>
                  <a:cubicBezTo>
                    <a:pt x="2044070" y="128364"/>
                    <a:pt x="2025628" y="128567"/>
                    <a:pt x="2011680" y="119269"/>
                  </a:cubicBezTo>
                  <a:cubicBezTo>
                    <a:pt x="1973837" y="94041"/>
                    <a:pt x="2002696" y="109418"/>
                    <a:pt x="1956021" y="95415"/>
                  </a:cubicBezTo>
                  <a:cubicBezTo>
                    <a:pt x="1939965" y="90598"/>
                    <a:pt x="1924973" y="81364"/>
                    <a:pt x="1908313" y="79513"/>
                  </a:cubicBezTo>
                  <a:lnTo>
                    <a:pt x="1836752" y="71561"/>
                  </a:lnTo>
                  <a:cubicBezTo>
                    <a:pt x="1764611" y="53527"/>
                    <a:pt x="1853756" y="74653"/>
                    <a:pt x="1749287" y="55659"/>
                  </a:cubicBezTo>
                  <a:cubicBezTo>
                    <a:pt x="1738535" y="53704"/>
                    <a:pt x="1728283" y="49370"/>
                    <a:pt x="1717482" y="47708"/>
                  </a:cubicBezTo>
                  <a:cubicBezTo>
                    <a:pt x="1693760" y="44058"/>
                    <a:pt x="1669774" y="42407"/>
                    <a:pt x="1645920" y="39756"/>
                  </a:cubicBezTo>
                  <a:cubicBezTo>
                    <a:pt x="1561643" y="18688"/>
                    <a:pt x="1687025" y="48677"/>
                    <a:pt x="1550505" y="23854"/>
                  </a:cubicBezTo>
                  <a:cubicBezTo>
                    <a:pt x="1542259" y="22355"/>
                    <a:pt x="1534710" y="18205"/>
                    <a:pt x="1526651" y="15902"/>
                  </a:cubicBezTo>
                  <a:cubicBezTo>
                    <a:pt x="1516143" y="12900"/>
                    <a:pt x="1505597" y="9906"/>
                    <a:pt x="1494845" y="7951"/>
                  </a:cubicBezTo>
                  <a:cubicBezTo>
                    <a:pt x="1476406" y="4599"/>
                    <a:pt x="1457739" y="2650"/>
                    <a:pt x="1439186" y="0"/>
                  </a:cubicBezTo>
                  <a:lnTo>
                    <a:pt x="1184745" y="7951"/>
                  </a:lnTo>
                  <a:cubicBezTo>
                    <a:pt x="1024416" y="15967"/>
                    <a:pt x="1176080" y="9526"/>
                    <a:pt x="1097280" y="23854"/>
                  </a:cubicBezTo>
                  <a:cubicBezTo>
                    <a:pt x="1076256" y="27677"/>
                    <a:pt x="1054824" y="28783"/>
                    <a:pt x="1033670" y="31805"/>
                  </a:cubicBezTo>
                  <a:cubicBezTo>
                    <a:pt x="908731" y="49653"/>
                    <a:pt x="1081716" y="29116"/>
                    <a:pt x="914400" y="47708"/>
                  </a:cubicBezTo>
                  <a:cubicBezTo>
                    <a:pt x="903798" y="50358"/>
                    <a:pt x="893374" y="53863"/>
                    <a:pt x="882595" y="55659"/>
                  </a:cubicBezTo>
                  <a:cubicBezTo>
                    <a:pt x="861517" y="59172"/>
                    <a:pt x="840166" y="60786"/>
                    <a:pt x="818985" y="63610"/>
                  </a:cubicBezTo>
                  <a:lnTo>
                    <a:pt x="763325" y="71561"/>
                  </a:lnTo>
                  <a:cubicBezTo>
                    <a:pt x="713604" y="88137"/>
                    <a:pt x="756676" y="75629"/>
                    <a:pt x="667910" y="87464"/>
                  </a:cubicBezTo>
                  <a:cubicBezTo>
                    <a:pt x="651929" y="89595"/>
                    <a:pt x="636105" y="92765"/>
                    <a:pt x="620202" y="95415"/>
                  </a:cubicBezTo>
                  <a:cubicBezTo>
                    <a:pt x="560788" y="115221"/>
                    <a:pt x="604649" y="102180"/>
                    <a:pt x="485030" y="119269"/>
                  </a:cubicBezTo>
                  <a:lnTo>
                    <a:pt x="429371" y="127221"/>
                  </a:lnTo>
                  <a:cubicBezTo>
                    <a:pt x="413468" y="132522"/>
                    <a:pt x="395611" y="133825"/>
                    <a:pt x="381663" y="143123"/>
                  </a:cubicBezTo>
                  <a:cubicBezTo>
                    <a:pt x="365760" y="153725"/>
                    <a:pt x="347470" y="161413"/>
                    <a:pt x="333955" y="174928"/>
                  </a:cubicBezTo>
                  <a:cubicBezTo>
                    <a:pt x="304174" y="204709"/>
                    <a:pt x="320769" y="195226"/>
                    <a:pt x="286247" y="206734"/>
                  </a:cubicBezTo>
                  <a:cubicBezTo>
                    <a:pt x="247505" y="264850"/>
                    <a:pt x="299068" y="196050"/>
                    <a:pt x="238539" y="246490"/>
                  </a:cubicBezTo>
                  <a:cubicBezTo>
                    <a:pt x="231198" y="252608"/>
                    <a:pt x="229394" y="263587"/>
                    <a:pt x="222637" y="270344"/>
                  </a:cubicBezTo>
                  <a:cubicBezTo>
                    <a:pt x="215880" y="277101"/>
                    <a:pt x="206559" y="280692"/>
                    <a:pt x="198783" y="286247"/>
                  </a:cubicBezTo>
                  <a:cubicBezTo>
                    <a:pt x="181423" y="298647"/>
                    <a:pt x="156459" y="316174"/>
                    <a:pt x="143124" y="333954"/>
                  </a:cubicBezTo>
                  <a:cubicBezTo>
                    <a:pt x="133851" y="346318"/>
                    <a:pt x="127843" y="360852"/>
                    <a:pt x="119270" y="373711"/>
                  </a:cubicBezTo>
                  <a:cubicBezTo>
                    <a:pt x="107172" y="391858"/>
                    <a:pt x="69273" y="436239"/>
                    <a:pt x="63611" y="453224"/>
                  </a:cubicBezTo>
                  <a:cubicBezTo>
                    <a:pt x="51910" y="488323"/>
                    <a:pt x="59407" y="469581"/>
                    <a:pt x="39757" y="508883"/>
                  </a:cubicBezTo>
                  <a:cubicBezTo>
                    <a:pt x="37106" y="524786"/>
                    <a:pt x="35302" y="540853"/>
                    <a:pt x="31805" y="556591"/>
                  </a:cubicBezTo>
                  <a:cubicBezTo>
                    <a:pt x="29987" y="564773"/>
                    <a:pt x="25887" y="572314"/>
                    <a:pt x="23854" y="580445"/>
                  </a:cubicBezTo>
                  <a:cubicBezTo>
                    <a:pt x="20576" y="593556"/>
                    <a:pt x="18835" y="607008"/>
                    <a:pt x="15903" y="620201"/>
                  </a:cubicBezTo>
                  <a:cubicBezTo>
                    <a:pt x="13532" y="630869"/>
                    <a:pt x="9749" y="641227"/>
                    <a:pt x="7952" y="652007"/>
                  </a:cubicBezTo>
                  <a:cubicBezTo>
                    <a:pt x="4439" y="673085"/>
                    <a:pt x="2651" y="694414"/>
                    <a:pt x="0" y="715617"/>
                  </a:cubicBezTo>
                  <a:cubicBezTo>
                    <a:pt x="2651" y="765975"/>
                    <a:pt x="3764" y="816438"/>
                    <a:pt x="7952" y="866692"/>
                  </a:cubicBezTo>
                  <a:cubicBezTo>
                    <a:pt x="9074" y="880160"/>
                    <a:pt x="10311" y="894145"/>
                    <a:pt x="15903" y="906448"/>
                  </a:cubicBezTo>
                  <a:cubicBezTo>
                    <a:pt x="32395" y="942731"/>
                    <a:pt x="57720" y="970882"/>
                    <a:pt x="95416" y="985961"/>
                  </a:cubicBezTo>
                  <a:cubicBezTo>
                    <a:pt x="108668" y="991262"/>
                    <a:pt x="122406" y="995481"/>
                    <a:pt x="135172" y="1001864"/>
                  </a:cubicBezTo>
                  <a:cubicBezTo>
                    <a:pt x="190080" y="1029319"/>
                    <a:pt x="124641" y="1009171"/>
                    <a:pt x="190832" y="1025718"/>
                  </a:cubicBezTo>
                  <a:cubicBezTo>
                    <a:pt x="198783" y="1031019"/>
                    <a:pt x="205902" y="1037857"/>
                    <a:pt x="214685" y="1041621"/>
                  </a:cubicBezTo>
                  <a:cubicBezTo>
                    <a:pt x="224730" y="1045926"/>
                    <a:pt x="235983" y="1046570"/>
                    <a:pt x="246491" y="1049572"/>
                  </a:cubicBezTo>
                  <a:cubicBezTo>
                    <a:pt x="310505" y="1067861"/>
                    <a:pt x="212003" y="1046473"/>
                    <a:pt x="326004" y="1065474"/>
                  </a:cubicBezTo>
                  <a:cubicBezTo>
                    <a:pt x="435290" y="1083689"/>
                    <a:pt x="275542" y="1062149"/>
                    <a:pt x="429371" y="1081377"/>
                  </a:cubicBezTo>
                  <a:cubicBezTo>
                    <a:pt x="463597" y="1089933"/>
                    <a:pt x="469899" y="1092407"/>
                    <a:pt x="508884" y="1097280"/>
                  </a:cubicBezTo>
                  <a:cubicBezTo>
                    <a:pt x="584753" y="1106764"/>
                    <a:pt x="581947" y="1102403"/>
                    <a:pt x="652007" y="1113182"/>
                  </a:cubicBezTo>
                  <a:cubicBezTo>
                    <a:pt x="703366" y="1121084"/>
                    <a:pt x="694549" y="1124870"/>
                    <a:pt x="755374" y="1137036"/>
                  </a:cubicBezTo>
                  <a:cubicBezTo>
                    <a:pt x="813508" y="1148664"/>
                    <a:pt x="781752" y="1143077"/>
                    <a:pt x="850790" y="1152939"/>
                  </a:cubicBezTo>
                  <a:lnTo>
                    <a:pt x="1693628" y="1144988"/>
                  </a:lnTo>
                  <a:cubicBezTo>
                    <a:pt x="1755465" y="1143874"/>
                    <a:pt x="1711967" y="1136050"/>
                    <a:pt x="1757239" y="1129085"/>
                  </a:cubicBezTo>
                  <a:cubicBezTo>
                    <a:pt x="1783566" y="1125035"/>
                    <a:pt x="1810248" y="1123784"/>
                    <a:pt x="1836752" y="1121134"/>
                  </a:cubicBezTo>
                  <a:cubicBezTo>
                    <a:pt x="2019582" y="1084567"/>
                    <a:pt x="1830612" y="1120833"/>
                    <a:pt x="1971924" y="1097280"/>
                  </a:cubicBezTo>
                  <a:cubicBezTo>
                    <a:pt x="1985255" y="1095058"/>
                    <a:pt x="1998569" y="1092606"/>
                    <a:pt x="2011680" y="1089328"/>
                  </a:cubicBezTo>
                  <a:cubicBezTo>
                    <a:pt x="2019811" y="1087295"/>
                    <a:pt x="2027250" y="1082651"/>
                    <a:pt x="2035534" y="1081377"/>
                  </a:cubicBezTo>
                  <a:cubicBezTo>
                    <a:pt x="2061861" y="1077327"/>
                    <a:pt x="2088543" y="1076076"/>
                    <a:pt x="2115047" y="1073426"/>
                  </a:cubicBezTo>
                  <a:cubicBezTo>
                    <a:pt x="2122998" y="1070775"/>
                    <a:pt x="2130770" y="1067507"/>
                    <a:pt x="2138901" y="1065474"/>
                  </a:cubicBezTo>
                  <a:cubicBezTo>
                    <a:pt x="2152012" y="1062196"/>
                    <a:pt x="2165713" y="1061406"/>
                    <a:pt x="2178658" y="1057523"/>
                  </a:cubicBezTo>
                  <a:cubicBezTo>
                    <a:pt x="2192329" y="1053422"/>
                    <a:pt x="2205050" y="1046633"/>
                    <a:pt x="2218414" y="1041621"/>
                  </a:cubicBezTo>
                  <a:cubicBezTo>
                    <a:pt x="2226262" y="1038678"/>
                    <a:pt x="2234771" y="1037417"/>
                    <a:pt x="2242268" y="1033669"/>
                  </a:cubicBezTo>
                  <a:cubicBezTo>
                    <a:pt x="2250815" y="1029395"/>
                    <a:pt x="2257389" y="1021648"/>
                    <a:pt x="2266122" y="1017767"/>
                  </a:cubicBezTo>
                  <a:cubicBezTo>
                    <a:pt x="2291015" y="1006703"/>
                    <a:pt x="2319199" y="1000522"/>
                    <a:pt x="2345635" y="993913"/>
                  </a:cubicBezTo>
                  <a:cubicBezTo>
                    <a:pt x="2356237" y="988612"/>
                    <a:pt x="2367149" y="983891"/>
                    <a:pt x="2377440" y="978010"/>
                  </a:cubicBezTo>
                  <a:cubicBezTo>
                    <a:pt x="2385737" y="973269"/>
                    <a:pt x="2392561" y="965989"/>
                    <a:pt x="2401294" y="962108"/>
                  </a:cubicBezTo>
                  <a:cubicBezTo>
                    <a:pt x="2416612" y="955300"/>
                    <a:pt x="2449002" y="946205"/>
                    <a:pt x="2449002" y="946205"/>
                  </a:cubicBezTo>
                  <a:cubicBezTo>
                    <a:pt x="2464905" y="935603"/>
                    <a:pt x="2486108" y="930303"/>
                    <a:pt x="2496710" y="914400"/>
                  </a:cubicBezTo>
                  <a:lnTo>
                    <a:pt x="2528515" y="866692"/>
                  </a:lnTo>
                  <a:cubicBezTo>
                    <a:pt x="2531165" y="858741"/>
                    <a:pt x="2536466" y="851219"/>
                    <a:pt x="2536466" y="842838"/>
                  </a:cubicBezTo>
                  <a:cubicBezTo>
                    <a:pt x="2536466" y="834457"/>
                    <a:pt x="2529555" y="827301"/>
                    <a:pt x="2528515" y="818984"/>
                  </a:cubicBezTo>
                  <a:cubicBezTo>
                    <a:pt x="2526871" y="805834"/>
                    <a:pt x="2544418" y="807057"/>
                    <a:pt x="2544418" y="79513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1123250" y="3429000"/>
              <a:ext cx="2013693" cy="461665"/>
            </a:xfrm>
            <a:prstGeom prst="rect">
              <a:avLst/>
            </a:prstGeom>
          </p:spPr>
          <p:txBody>
            <a:bodyPr wrap="none">
              <a:spAutoFit/>
            </a:bodyPr>
            <a:lstStyle/>
            <a:p>
              <a:pPr algn="ctr"/>
              <a:r>
                <a:rPr lang="cs-CZ" sz="2400" b="1" dirty="0" smtClean="0">
                  <a:solidFill>
                    <a:srgbClr val="FF0000"/>
                  </a:solidFill>
                  <a:effectLst>
                    <a:outerShdw blurRad="38100" dist="38100" dir="2700000" algn="tl">
                      <a:srgbClr val="000000">
                        <a:alpha val="43137"/>
                      </a:srgbClr>
                    </a:outerShdw>
                  </a:effectLst>
                  <a:latin typeface="American Garamond AT" pitchFamily="2" charset="0"/>
                </a:rPr>
                <a:t>Vlastní zdroje </a:t>
              </a:r>
            </a:p>
          </p:txBody>
        </p:sp>
      </p:grpSp>
      <p:sp>
        <p:nvSpPr>
          <p:cNvPr id="38" name="Mrak 37">
            <a:hlinkClick r:id="rId2" action="ppaction://hlinksldjump"/>
          </p:cNvPr>
          <p:cNvSpPr/>
          <p:nvPr/>
        </p:nvSpPr>
        <p:spPr>
          <a:xfrm>
            <a:off x="2874830" y="1751637"/>
            <a:ext cx="1337130" cy="745495"/>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7" name="Skupina 36"/>
          <p:cNvGrpSpPr/>
          <p:nvPr/>
        </p:nvGrpSpPr>
        <p:grpSpPr>
          <a:xfrm>
            <a:off x="0" y="3645024"/>
            <a:ext cx="3128057" cy="1152128"/>
            <a:chOff x="0" y="4797152"/>
            <a:chExt cx="3275856" cy="1224136"/>
          </a:xfrm>
        </p:grpSpPr>
        <p:pic>
          <p:nvPicPr>
            <p:cNvPr id="10" name="Obrázek 9">
              <a:hlinkClick r:id="rId4" action="ppaction://hlinksldjump"/>
            </p:cNvPr>
            <p:cNvPicPr/>
            <p:nvPr/>
          </p:nvPicPr>
          <p:blipFill>
            <a:blip r:embed="rId3" cstate="print"/>
            <a:srcRect/>
            <a:stretch>
              <a:fillRect/>
            </a:stretch>
          </p:blipFill>
          <p:spPr bwMode="auto">
            <a:xfrm>
              <a:off x="0" y="4797152"/>
              <a:ext cx="3275856" cy="1224136"/>
            </a:xfrm>
            <a:prstGeom prst="rect">
              <a:avLst/>
            </a:prstGeom>
            <a:noFill/>
            <a:ln w="9525">
              <a:noFill/>
              <a:miter lim="800000"/>
              <a:headEnd/>
              <a:tailEnd/>
            </a:ln>
          </p:spPr>
        </p:pic>
        <p:sp>
          <p:nvSpPr>
            <p:cNvPr id="11" name="Elipsa 10"/>
            <p:cNvSpPr/>
            <p:nvPr/>
          </p:nvSpPr>
          <p:spPr>
            <a:xfrm>
              <a:off x="555230" y="5683595"/>
              <a:ext cx="333138" cy="253270"/>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Elipsa 11"/>
            <p:cNvSpPr/>
            <p:nvPr/>
          </p:nvSpPr>
          <p:spPr>
            <a:xfrm>
              <a:off x="2331965" y="5683595"/>
              <a:ext cx="333138" cy="2532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Volný tvar 13"/>
            <p:cNvSpPr/>
            <p:nvPr/>
          </p:nvSpPr>
          <p:spPr>
            <a:xfrm>
              <a:off x="742382" y="4858151"/>
              <a:ext cx="1961916" cy="675861"/>
            </a:xfrm>
            <a:custGeom>
              <a:avLst/>
              <a:gdLst>
                <a:gd name="connsiteX0" fmla="*/ 2544418 w 2544418"/>
                <a:gd name="connsiteY0" fmla="*/ 795130 h 1152939"/>
                <a:gd name="connsiteX1" fmla="*/ 2528515 w 2544418"/>
                <a:gd name="connsiteY1" fmla="*/ 747422 h 1152939"/>
                <a:gd name="connsiteX2" fmla="*/ 2488759 w 2544418"/>
                <a:gd name="connsiteY2" fmla="*/ 691763 h 1152939"/>
                <a:gd name="connsiteX3" fmla="*/ 2472856 w 2544418"/>
                <a:gd name="connsiteY3" fmla="*/ 644055 h 1152939"/>
                <a:gd name="connsiteX4" fmla="*/ 2441051 w 2544418"/>
                <a:gd name="connsiteY4" fmla="*/ 588396 h 1152939"/>
                <a:gd name="connsiteX5" fmla="*/ 2433099 w 2544418"/>
                <a:gd name="connsiteY5" fmla="*/ 564542 h 1152939"/>
                <a:gd name="connsiteX6" fmla="*/ 2401294 w 2544418"/>
                <a:gd name="connsiteY6" fmla="*/ 500932 h 1152939"/>
                <a:gd name="connsiteX7" fmla="*/ 2377440 w 2544418"/>
                <a:gd name="connsiteY7" fmla="*/ 453224 h 1152939"/>
                <a:gd name="connsiteX8" fmla="*/ 2345635 w 2544418"/>
                <a:gd name="connsiteY8" fmla="*/ 381662 h 1152939"/>
                <a:gd name="connsiteX9" fmla="*/ 2321781 w 2544418"/>
                <a:gd name="connsiteY9" fmla="*/ 333954 h 1152939"/>
                <a:gd name="connsiteX10" fmla="*/ 2297927 w 2544418"/>
                <a:gd name="connsiteY10" fmla="*/ 310101 h 1152939"/>
                <a:gd name="connsiteX11" fmla="*/ 2282025 w 2544418"/>
                <a:gd name="connsiteY11" fmla="*/ 286247 h 1152939"/>
                <a:gd name="connsiteX12" fmla="*/ 2258171 w 2544418"/>
                <a:gd name="connsiteY12" fmla="*/ 270344 h 1152939"/>
                <a:gd name="connsiteX13" fmla="*/ 2234317 w 2544418"/>
                <a:gd name="connsiteY13" fmla="*/ 246490 h 1152939"/>
                <a:gd name="connsiteX14" fmla="*/ 2186609 w 2544418"/>
                <a:gd name="connsiteY14" fmla="*/ 222636 h 1152939"/>
                <a:gd name="connsiteX15" fmla="*/ 2138901 w 2544418"/>
                <a:gd name="connsiteY15" fmla="*/ 182880 h 1152939"/>
                <a:gd name="connsiteX16" fmla="*/ 2115047 w 2544418"/>
                <a:gd name="connsiteY16" fmla="*/ 174928 h 1152939"/>
                <a:gd name="connsiteX17" fmla="*/ 2059388 w 2544418"/>
                <a:gd name="connsiteY17" fmla="*/ 135172 h 1152939"/>
                <a:gd name="connsiteX18" fmla="*/ 2011680 w 2544418"/>
                <a:gd name="connsiteY18" fmla="*/ 119269 h 1152939"/>
                <a:gd name="connsiteX19" fmla="*/ 1956021 w 2544418"/>
                <a:gd name="connsiteY19" fmla="*/ 95415 h 1152939"/>
                <a:gd name="connsiteX20" fmla="*/ 1908313 w 2544418"/>
                <a:gd name="connsiteY20" fmla="*/ 79513 h 1152939"/>
                <a:gd name="connsiteX21" fmla="*/ 1836752 w 2544418"/>
                <a:gd name="connsiteY21" fmla="*/ 71561 h 1152939"/>
                <a:gd name="connsiteX22" fmla="*/ 1749287 w 2544418"/>
                <a:gd name="connsiteY22" fmla="*/ 55659 h 1152939"/>
                <a:gd name="connsiteX23" fmla="*/ 1717482 w 2544418"/>
                <a:gd name="connsiteY23" fmla="*/ 47708 h 1152939"/>
                <a:gd name="connsiteX24" fmla="*/ 1645920 w 2544418"/>
                <a:gd name="connsiteY24" fmla="*/ 39756 h 1152939"/>
                <a:gd name="connsiteX25" fmla="*/ 1550505 w 2544418"/>
                <a:gd name="connsiteY25" fmla="*/ 23854 h 1152939"/>
                <a:gd name="connsiteX26" fmla="*/ 1526651 w 2544418"/>
                <a:gd name="connsiteY26" fmla="*/ 15902 h 1152939"/>
                <a:gd name="connsiteX27" fmla="*/ 1494845 w 2544418"/>
                <a:gd name="connsiteY27" fmla="*/ 7951 h 1152939"/>
                <a:gd name="connsiteX28" fmla="*/ 1439186 w 2544418"/>
                <a:gd name="connsiteY28" fmla="*/ 0 h 1152939"/>
                <a:gd name="connsiteX29" fmla="*/ 1184745 w 2544418"/>
                <a:gd name="connsiteY29" fmla="*/ 7951 h 1152939"/>
                <a:gd name="connsiteX30" fmla="*/ 1097280 w 2544418"/>
                <a:gd name="connsiteY30" fmla="*/ 23854 h 1152939"/>
                <a:gd name="connsiteX31" fmla="*/ 1033670 w 2544418"/>
                <a:gd name="connsiteY31" fmla="*/ 31805 h 1152939"/>
                <a:gd name="connsiteX32" fmla="*/ 914400 w 2544418"/>
                <a:gd name="connsiteY32" fmla="*/ 47708 h 1152939"/>
                <a:gd name="connsiteX33" fmla="*/ 882595 w 2544418"/>
                <a:gd name="connsiteY33" fmla="*/ 55659 h 1152939"/>
                <a:gd name="connsiteX34" fmla="*/ 818985 w 2544418"/>
                <a:gd name="connsiteY34" fmla="*/ 63610 h 1152939"/>
                <a:gd name="connsiteX35" fmla="*/ 763325 w 2544418"/>
                <a:gd name="connsiteY35" fmla="*/ 71561 h 1152939"/>
                <a:gd name="connsiteX36" fmla="*/ 667910 w 2544418"/>
                <a:gd name="connsiteY36" fmla="*/ 87464 h 1152939"/>
                <a:gd name="connsiteX37" fmla="*/ 620202 w 2544418"/>
                <a:gd name="connsiteY37" fmla="*/ 95415 h 1152939"/>
                <a:gd name="connsiteX38" fmla="*/ 485030 w 2544418"/>
                <a:gd name="connsiteY38" fmla="*/ 119269 h 1152939"/>
                <a:gd name="connsiteX39" fmla="*/ 429371 w 2544418"/>
                <a:gd name="connsiteY39" fmla="*/ 127221 h 1152939"/>
                <a:gd name="connsiteX40" fmla="*/ 381663 w 2544418"/>
                <a:gd name="connsiteY40" fmla="*/ 143123 h 1152939"/>
                <a:gd name="connsiteX41" fmla="*/ 333955 w 2544418"/>
                <a:gd name="connsiteY41" fmla="*/ 174928 h 1152939"/>
                <a:gd name="connsiteX42" fmla="*/ 286247 w 2544418"/>
                <a:gd name="connsiteY42" fmla="*/ 206734 h 1152939"/>
                <a:gd name="connsiteX43" fmla="*/ 238539 w 2544418"/>
                <a:gd name="connsiteY43" fmla="*/ 246490 h 1152939"/>
                <a:gd name="connsiteX44" fmla="*/ 222637 w 2544418"/>
                <a:gd name="connsiteY44" fmla="*/ 270344 h 1152939"/>
                <a:gd name="connsiteX45" fmla="*/ 198783 w 2544418"/>
                <a:gd name="connsiteY45" fmla="*/ 286247 h 1152939"/>
                <a:gd name="connsiteX46" fmla="*/ 143124 w 2544418"/>
                <a:gd name="connsiteY46" fmla="*/ 333954 h 1152939"/>
                <a:gd name="connsiteX47" fmla="*/ 119270 w 2544418"/>
                <a:gd name="connsiteY47" fmla="*/ 373711 h 1152939"/>
                <a:gd name="connsiteX48" fmla="*/ 63611 w 2544418"/>
                <a:gd name="connsiteY48" fmla="*/ 453224 h 1152939"/>
                <a:gd name="connsiteX49" fmla="*/ 39757 w 2544418"/>
                <a:gd name="connsiteY49" fmla="*/ 508883 h 1152939"/>
                <a:gd name="connsiteX50" fmla="*/ 31805 w 2544418"/>
                <a:gd name="connsiteY50" fmla="*/ 556591 h 1152939"/>
                <a:gd name="connsiteX51" fmla="*/ 23854 w 2544418"/>
                <a:gd name="connsiteY51" fmla="*/ 580445 h 1152939"/>
                <a:gd name="connsiteX52" fmla="*/ 15903 w 2544418"/>
                <a:gd name="connsiteY52" fmla="*/ 620201 h 1152939"/>
                <a:gd name="connsiteX53" fmla="*/ 7952 w 2544418"/>
                <a:gd name="connsiteY53" fmla="*/ 652007 h 1152939"/>
                <a:gd name="connsiteX54" fmla="*/ 0 w 2544418"/>
                <a:gd name="connsiteY54" fmla="*/ 715617 h 1152939"/>
                <a:gd name="connsiteX55" fmla="*/ 7952 w 2544418"/>
                <a:gd name="connsiteY55" fmla="*/ 866692 h 1152939"/>
                <a:gd name="connsiteX56" fmla="*/ 15903 w 2544418"/>
                <a:gd name="connsiteY56" fmla="*/ 906448 h 1152939"/>
                <a:gd name="connsiteX57" fmla="*/ 95416 w 2544418"/>
                <a:gd name="connsiteY57" fmla="*/ 985961 h 1152939"/>
                <a:gd name="connsiteX58" fmla="*/ 135172 w 2544418"/>
                <a:gd name="connsiteY58" fmla="*/ 1001864 h 1152939"/>
                <a:gd name="connsiteX59" fmla="*/ 190832 w 2544418"/>
                <a:gd name="connsiteY59" fmla="*/ 1025718 h 1152939"/>
                <a:gd name="connsiteX60" fmla="*/ 214685 w 2544418"/>
                <a:gd name="connsiteY60" fmla="*/ 1041621 h 1152939"/>
                <a:gd name="connsiteX61" fmla="*/ 246491 w 2544418"/>
                <a:gd name="connsiteY61" fmla="*/ 1049572 h 1152939"/>
                <a:gd name="connsiteX62" fmla="*/ 326004 w 2544418"/>
                <a:gd name="connsiteY62" fmla="*/ 1065474 h 1152939"/>
                <a:gd name="connsiteX63" fmla="*/ 429371 w 2544418"/>
                <a:gd name="connsiteY63" fmla="*/ 1081377 h 1152939"/>
                <a:gd name="connsiteX64" fmla="*/ 508884 w 2544418"/>
                <a:gd name="connsiteY64" fmla="*/ 1097280 h 1152939"/>
                <a:gd name="connsiteX65" fmla="*/ 652007 w 2544418"/>
                <a:gd name="connsiteY65" fmla="*/ 1113182 h 1152939"/>
                <a:gd name="connsiteX66" fmla="*/ 755374 w 2544418"/>
                <a:gd name="connsiteY66" fmla="*/ 1137036 h 1152939"/>
                <a:gd name="connsiteX67" fmla="*/ 850790 w 2544418"/>
                <a:gd name="connsiteY67" fmla="*/ 1152939 h 1152939"/>
                <a:gd name="connsiteX68" fmla="*/ 1693628 w 2544418"/>
                <a:gd name="connsiteY68" fmla="*/ 1144988 h 1152939"/>
                <a:gd name="connsiteX69" fmla="*/ 1757239 w 2544418"/>
                <a:gd name="connsiteY69" fmla="*/ 1129085 h 1152939"/>
                <a:gd name="connsiteX70" fmla="*/ 1836752 w 2544418"/>
                <a:gd name="connsiteY70" fmla="*/ 1121134 h 1152939"/>
                <a:gd name="connsiteX71" fmla="*/ 1971924 w 2544418"/>
                <a:gd name="connsiteY71" fmla="*/ 1097280 h 1152939"/>
                <a:gd name="connsiteX72" fmla="*/ 2011680 w 2544418"/>
                <a:gd name="connsiteY72" fmla="*/ 1089328 h 1152939"/>
                <a:gd name="connsiteX73" fmla="*/ 2035534 w 2544418"/>
                <a:gd name="connsiteY73" fmla="*/ 1081377 h 1152939"/>
                <a:gd name="connsiteX74" fmla="*/ 2115047 w 2544418"/>
                <a:gd name="connsiteY74" fmla="*/ 1073426 h 1152939"/>
                <a:gd name="connsiteX75" fmla="*/ 2138901 w 2544418"/>
                <a:gd name="connsiteY75" fmla="*/ 1065474 h 1152939"/>
                <a:gd name="connsiteX76" fmla="*/ 2178658 w 2544418"/>
                <a:gd name="connsiteY76" fmla="*/ 1057523 h 1152939"/>
                <a:gd name="connsiteX77" fmla="*/ 2218414 w 2544418"/>
                <a:gd name="connsiteY77" fmla="*/ 1041621 h 1152939"/>
                <a:gd name="connsiteX78" fmla="*/ 2242268 w 2544418"/>
                <a:gd name="connsiteY78" fmla="*/ 1033669 h 1152939"/>
                <a:gd name="connsiteX79" fmla="*/ 2266122 w 2544418"/>
                <a:gd name="connsiteY79" fmla="*/ 1017767 h 1152939"/>
                <a:gd name="connsiteX80" fmla="*/ 2345635 w 2544418"/>
                <a:gd name="connsiteY80" fmla="*/ 993913 h 1152939"/>
                <a:gd name="connsiteX81" fmla="*/ 2377440 w 2544418"/>
                <a:gd name="connsiteY81" fmla="*/ 978010 h 1152939"/>
                <a:gd name="connsiteX82" fmla="*/ 2401294 w 2544418"/>
                <a:gd name="connsiteY82" fmla="*/ 962108 h 1152939"/>
                <a:gd name="connsiteX83" fmla="*/ 2449002 w 2544418"/>
                <a:gd name="connsiteY83" fmla="*/ 946205 h 1152939"/>
                <a:gd name="connsiteX84" fmla="*/ 2496710 w 2544418"/>
                <a:gd name="connsiteY84" fmla="*/ 914400 h 1152939"/>
                <a:gd name="connsiteX85" fmla="*/ 2528515 w 2544418"/>
                <a:gd name="connsiteY85" fmla="*/ 866692 h 1152939"/>
                <a:gd name="connsiteX86" fmla="*/ 2536466 w 2544418"/>
                <a:gd name="connsiteY86" fmla="*/ 842838 h 1152939"/>
                <a:gd name="connsiteX87" fmla="*/ 2528515 w 2544418"/>
                <a:gd name="connsiteY87" fmla="*/ 818984 h 1152939"/>
                <a:gd name="connsiteX88" fmla="*/ 2544418 w 2544418"/>
                <a:gd name="connsiteY88" fmla="*/ 795130 h 11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544418" h="1152939">
                  <a:moveTo>
                    <a:pt x="2544418" y="795130"/>
                  </a:moveTo>
                  <a:cubicBezTo>
                    <a:pt x="2544418" y="783203"/>
                    <a:pt x="2537814" y="761370"/>
                    <a:pt x="2528515" y="747422"/>
                  </a:cubicBezTo>
                  <a:cubicBezTo>
                    <a:pt x="2505261" y="712542"/>
                    <a:pt x="2518346" y="731213"/>
                    <a:pt x="2488759" y="691763"/>
                  </a:cubicBezTo>
                  <a:cubicBezTo>
                    <a:pt x="2483458" y="675860"/>
                    <a:pt x="2482155" y="658003"/>
                    <a:pt x="2472856" y="644055"/>
                  </a:cubicBezTo>
                  <a:cubicBezTo>
                    <a:pt x="2456883" y="620096"/>
                    <a:pt x="2453158" y="616646"/>
                    <a:pt x="2441051" y="588396"/>
                  </a:cubicBezTo>
                  <a:cubicBezTo>
                    <a:pt x="2437749" y="580692"/>
                    <a:pt x="2436567" y="572172"/>
                    <a:pt x="2433099" y="564542"/>
                  </a:cubicBezTo>
                  <a:cubicBezTo>
                    <a:pt x="2423289" y="542961"/>
                    <a:pt x="2408790" y="523422"/>
                    <a:pt x="2401294" y="500932"/>
                  </a:cubicBezTo>
                  <a:cubicBezTo>
                    <a:pt x="2390321" y="468012"/>
                    <a:pt x="2397992" y="484052"/>
                    <a:pt x="2377440" y="453224"/>
                  </a:cubicBezTo>
                  <a:cubicBezTo>
                    <a:pt x="2358516" y="396450"/>
                    <a:pt x="2370836" y="419463"/>
                    <a:pt x="2345635" y="381662"/>
                  </a:cubicBezTo>
                  <a:cubicBezTo>
                    <a:pt x="2337666" y="357754"/>
                    <a:pt x="2338908" y="354506"/>
                    <a:pt x="2321781" y="333954"/>
                  </a:cubicBezTo>
                  <a:cubicBezTo>
                    <a:pt x="2314582" y="325316"/>
                    <a:pt x="2305126" y="318739"/>
                    <a:pt x="2297927" y="310101"/>
                  </a:cubicBezTo>
                  <a:cubicBezTo>
                    <a:pt x="2291809" y="302760"/>
                    <a:pt x="2288782" y="293004"/>
                    <a:pt x="2282025" y="286247"/>
                  </a:cubicBezTo>
                  <a:cubicBezTo>
                    <a:pt x="2275268" y="279490"/>
                    <a:pt x="2265512" y="276462"/>
                    <a:pt x="2258171" y="270344"/>
                  </a:cubicBezTo>
                  <a:cubicBezTo>
                    <a:pt x="2249532" y="263145"/>
                    <a:pt x="2242956" y="253689"/>
                    <a:pt x="2234317" y="246490"/>
                  </a:cubicBezTo>
                  <a:cubicBezTo>
                    <a:pt x="2213767" y="229365"/>
                    <a:pt x="2210514" y="230605"/>
                    <a:pt x="2186609" y="222636"/>
                  </a:cubicBezTo>
                  <a:cubicBezTo>
                    <a:pt x="2169022" y="205049"/>
                    <a:pt x="2161043" y="193951"/>
                    <a:pt x="2138901" y="182880"/>
                  </a:cubicBezTo>
                  <a:cubicBezTo>
                    <a:pt x="2131404" y="179132"/>
                    <a:pt x="2122998" y="177579"/>
                    <a:pt x="2115047" y="174928"/>
                  </a:cubicBezTo>
                  <a:cubicBezTo>
                    <a:pt x="2110771" y="171721"/>
                    <a:pt x="2068905" y="139402"/>
                    <a:pt x="2059388" y="135172"/>
                  </a:cubicBezTo>
                  <a:cubicBezTo>
                    <a:pt x="2044070" y="128364"/>
                    <a:pt x="2025628" y="128567"/>
                    <a:pt x="2011680" y="119269"/>
                  </a:cubicBezTo>
                  <a:cubicBezTo>
                    <a:pt x="1973837" y="94041"/>
                    <a:pt x="2002696" y="109418"/>
                    <a:pt x="1956021" y="95415"/>
                  </a:cubicBezTo>
                  <a:cubicBezTo>
                    <a:pt x="1939965" y="90598"/>
                    <a:pt x="1924973" y="81364"/>
                    <a:pt x="1908313" y="79513"/>
                  </a:cubicBezTo>
                  <a:lnTo>
                    <a:pt x="1836752" y="71561"/>
                  </a:lnTo>
                  <a:cubicBezTo>
                    <a:pt x="1764611" y="53527"/>
                    <a:pt x="1853756" y="74653"/>
                    <a:pt x="1749287" y="55659"/>
                  </a:cubicBezTo>
                  <a:cubicBezTo>
                    <a:pt x="1738535" y="53704"/>
                    <a:pt x="1728283" y="49370"/>
                    <a:pt x="1717482" y="47708"/>
                  </a:cubicBezTo>
                  <a:cubicBezTo>
                    <a:pt x="1693760" y="44058"/>
                    <a:pt x="1669774" y="42407"/>
                    <a:pt x="1645920" y="39756"/>
                  </a:cubicBezTo>
                  <a:cubicBezTo>
                    <a:pt x="1561643" y="18688"/>
                    <a:pt x="1687025" y="48677"/>
                    <a:pt x="1550505" y="23854"/>
                  </a:cubicBezTo>
                  <a:cubicBezTo>
                    <a:pt x="1542259" y="22355"/>
                    <a:pt x="1534710" y="18205"/>
                    <a:pt x="1526651" y="15902"/>
                  </a:cubicBezTo>
                  <a:cubicBezTo>
                    <a:pt x="1516143" y="12900"/>
                    <a:pt x="1505597" y="9906"/>
                    <a:pt x="1494845" y="7951"/>
                  </a:cubicBezTo>
                  <a:cubicBezTo>
                    <a:pt x="1476406" y="4599"/>
                    <a:pt x="1457739" y="2650"/>
                    <a:pt x="1439186" y="0"/>
                  </a:cubicBezTo>
                  <a:lnTo>
                    <a:pt x="1184745" y="7951"/>
                  </a:lnTo>
                  <a:cubicBezTo>
                    <a:pt x="1024416" y="15967"/>
                    <a:pt x="1176080" y="9526"/>
                    <a:pt x="1097280" y="23854"/>
                  </a:cubicBezTo>
                  <a:cubicBezTo>
                    <a:pt x="1076256" y="27677"/>
                    <a:pt x="1054824" y="28783"/>
                    <a:pt x="1033670" y="31805"/>
                  </a:cubicBezTo>
                  <a:cubicBezTo>
                    <a:pt x="908731" y="49653"/>
                    <a:pt x="1081716" y="29116"/>
                    <a:pt x="914400" y="47708"/>
                  </a:cubicBezTo>
                  <a:cubicBezTo>
                    <a:pt x="903798" y="50358"/>
                    <a:pt x="893374" y="53863"/>
                    <a:pt x="882595" y="55659"/>
                  </a:cubicBezTo>
                  <a:cubicBezTo>
                    <a:pt x="861517" y="59172"/>
                    <a:pt x="840166" y="60786"/>
                    <a:pt x="818985" y="63610"/>
                  </a:cubicBezTo>
                  <a:lnTo>
                    <a:pt x="763325" y="71561"/>
                  </a:lnTo>
                  <a:cubicBezTo>
                    <a:pt x="713604" y="88137"/>
                    <a:pt x="756676" y="75629"/>
                    <a:pt x="667910" y="87464"/>
                  </a:cubicBezTo>
                  <a:cubicBezTo>
                    <a:pt x="651929" y="89595"/>
                    <a:pt x="636105" y="92765"/>
                    <a:pt x="620202" y="95415"/>
                  </a:cubicBezTo>
                  <a:cubicBezTo>
                    <a:pt x="560788" y="115221"/>
                    <a:pt x="604649" y="102180"/>
                    <a:pt x="485030" y="119269"/>
                  </a:cubicBezTo>
                  <a:lnTo>
                    <a:pt x="429371" y="127221"/>
                  </a:lnTo>
                  <a:cubicBezTo>
                    <a:pt x="413468" y="132522"/>
                    <a:pt x="395611" y="133825"/>
                    <a:pt x="381663" y="143123"/>
                  </a:cubicBezTo>
                  <a:cubicBezTo>
                    <a:pt x="365760" y="153725"/>
                    <a:pt x="347470" y="161413"/>
                    <a:pt x="333955" y="174928"/>
                  </a:cubicBezTo>
                  <a:cubicBezTo>
                    <a:pt x="304174" y="204709"/>
                    <a:pt x="320769" y="195226"/>
                    <a:pt x="286247" y="206734"/>
                  </a:cubicBezTo>
                  <a:cubicBezTo>
                    <a:pt x="247505" y="264850"/>
                    <a:pt x="299068" y="196050"/>
                    <a:pt x="238539" y="246490"/>
                  </a:cubicBezTo>
                  <a:cubicBezTo>
                    <a:pt x="231198" y="252608"/>
                    <a:pt x="229394" y="263587"/>
                    <a:pt x="222637" y="270344"/>
                  </a:cubicBezTo>
                  <a:cubicBezTo>
                    <a:pt x="215880" y="277101"/>
                    <a:pt x="206559" y="280692"/>
                    <a:pt x="198783" y="286247"/>
                  </a:cubicBezTo>
                  <a:cubicBezTo>
                    <a:pt x="181423" y="298647"/>
                    <a:pt x="156459" y="316174"/>
                    <a:pt x="143124" y="333954"/>
                  </a:cubicBezTo>
                  <a:cubicBezTo>
                    <a:pt x="133851" y="346318"/>
                    <a:pt x="127843" y="360852"/>
                    <a:pt x="119270" y="373711"/>
                  </a:cubicBezTo>
                  <a:cubicBezTo>
                    <a:pt x="107172" y="391858"/>
                    <a:pt x="69273" y="436239"/>
                    <a:pt x="63611" y="453224"/>
                  </a:cubicBezTo>
                  <a:cubicBezTo>
                    <a:pt x="51910" y="488323"/>
                    <a:pt x="59407" y="469581"/>
                    <a:pt x="39757" y="508883"/>
                  </a:cubicBezTo>
                  <a:cubicBezTo>
                    <a:pt x="37106" y="524786"/>
                    <a:pt x="35302" y="540853"/>
                    <a:pt x="31805" y="556591"/>
                  </a:cubicBezTo>
                  <a:cubicBezTo>
                    <a:pt x="29987" y="564773"/>
                    <a:pt x="25887" y="572314"/>
                    <a:pt x="23854" y="580445"/>
                  </a:cubicBezTo>
                  <a:cubicBezTo>
                    <a:pt x="20576" y="593556"/>
                    <a:pt x="18835" y="607008"/>
                    <a:pt x="15903" y="620201"/>
                  </a:cubicBezTo>
                  <a:cubicBezTo>
                    <a:pt x="13532" y="630869"/>
                    <a:pt x="9749" y="641227"/>
                    <a:pt x="7952" y="652007"/>
                  </a:cubicBezTo>
                  <a:cubicBezTo>
                    <a:pt x="4439" y="673085"/>
                    <a:pt x="2651" y="694414"/>
                    <a:pt x="0" y="715617"/>
                  </a:cubicBezTo>
                  <a:cubicBezTo>
                    <a:pt x="2651" y="765975"/>
                    <a:pt x="3764" y="816438"/>
                    <a:pt x="7952" y="866692"/>
                  </a:cubicBezTo>
                  <a:cubicBezTo>
                    <a:pt x="9074" y="880160"/>
                    <a:pt x="10311" y="894145"/>
                    <a:pt x="15903" y="906448"/>
                  </a:cubicBezTo>
                  <a:cubicBezTo>
                    <a:pt x="32395" y="942731"/>
                    <a:pt x="57720" y="970882"/>
                    <a:pt x="95416" y="985961"/>
                  </a:cubicBezTo>
                  <a:cubicBezTo>
                    <a:pt x="108668" y="991262"/>
                    <a:pt x="122406" y="995481"/>
                    <a:pt x="135172" y="1001864"/>
                  </a:cubicBezTo>
                  <a:cubicBezTo>
                    <a:pt x="190080" y="1029319"/>
                    <a:pt x="124641" y="1009171"/>
                    <a:pt x="190832" y="1025718"/>
                  </a:cubicBezTo>
                  <a:cubicBezTo>
                    <a:pt x="198783" y="1031019"/>
                    <a:pt x="205902" y="1037857"/>
                    <a:pt x="214685" y="1041621"/>
                  </a:cubicBezTo>
                  <a:cubicBezTo>
                    <a:pt x="224730" y="1045926"/>
                    <a:pt x="235983" y="1046570"/>
                    <a:pt x="246491" y="1049572"/>
                  </a:cubicBezTo>
                  <a:cubicBezTo>
                    <a:pt x="310505" y="1067861"/>
                    <a:pt x="212003" y="1046473"/>
                    <a:pt x="326004" y="1065474"/>
                  </a:cubicBezTo>
                  <a:cubicBezTo>
                    <a:pt x="435290" y="1083689"/>
                    <a:pt x="275542" y="1062149"/>
                    <a:pt x="429371" y="1081377"/>
                  </a:cubicBezTo>
                  <a:cubicBezTo>
                    <a:pt x="463597" y="1089933"/>
                    <a:pt x="469899" y="1092407"/>
                    <a:pt x="508884" y="1097280"/>
                  </a:cubicBezTo>
                  <a:cubicBezTo>
                    <a:pt x="584753" y="1106764"/>
                    <a:pt x="581947" y="1102403"/>
                    <a:pt x="652007" y="1113182"/>
                  </a:cubicBezTo>
                  <a:cubicBezTo>
                    <a:pt x="703366" y="1121084"/>
                    <a:pt x="694549" y="1124870"/>
                    <a:pt x="755374" y="1137036"/>
                  </a:cubicBezTo>
                  <a:cubicBezTo>
                    <a:pt x="813508" y="1148664"/>
                    <a:pt x="781752" y="1143077"/>
                    <a:pt x="850790" y="1152939"/>
                  </a:cubicBezTo>
                  <a:lnTo>
                    <a:pt x="1693628" y="1144988"/>
                  </a:lnTo>
                  <a:cubicBezTo>
                    <a:pt x="1755465" y="1143874"/>
                    <a:pt x="1711967" y="1136050"/>
                    <a:pt x="1757239" y="1129085"/>
                  </a:cubicBezTo>
                  <a:cubicBezTo>
                    <a:pt x="1783566" y="1125035"/>
                    <a:pt x="1810248" y="1123784"/>
                    <a:pt x="1836752" y="1121134"/>
                  </a:cubicBezTo>
                  <a:cubicBezTo>
                    <a:pt x="2019582" y="1084567"/>
                    <a:pt x="1830612" y="1120833"/>
                    <a:pt x="1971924" y="1097280"/>
                  </a:cubicBezTo>
                  <a:cubicBezTo>
                    <a:pt x="1985255" y="1095058"/>
                    <a:pt x="1998569" y="1092606"/>
                    <a:pt x="2011680" y="1089328"/>
                  </a:cubicBezTo>
                  <a:cubicBezTo>
                    <a:pt x="2019811" y="1087295"/>
                    <a:pt x="2027250" y="1082651"/>
                    <a:pt x="2035534" y="1081377"/>
                  </a:cubicBezTo>
                  <a:cubicBezTo>
                    <a:pt x="2061861" y="1077327"/>
                    <a:pt x="2088543" y="1076076"/>
                    <a:pt x="2115047" y="1073426"/>
                  </a:cubicBezTo>
                  <a:cubicBezTo>
                    <a:pt x="2122998" y="1070775"/>
                    <a:pt x="2130770" y="1067507"/>
                    <a:pt x="2138901" y="1065474"/>
                  </a:cubicBezTo>
                  <a:cubicBezTo>
                    <a:pt x="2152012" y="1062196"/>
                    <a:pt x="2165713" y="1061406"/>
                    <a:pt x="2178658" y="1057523"/>
                  </a:cubicBezTo>
                  <a:cubicBezTo>
                    <a:pt x="2192329" y="1053422"/>
                    <a:pt x="2205050" y="1046633"/>
                    <a:pt x="2218414" y="1041621"/>
                  </a:cubicBezTo>
                  <a:cubicBezTo>
                    <a:pt x="2226262" y="1038678"/>
                    <a:pt x="2234771" y="1037417"/>
                    <a:pt x="2242268" y="1033669"/>
                  </a:cubicBezTo>
                  <a:cubicBezTo>
                    <a:pt x="2250815" y="1029395"/>
                    <a:pt x="2257389" y="1021648"/>
                    <a:pt x="2266122" y="1017767"/>
                  </a:cubicBezTo>
                  <a:cubicBezTo>
                    <a:pt x="2291015" y="1006703"/>
                    <a:pt x="2319199" y="1000522"/>
                    <a:pt x="2345635" y="993913"/>
                  </a:cubicBezTo>
                  <a:cubicBezTo>
                    <a:pt x="2356237" y="988612"/>
                    <a:pt x="2367149" y="983891"/>
                    <a:pt x="2377440" y="978010"/>
                  </a:cubicBezTo>
                  <a:cubicBezTo>
                    <a:pt x="2385737" y="973269"/>
                    <a:pt x="2392561" y="965989"/>
                    <a:pt x="2401294" y="962108"/>
                  </a:cubicBezTo>
                  <a:cubicBezTo>
                    <a:pt x="2416612" y="955300"/>
                    <a:pt x="2449002" y="946205"/>
                    <a:pt x="2449002" y="946205"/>
                  </a:cubicBezTo>
                  <a:cubicBezTo>
                    <a:pt x="2464905" y="935603"/>
                    <a:pt x="2486108" y="930303"/>
                    <a:pt x="2496710" y="914400"/>
                  </a:cubicBezTo>
                  <a:lnTo>
                    <a:pt x="2528515" y="866692"/>
                  </a:lnTo>
                  <a:cubicBezTo>
                    <a:pt x="2531165" y="858741"/>
                    <a:pt x="2536466" y="851219"/>
                    <a:pt x="2536466" y="842838"/>
                  </a:cubicBezTo>
                  <a:cubicBezTo>
                    <a:pt x="2536466" y="834457"/>
                    <a:pt x="2529555" y="827301"/>
                    <a:pt x="2528515" y="818984"/>
                  </a:cubicBezTo>
                  <a:cubicBezTo>
                    <a:pt x="2526871" y="805834"/>
                    <a:pt x="2544418" y="807057"/>
                    <a:pt x="2544418" y="79513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484766" y="5157192"/>
              <a:ext cx="2503058" cy="430887"/>
            </a:xfrm>
            <a:prstGeom prst="rect">
              <a:avLst/>
            </a:prstGeom>
          </p:spPr>
          <p:txBody>
            <a:bodyPr wrap="none">
              <a:spAutoFit/>
            </a:bodyPr>
            <a:lstStyle/>
            <a:p>
              <a:pPr algn="ctr"/>
              <a:r>
                <a:rPr lang="cs-CZ" sz="2200" b="1" dirty="0" smtClean="0">
                  <a:solidFill>
                    <a:srgbClr val="0070C0"/>
                  </a:solidFill>
                  <a:effectLst>
                    <a:outerShdw blurRad="38100" dist="38100" dir="2700000" algn="tl">
                      <a:srgbClr val="000000">
                        <a:alpha val="43137"/>
                      </a:srgbClr>
                    </a:outerShdw>
                  </a:effectLst>
                  <a:latin typeface="American Garamond AT" pitchFamily="2" charset="0"/>
                </a:rPr>
                <a:t>Americká hypotéka </a:t>
              </a:r>
              <a:endParaRPr lang="cs-CZ" sz="2200" b="1" dirty="0">
                <a:solidFill>
                  <a:srgbClr val="0070C0"/>
                </a:solidFill>
                <a:effectLst>
                  <a:outerShdw blurRad="38100" dist="38100" dir="2700000" algn="tl">
                    <a:srgbClr val="000000">
                      <a:alpha val="43137"/>
                    </a:srgbClr>
                  </a:outerShdw>
                </a:effectLst>
                <a:latin typeface="American Garamond AT" pitchFamily="2" charset="0"/>
              </a:endParaRPr>
            </a:p>
          </p:txBody>
        </p:sp>
      </p:grpSp>
      <p:sp>
        <p:nvSpPr>
          <p:cNvPr id="39" name="Mrak 38">
            <a:hlinkClick r:id="rId4" action="ppaction://hlinksldjump"/>
          </p:cNvPr>
          <p:cNvSpPr/>
          <p:nvPr/>
        </p:nvSpPr>
        <p:spPr>
          <a:xfrm>
            <a:off x="3196817" y="3983885"/>
            <a:ext cx="1375183" cy="74549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6" name="Skupina 35"/>
          <p:cNvGrpSpPr/>
          <p:nvPr/>
        </p:nvGrpSpPr>
        <p:grpSpPr>
          <a:xfrm>
            <a:off x="4499992" y="4653136"/>
            <a:ext cx="3019836" cy="1152128"/>
            <a:chOff x="4283968" y="5085184"/>
            <a:chExt cx="3168352" cy="1224136"/>
          </a:xfrm>
        </p:grpSpPr>
        <p:pic>
          <p:nvPicPr>
            <p:cNvPr id="22" name="Obrázek 21">
              <a:hlinkClick r:id="rId5" action="ppaction://hlinksldjump"/>
            </p:cNvPr>
            <p:cNvPicPr/>
            <p:nvPr/>
          </p:nvPicPr>
          <p:blipFill>
            <a:blip r:embed="rId3" cstate="print"/>
            <a:srcRect/>
            <a:stretch>
              <a:fillRect/>
            </a:stretch>
          </p:blipFill>
          <p:spPr bwMode="auto">
            <a:xfrm>
              <a:off x="4283968" y="5085184"/>
              <a:ext cx="3168352" cy="1224136"/>
            </a:xfrm>
            <a:prstGeom prst="rect">
              <a:avLst/>
            </a:prstGeom>
            <a:noFill/>
            <a:ln w="9525">
              <a:noFill/>
              <a:miter lim="800000"/>
              <a:headEnd/>
              <a:tailEnd/>
            </a:ln>
          </p:spPr>
        </p:pic>
        <p:sp>
          <p:nvSpPr>
            <p:cNvPr id="23" name="Elipsa 22"/>
            <p:cNvSpPr/>
            <p:nvPr/>
          </p:nvSpPr>
          <p:spPr>
            <a:xfrm>
              <a:off x="4820977" y="5971627"/>
              <a:ext cx="322205" cy="25327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Elipsa 23"/>
            <p:cNvSpPr/>
            <p:nvPr/>
          </p:nvSpPr>
          <p:spPr>
            <a:xfrm>
              <a:off x="6539405" y="5971627"/>
              <a:ext cx="322205" cy="2532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Volný tvar 24"/>
            <p:cNvSpPr/>
            <p:nvPr/>
          </p:nvSpPr>
          <p:spPr>
            <a:xfrm>
              <a:off x="5001987" y="5146183"/>
              <a:ext cx="1897532" cy="675861"/>
            </a:xfrm>
            <a:custGeom>
              <a:avLst/>
              <a:gdLst>
                <a:gd name="connsiteX0" fmla="*/ 2544418 w 2544418"/>
                <a:gd name="connsiteY0" fmla="*/ 795130 h 1152939"/>
                <a:gd name="connsiteX1" fmla="*/ 2528515 w 2544418"/>
                <a:gd name="connsiteY1" fmla="*/ 747422 h 1152939"/>
                <a:gd name="connsiteX2" fmla="*/ 2488759 w 2544418"/>
                <a:gd name="connsiteY2" fmla="*/ 691763 h 1152939"/>
                <a:gd name="connsiteX3" fmla="*/ 2472856 w 2544418"/>
                <a:gd name="connsiteY3" fmla="*/ 644055 h 1152939"/>
                <a:gd name="connsiteX4" fmla="*/ 2441051 w 2544418"/>
                <a:gd name="connsiteY4" fmla="*/ 588396 h 1152939"/>
                <a:gd name="connsiteX5" fmla="*/ 2433099 w 2544418"/>
                <a:gd name="connsiteY5" fmla="*/ 564542 h 1152939"/>
                <a:gd name="connsiteX6" fmla="*/ 2401294 w 2544418"/>
                <a:gd name="connsiteY6" fmla="*/ 500932 h 1152939"/>
                <a:gd name="connsiteX7" fmla="*/ 2377440 w 2544418"/>
                <a:gd name="connsiteY7" fmla="*/ 453224 h 1152939"/>
                <a:gd name="connsiteX8" fmla="*/ 2345635 w 2544418"/>
                <a:gd name="connsiteY8" fmla="*/ 381662 h 1152939"/>
                <a:gd name="connsiteX9" fmla="*/ 2321781 w 2544418"/>
                <a:gd name="connsiteY9" fmla="*/ 333954 h 1152939"/>
                <a:gd name="connsiteX10" fmla="*/ 2297927 w 2544418"/>
                <a:gd name="connsiteY10" fmla="*/ 310101 h 1152939"/>
                <a:gd name="connsiteX11" fmla="*/ 2282025 w 2544418"/>
                <a:gd name="connsiteY11" fmla="*/ 286247 h 1152939"/>
                <a:gd name="connsiteX12" fmla="*/ 2258171 w 2544418"/>
                <a:gd name="connsiteY12" fmla="*/ 270344 h 1152939"/>
                <a:gd name="connsiteX13" fmla="*/ 2234317 w 2544418"/>
                <a:gd name="connsiteY13" fmla="*/ 246490 h 1152939"/>
                <a:gd name="connsiteX14" fmla="*/ 2186609 w 2544418"/>
                <a:gd name="connsiteY14" fmla="*/ 222636 h 1152939"/>
                <a:gd name="connsiteX15" fmla="*/ 2138901 w 2544418"/>
                <a:gd name="connsiteY15" fmla="*/ 182880 h 1152939"/>
                <a:gd name="connsiteX16" fmla="*/ 2115047 w 2544418"/>
                <a:gd name="connsiteY16" fmla="*/ 174928 h 1152939"/>
                <a:gd name="connsiteX17" fmla="*/ 2059388 w 2544418"/>
                <a:gd name="connsiteY17" fmla="*/ 135172 h 1152939"/>
                <a:gd name="connsiteX18" fmla="*/ 2011680 w 2544418"/>
                <a:gd name="connsiteY18" fmla="*/ 119269 h 1152939"/>
                <a:gd name="connsiteX19" fmla="*/ 1956021 w 2544418"/>
                <a:gd name="connsiteY19" fmla="*/ 95415 h 1152939"/>
                <a:gd name="connsiteX20" fmla="*/ 1908313 w 2544418"/>
                <a:gd name="connsiteY20" fmla="*/ 79513 h 1152939"/>
                <a:gd name="connsiteX21" fmla="*/ 1836752 w 2544418"/>
                <a:gd name="connsiteY21" fmla="*/ 71561 h 1152939"/>
                <a:gd name="connsiteX22" fmla="*/ 1749287 w 2544418"/>
                <a:gd name="connsiteY22" fmla="*/ 55659 h 1152939"/>
                <a:gd name="connsiteX23" fmla="*/ 1717482 w 2544418"/>
                <a:gd name="connsiteY23" fmla="*/ 47708 h 1152939"/>
                <a:gd name="connsiteX24" fmla="*/ 1645920 w 2544418"/>
                <a:gd name="connsiteY24" fmla="*/ 39756 h 1152939"/>
                <a:gd name="connsiteX25" fmla="*/ 1550505 w 2544418"/>
                <a:gd name="connsiteY25" fmla="*/ 23854 h 1152939"/>
                <a:gd name="connsiteX26" fmla="*/ 1526651 w 2544418"/>
                <a:gd name="connsiteY26" fmla="*/ 15902 h 1152939"/>
                <a:gd name="connsiteX27" fmla="*/ 1494845 w 2544418"/>
                <a:gd name="connsiteY27" fmla="*/ 7951 h 1152939"/>
                <a:gd name="connsiteX28" fmla="*/ 1439186 w 2544418"/>
                <a:gd name="connsiteY28" fmla="*/ 0 h 1152939"/>
                <a:gd name="connsiteX29" fmla="*/ 1184745 w 2544418"/>
                <a:gd name="connsiteY29" fmla="*/ 7951 h 1152939"/>
                <a:gd name="connsiteX30" fmla="*/ 1097280 w 2544418"/>
                <a:gd name="connsiteY30" fmla="*/ 23854 h 1152939"/>
                <a:gd name="connsiteX31" fmla="*/ 1033670 w 2544418"/>
                <a:gd name="connsiteY31" fmla="*/ 31805 h 1152939"/>
                <a:gd name="connsiteX32" fmla="*/ 914400 w 2544418"/>
                <a:gd name="connsiteY32" fmla="*/ 47708 h 1152939"/>
                <a:gd name="connsiteX33" fmla="*/ 882595 w 2544418"/>
                <a:gd name="connsiteY33" fmla="*/ 55659 h 1152939"/>
                <a:gd name="connsiteX34" fmla="*/ 818985 w 2544418"/>
                <a:gd name="connsiteY34" fmla="*/ 63610 h 1152939"/>
                <a:gd name="connsiteX35" fmla="*/ 763325 w 2544418"/>
                <a:gd name="connsiteY35" fmla="*/ 71561 h 1152939"/>
                <a:gd name="connsiteX36" fmla="*/ 667910 w 2544418"/>
                <a:gd name="connsiteY36" fmla="*/ 87464 h 1152939"/>
                <a:gd name="connsiteX37" fmla="*/ 620202 w 2544418"/>
                <a:gd name="connsiteY37" fmla="*/ 95415 h 1152939"/>
                <a:gd name="connsiteX38" fmla="*/ 485030 w 2544418"/>
                <a:gd name="connsiteY38" fmla="*/ 119269 h 1152939"/>
                <a:gd name="connsiteX39" fmla="*/ 429371 w 2544418"/>
                <a:gd name="connsiteY39" fmla="*/ 127221 h 1152939"/>
                <a:gd name="connsiteX40" fmla="*/ 381663 w 2544418"/>
                <a:gd name="connsiteY40" fmla="*/ 143123 h 1152939"/>
                <a:gd name="connsiteX41" fmla="*/ 333955 w 2544418"/>
                <a:gd name="connsiteY41" fmla="*/ 174928 h 1152939"/>
                <a:gd name="connsiteX42" fmla="*/ 286247 w 2544418"/>
                <a:gd name="connsiteY42" fmla="*/ 206734 h 1152939"/>
                <a:gd name="connsiteX43" fmla="*/ 238539 w 2544418"/>
                <a:gd name="connsiteY43" fmla="*/ 246490 h 1152939"/>
                <a:gd name="connsiteX44" fmla="*/ 222637 w 2544418"/>
                <a:gd name="connsiteY44" fmla="*/ 270344 h 1152939"/>
                <a:gd name="connsiteX45" fmla="*/ 198783 w 2544418"/>
                <a:gd name="connsiteY45" fmla="*/ 286247 h 1152939"/>
                <a:gd name="connsiteX46" fmla="*/ 143124 w 2544418"/>
                <a:gd name="connsiteY46" fmla="*/ 333954 h 1152939"/>
                <a:gd name="connsiteX47" fmla="*/ 119270 w 2544418"/>
                <a:gd name="connsiteY47" fmla="*/ 373711 h 1152939"/>
                <a:gd name="connsiteX48" fmla="*/ 63611 w 2544418"/>
                <a:gd name="connsiteY48" fmla="*/ 453224 h 1152939"/>
                <a:gd name="connsiteX49" fmla="*/ 39757 w 2544418"/>
                <a:gd name="connsiteY49" fmla="*/ 508883 h 1152939"/>
                <a:gd name="connsiteX50" fmla="*/ 31805 w 2544418"/>
                <a:gd name="connsiteY50" fmla="*/ 556591 h 1152939"/>
                <a:gd name="connsiteX51" fmla="*/ 23854 w 2544418"/>
                <a:gd name="connsiteY51" fmla="*/ 580445 h 1152939"/>
                <a:gd name="connsiteX52" fmla="*/ 15903 w 2544418"/>
                <a:gd name="connsiteY52" fmla="*/ 620201 h 1152939"/>
                <a:gd name="connsiteX53" fmla="*/ 7952 w 2544418"/>
                <a:gd name="connsiteY53" fmla="*/ 652007 h 1152939"/>
                <a:gd name="connsiteX54" fmla="*/ 0 w 2544418"/>
                <a:gd name="connsiteY54" fmla="*/ 715617 h 1152939"/>
                <a:gd name="connsiteX55" fmla="*/ 7952 w 2544418"/>
                <a:gd name="connsiteY55" fmla="*/ 866692 h 1152939"/>
                <a:gd name="connsiteX56" fmla="*/ 15903 w 2544418"/>
                <a:gd name="connsiteY56" fmla="*/ 906448 h 1152939"/>
                <a:gd name="connsiteX57" fmla="*/ 95416 w 2544418"/>
                <a:gd name="connsiteY57" fmla="*/ 985961 h 1152939"/>
                <a:gd name="connsiteX58" fmla="*/ 135172 w 2544418"/>
                <a:gd name="connsiteY58" fmla="*/ 1001864 h 1152939"/>
                <a:gd name="connsiteX59" fmla="*/ 190832 w 2544418"/>
                <a:gd name="connsiteY59" fmla="*/ 1025718 h 1152939"/>
                <a:gd name="connsiteX60" fmla="*/ 214685 w 2544418"/>
                <a:gd name="connsiteY60" fmla="*/ 1041621 h 1152939"/>
                <a:gd name="connsiteX61" fmla="*/ 246491 w 2544418"/>
                <a:gd name="connsiteY61" fmla="*/ 1049572 h 1152939"/>
                <a:gd name="connsiteX62" fmla="*/ 326004 w 2544418"/>
                <a:gd name="connsiteY62" fmla="*/ 1065474 h 1152939"/>
                <a:gd name="connsiteX63" fmla="*/ 429371 w 2544418"/>
                <a:gd name="connsiteY63" fmla="*/ 1081377 h 1152939"/>
                <a:gd name="connsiteX64" fmla="*/ 508884 w 2544418"/>
                <a:gd name="connsiteY64" fmla="*/ 1097280 h 1152939"/>
                <a:gd name="connsiteX65" fmla="*/ 652007 w 2544418"/>
                <a:gd name="connsiteY65" fmla="*/ 1113182 h 1152939"/>
                <a:gd name="connsiteX66" fmla="*/ 755374 w 2544418"/>
                <a:gd name="connsiteY66" fmla="*/ 1137036 h 1152939"/>
                <a:gd name="connsiteX67" fmla="*/ 850790 w 2544418"/>
                <a:gd name="connsiteY67" fmla="*/ 1152939 h 1152939"/>
                <a:gd name="connsiteX68" fmla="*/ 1693628 w 2544418"/>
                <a:gd name="connsiteY68" fmla="*/ 1144988 h 1152939"/>
                <a:gd name="connsiteX69" fmla="*/ 1757239 w 2544418"/>
                <a:gd name="connsiteY69" fmla="*/ 1129085 h 1152939"/>
                <a:gd name="connsiteX70" fmla="*/ 1836752 w 2544418"/>
                <a:gd name="connsiteY70" fmla="*/ 1121134 h 1152939"/>
                <a:gd name="connsiteX71" fmla="*/ 1971924 w 2544418"/>
                <a:gd name="connsiteY71" fmla="*/ 1097280 h 1152939"/>
                <a:gd name="connsiteX72" fmla="*/ 2011680 w 2544418"/>
                <a:gd name="connsiteY72" fmla="*/ 1089328 h 1152939"/>
                <a:gd name="connsiteX73" fmla="*/ 2035534 w 2544418"/>
                <a:gd name="connsiteY73" fmla="*/ 1081377 h 1152939"/>
                <a:gd name="connsiteX74" fmla="*/ 2115047 w 2544418"/>
                <a:gd name="connsiteY74" fmla="*/ 1073426 h 1152939"/>
                <a:gd name="connsiteX75" fmla="*/ 2138901 w 2544418"/>
                <a:gd name="connsiteY75" fmla="*/ 1065474 h 1152939"/>
                <a:gd name="connsiteX76" fmla="*/ 2178658 w 2544418"/>
                <a:gd name="connsiteY76" fmla="*/ 1057523 h 1152939"/>
                <a:gd name="connsiteX77" fmla="*/ 2218414 w 2544418"/>
                <a:gd name="connsiteY77" fmla="*/ 1041621 h 1152939"/>
                <a:gd name="connsiteX78" fmla="*/ 2242268 w 2544418"/>
                <a:gd name="connsiteY78" fmla="*/ 1033669 h 1152939"/>
                <a:gd name="connsiteX79" fmla="*/ 2266122 w 2544418"/>
                <a:gd name="connsiteY79" fmla="*/ 1017767 h 1152939"/>
                <a:gd name="connsiteX80" fmla="*/ 2345635 w 2544418"/>
                <a:gd name="connsiteY80" fmla="*/ 993913 h 1152939"/>
                <a:gd name="connsiteX81" fmla="*/ 2377440 w 2544418"/>
                <a:gd name="connsiteY81" fmla="*/ 978010 h 1152939"/>
                <a:gd name="connsiteX82" fmla="*/ 2401294 w 2544418"/>
                <a:gd name="connsiteY82" fmla="*/ 962108 h 1152939"/>
                <a:gd name="connsiteX83" fmla="*/ 2449002 w 2544418"/>
                <a:gd name="connsiteY83" fmla="*/ 946205 h 1152939"/>
                <a:gd name="connsiteX84" fmla="*/ 2496710 w 2544418"/>
                <a:gd name="connsiteY84" fmla="*/ 914400 h 1152939"/>
                <a:gd name="connsiteX85" fmla="*/ 2528515 w 2544418"/>
                <a:gd name="connsiteY85" fmla="*/ 866692 h 1152939"/>
                <a:gd name="connsiteX86" fmla="*/ 2536466 w 2544418"/>
                <a:gd name="connsiteY86" fmla="*/ 842838 h 1152939"/>
                <a:gd name="connsiteX87" fmla="*/ 2528515 w 2544418"/>
                <a:gd name="connsiteY87" fmla="*/ 818984 h 1152939"/>
                <a:gd name="connsiteX88" fmla="*/ 2544418 w 2544418"/>
                <a:gd name="connsiteY88" fmla="*/ 795130 h 11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544418" h="1152939">
                  <a:moveTo>
                    <a:pt x="2544418" y="795130"/>
                  </a:moveTo>
                  <a:cubicBezTo>
                    <a:pt x="2544418" y="783203"/>
                    <a:pt x="2537814" y="761370"/>
                    <a:pt x="2528515" y="747422"/>
                  </a:cubicBezTo>
                  <a:cubicBezTo>
                    <a:pt x="2505261" y="712542"/>
                    <a:pt x="2518346" y="731213"/>
                    <a:pt x="2488759" y="691763"/>
                  </a:cubicBezTo>
                  <a:cubicBezTo>
                    <a:pt x="2483458" y="675860"/>
                    <a:pt x="2482155" y="658003"/>
                    <a:pt x="2472856" y="644055"/>
                  </a:cubicBezTo>
                  <a:cubicBezTo>
                    <a:pt x="2456883" y="620096"/>
                    <a:pt x="2453158" y="616646"/>
                    <a:pt x="2441051" y="588396"/>
                  </a:cubicBezTo>
                  <a:cubicBezTo>
                    <a:pt x="2437749" y="580692"/>
                    <a:pt x="2436567" y="572172"/>
                    <a:pt x="2433099" y="564542"/>
                  </a:cubicBezTo>
                  <a:cubicBezTo>
                    <a:pt x="2423289" y="542961"/>
                    <a:pt x="2408790" y="523422"/>
                    <a:pt x="2401294" y="500932"/>
                  </a:cubicBezTo>
                  <a:cubicBezTo>
                    <a:pt x="2390321" y="468012"/>
                    <a:pt x="2397992" y="484052"/>
                    <a:pt x="2377440" y="453224"/>
                  </a:cubicBezTo>
                  <a:cubicBezTo>
                    <a:pt x="2358516" y="396450"/>
                    <a:pt x="2370836" y="419463"/>
                    <a:pt x="2345635" y="381662"/>
                  </a:cubicBezTo>
                  <a:cubicBezTo>
                    <a:pt x="2337666" y="357754"/>
                    <a:pt x="2338908" y="354506"/>
                    <a:pt x="2321781" y="333954"/>
                  </a:cubicBezTo>
                  <a:cubicBezTo>
                    <a:pt x="2314582" y="325316"/>
                    <a:pt x="2305126" y="318739"/>
                    <a:pt x="2297927" y="310101"/>
                  </a:cubicBezTo>
                  <a:cubicBezTo>
                    <a:pt x="2291809" y="302760"/>
                    <a:pt x="2288782" y="293004"/>
                    <a:pt x="2282025" y="286247"/>
                  </a:cubicBezTo>
                  <a:cubicBezTo>
                    <a:pt x="2275268" y="279490"/>
                    <a:pt x="2265512" y="276462"/>
                    <a:pt x="2258171" y="270344"/>
                  </a:cubicBezTo>
                  <a:cubicBezTo>
                    <a:pt x="2249532" y="263145"/>
                    <a:pt x="2242956" y="253689"/>
                    <a:pt x="2234317" y="246490"/>
                  </a:cubicBezTo>
                  <a:cubicBezTo>
                    <a:pt x="2213767" y="229365"/>
                    <a:pt x="2210514" y="230605"/>
                    <a:pt x="2186609" y="222636"/>
                  </a:cubicBezTo>
                  <a:cubicBezTo>
                    <a:pt x="2169022" y="205049"/>
                    <a:pt x="2161043" y="193951"/>
                    <a:pt x="2138901" y="182880"/>
                  </a:cubicBezTo>
                  <a:cubicBezTo>
                    <a:pt x="2131404" y="179132"/>
                    <a:pt x="2122998" y="177579"/>
                    <a:pt x="2115047" y="174928"/>
                  </a:cubicBezTo>
                  <a:cubicBezTo>
                    <a:pt x="2110771" y="171721"/>
                    <a:pt x="2068905" y="139402"/>
                    <a:pt x="2059388" y="135172"/>
                  </a:cubicBezTo>
                  <a:cubicBezTo>
                    <a:pt x="2044070" y="128364"/>
                    <a:pt x="2025628" y="128567"/>
                    <a:pt x="2011680" y="119269"/>
                  </a:cubicBezTo>
                  <a:cubicBezTo>
                    <a:pt x="1973837" y="94041"/>
                    <a:pt x="2002696" y="109418"/>
                    <a:pt x="1956021" y="95415"/>
                  </a:cubicBezTo>
                  <a:cubicBezTo>
                    <a:pt x="1939965" y="90598"/>
                    <a:pt x="1924973" y="81364"/>
                    <a:pt x="1908313" y="79513"/>
                  </a:cubicBezTo>
                  <a:lnTo>
                    <a:pt x="1836752" y="71561"/>
                  </a:lnTo>
                  <a:cubicBezTo>
                    <a:pt x="1764611" y="53527"/>
                    <a:pt x="1853756" y="74653"/>
                    <a:pt x="1749287" y="55659"/>
                  </a:cubicBezTo>
                  <a:cubicBezTo>
                    <a:pt x="1738535" y="53704"/>
                    <a:pt x="1728283" y="49370"/>
                    <a:pt x="1717482" y="47708"/>
                  </a:cubicBezTo>
                  <a:cubicBezTo>
                    <a:pt x="1693760" y="44058"/>
                    <a:pt x="1669774" y="42407"/>
                    <a:pt x="1645920" y="39756"/>
                  </a:cubicBezTo>
                  <a:cubicBezTo>
                    <a:pt x="1561643" y="18688"/>
                    <a:pt x="1687025" y="48677"/>
                    <a:pt x="1550505" y="23854"/>
                  </a:cubicBezTo>
                  <a:cubicBezTo>
                    <a:pt x="1542259" y="22355"/>
                    <a:pt x="1534710" y="18205"/>
                    <a:pt x="1526651" y="15902"/>
                  </a:cubicBezTo>
                  <a:cubicBezTo>
                    <a:pt x="1516143" y="12900"/>
                    <a:pt x="1505597" y="9906"/>
                    <a:pt x="1494845" y="7951"/>
                  </a:cubicBezTo>
                  <a:cubicBezTo>
                    <a:pt x="1476406" y="4599"/>
                    <a:pt x="1457739" y="2650"/>
                    <a:pt x="1439186" y="0"/>
                  </a:cubicBezTo>
                  <a:lnTo>
                    <a:pt x="1184745" y="7951"/>
                  </a:lnTo>
                  <a:cubicBezTo>
                    <a:pt x="1024416" y="15967"/>
                    <a:pt x="1176080" y="9526"/>
                    <a:pt x="1097280" y="23854"/>
                  </a:cubicBezTo>
                  <a:cubicBezTo>
                    <a:pt x="1076256" y="27677"/>
                    <a:pt x="1054824" y="28783"/>
                    <a:pt x="1033670" y="31805"/>
                  </a:cubicBezTo>
                  <a:cubicBezTo>
                    <a:pt x="908731" y="49653"/>
                    <a:pt x="1081716" y="29116"/>
                    <a:pt x="914400" y="47708"/>
                  </a:cubicBezTo>
                  <a:cubicBezTo>
                    <a:pt x="903798" y="50358"/>
                    <a:pt x="893374" y="53863"/>
                    <a:pt x="882595" y="55659"/>
                  </a:cubicBezTo>
                  <a:cubicBezTo>
                    <a:pt x="861517" y="59172"/>
                    <a:pt x="840166" y="60786"/>
                    <a:pt x="818985" y="63610"/>
                  </a:cubicBezTo>
                  <a:lnTo>
                    <a:pt x="763325" y="71561"/>
                  </a:lnTo>
                  <a:cubicBezTo>
                    <a:pt x="713604" y="88137"/>
                    <a:pt x="756676" y="75629"/>
                    <a:pt x="667910" y="87464"/>
                  </a:cubicBezTo>
                  <a:cubicBezTo>
                    <a:pt x="651929" y="89595"/>
                    <a:pt x="636105" y="92765"/>
                    <a:pt x="620202" y="95415"/>
                  </a:cubicBezTo>
                  <a:cubicBezTo>
                    <a:pt x="560788" y="115221"/>
                    <a:pt x="604649" y="102180"/>
                    <a:pt x="485030" y="119269"/>
                  </a:cubicBezTo>
                  <a:lnTo>
                    <a:pt x="429371" y="127221"/>
                  </a:lnTo>
                  <a:cubicBezTo>
                    <a:pt x="413468" y="132522"/>
                    <a:pt x="395611" y="133825"/>
                    <a:pt x="381663" y="143123"/>
                  </a:cubicBezTo>
                  <a:cubicBezTo>
                    <a:pt x="365760" y="153725"/>
                    <a:pt x="347470" y="161413"/>
                    <a:pt x="333955" y="174928"/>
                  </a:cubicBezTo>
                  <a:cubicBezTo>
                    <a:pt x="304174" y="204709"/>
                    <a:pt x="320769" y="195226"/>
                    <a:pt x="286247" y="206734"/>
                  </a:cubicBezTo>
                  <a:cubicBezTo>
                    <a:pt x="247505" y="264850"/>
                    <a:pt x="299068" y="196050"/>
                    <a:pt x="238539" y="246490"/>
                  </a:cubicBezTo>
                  <a:cubicBezTo>
                    <a:pt x="231198" y="252608"/>
                    <a:pt x="229394" y="263587"/>
                    <a:pt x="222637" y="270344"/>
                  </a:cubicBezTo>
                  <a:cubicBezTo>
                    <a:pt x="215880" y="277101"/>
                    <a:pt x="206559" y="280692"/>
                    <a:pt x="198783" y="286247"/>
                  </a:cubicBezTo>
                  <a:cubicBezTo>
                    <a:pt x="181423" y="298647"/>
                    <a:pt x="156459" y="316174"/>
                    <a:pt x="143124" y="333954"/>
                  </a:cubicBezTo>
                  <a:cubicBezTo>
                    <a:pt x="133851" y="346318"/>
                    <a:pt x="127843" y="360852"/>
                    <a:pt x="119270" y="373711"/>
                  </a:cubicBezTo>
                  <a:cubicBezTo>
                    <a:pt x="107172" y="391858"/>
                    <a:pt x="69273" y="436239"/>
                    <a:pt x="63611" y="453224"/>
                  </a:cubicBezTo>
                  <a:cubicBezTo>
                    <a:pt x="51910" y="488323"/>
                    <a:pt x="59407" y="469581"/>
                    <a:pt x="39757" y="508883"/>
                  </a:cubicBezTo>
                  <a:cubicBezTo>
                    <a:pt x="37106" y="524786"/>
                    <a:pt x="35302" y="540853"/>
                    <a:pt x="31805" y="556591"/>
                  </a:cubicBezTo>
                  <a:cubicBezTo>
                    <a:pt x="29987" y="564773"/>
                    <a:pt x="25887" y="572314"/>
                    <a:pt x="23854" y="580445"/>
                  </a:cubicBezTo>
                  <a:cubicBezTo>
                    <a:pt x="20576" y="593556"/>
                    <a:pt x="18835" y="607008"/>
                    <a:pt x="15903" y="620201"/>
                  </a:cubicBezTo>
                  <a:cubicBezTo>
                    <a:pt x="13532" y="630869"/>
                    <a:pt x="9749" y="641227"/>
                    <a:pt x="7952" y="652007"/>
                  </a:cubicBezTo>
                  <a:cubicBezTo>
                    <a:pt x="4439" y="673085"/>
                    <a:pt x="2651" y="694414"/>
                    <a:pt x="0" y="715617"/>
                  </a:cubicBezTo>
                  <a:cubicBezTo>
                    <a:pt x="2651" y="765975"/>
                    <a:pt x="3764" y="816438"/>
                    <a:pt x="7952" y="866692"/>
                  </a:cubicBezTo>
                  <a:cubicBezTo>
                    <a:pt x="9074" y="880160"/>
                    <a:pt x="10311" y="894145"/>
                    <a:pt x="15903" y="906448"/>
                  </a:cubicBezTo>
                  <a:cubicBezTo>
                    <a:pt x="32395" y="942731"/>
                    <a:pt x="57720" y="970882"/>
                    <a:pt x="95416" y="985961"/>
                  </a:cubicBezTo>
                  <a:cubicBezTo>
                    <a:pt x="108668" y="991262"/>
                    <a:pt x="122406" y="995481"/>
                    <a:pt x="135172" y="1001864"/>
                  </a:cubicBezTo>
                  <a:cubicBezTo>
                    <a:pt x="190080" y="1029319"/>
                    <a:pt x="124641" y="1009171"/>
                    <a:pt x="190832" y="1025718"/>
                  </a:cubicBezTo>
                  <a:cubicBezTo>
                    <a:pt x="198783" y="1031019"/>
                    <a:pt x="205902" y="1037857"/>
                    <a:pt x="214685" y="1041621"/>
                  </a:cubicBezTo>
                  <a:cubicBezTo>
                    <a:pt x="224730" y="1045926"/>
                    <a:pt x="235983" y="1046570"/>
                    <a:pt x="246491" y="1049572"/>
                  </a:cubicBezTo>
                  <a:cubicBezTo>
                    <a:pt x="310505" y="1067861"/>
                    <a:pt x="212003" y="1046473"/>
                    <a:pt x="326004" y="1065474"/>
                  </a:cubicBezTo>
                  <a:cubicBezTo>
                    <a:pt x="435290" y="1083689"/>
                    <a:pt x="275542" y="1062149"/>
                    <a:pt x="429371" y="1081377"/>
                  </a:cubicBezTo>
                  <a:cubicBezTo>
                    <a:pt x="463597" y="1089933"/>
                    <a:pt x="469899" y="1092407"/>
                    <a:pt x="508884" y="1097280"/>
                  </a:cubicBezTo>
                  <a:cubicBezTo>
                    <a:pt x="584753" y="1106764"/>
                    <a:pt x="581947" y="1102403"/>
                    <a:pt x="652007" y="1113182"/>
                  </a:cubicBezTo>
                  <a:cubicBezTo>
                    <a:pt x="703366" y="1121084"/>
                    <a:pt x="694549" y="1124870"/>
                    <a:pt x="755374" y="1137036"/>
                  </a:cubicBezTo>
                  <a:cubicBezTo>
                    <a:pt x="813508" y="1148664"/>
                    <a:pt x="781752" y="1143077"/>
                    <a:pt x="850790" y="1152939"/>
                  </a:cubicBezTo>
                  <a:lnTo>
                    <a:pt x="1693628" y="1144988"/>
                  </a:lnTo>
                  <a:cubicBezTo>
                    <a:pt x="1755465" y="1143874"/>
                    <a:pt x="1711967" y="1136050"/>
                    <a:pt x="1757239" y="1129085"/>
                  </a:cubicBezTo>
                  <a:cubicBezTo>
                    <a:pt x="1783566" y="1125035"/>
                    <a:pt x="1810248" y="1123784"/>
                    <a:pt x="1836752" y="1121134"/>
                  </a:cubicBezTo>
                  <a:cubicBezTo>
                    <a:pt x="2019582" y="1084567"/>
                    <a:pt x="1830612" y="1120833"/>
                    <a:pt x="1971924" y="1097280"/>
                  </a:cubicBezTo>
                  <a:cubicBezTo>
                    <a:pt x="1985255" y="1095058"/>
                    <a:pt x="1998569" y="1092606"/>
                    <a:pt x="2011680" y="1089328"/>
                  </a:cubicBezTo>
                  <a:cubicBezTo>
                    <a:pt x="2019811" y="1087295"/>
                    <a:pt x="2027250" y="1082651"/>
                    <a:pt x="2035534" y="1081377"/>
                  </a:cubicBezTo>
                  <a:cubicBezTo>
                    <a:pt x="2061861" y="1077327"/>
                    <a:pt x="2088543" y="1076076"/>
                    <a:pt x="2115047" y="1073426"/>
                  </a:cubicBezTo>
                  <a:cubicBezTo>
                    <a:pt x="2122998" y="1070775"/>
                    <a:pt x="2130770" y="1067507"/>
                    <a:pt x="2138901" y="1065474"/>
                  </a:cubicBezTo>
                  <a:cubicBezTo>
                    <a:pt x="2152012" y="1062196"/>
                    <a:pt x="2165713" y="1061406"/>
                    <a:pt x="2178658" y="1057523"/>
                  </a:cubicBezTo>
                  <a:cubicBezTo>
                    <a:pt x="2192329" y="1053422"/>
                    <a:pt x="2205050" y="1046633"/>
                    <a:pt x="2218414" y="1041621"/>
                  </a:cubicBezTo>
                  <a:cubicBezTo>
                    <a:pt x="2226262" y="1038678"/>
                    <a:pt x="2234771" y="1037417"/>
                    <a:pt x="2242268" y="1033669"/>
                  </a:cubicBezTo>
                  <a:cubicBezTo>
                    <a:pt x="2250815" y="1029395"/>
                    <a:pt x="2257389" y="1021648"/>
                    <a:pt x="2266122" y="1017767"/>
                  </a:cubicBezTo>
                  <a:cubicBezTo>
                    <a:pt x="2291015" y="1006703"/>
                    <a:pt x="2319199" y="1000522"/>
                    <a:pt x="2345635" y="993913"/>
                  </a:cubicBezTo>
                  <a:cubicBezTo>
                    <a:pt x="2356237" y="988612"/>
                    <a:pt x="2367149" y="983891"/>
                    <a:pt x="2377440" y="978010"/>
                  </a:cubicBezTo>
                  <a:cubicBezTo>
                    <a:pt x="2385737" y="973269"/>
                    <a:pt x="2392561" y="965989"/>
                    <a:pt x="2401294" y="962108"/>
                  </a:cubicBezTo>
                  <a:cubicBezTo>
                    <a:pt x="2416612" y="955300"/>
                    <a:pt x="2449002" y="946205"/>
                    <a:pt x="2449002" y="946205"/>
                  </a:cubicBezTo>
                  <a:cubicBezTo>
                    <a:pt x="2464905" y="935603"/>
                    <a:pt x="2486108" y="930303"/>
                    <a:pt x="2496710" y="914400"/>
                  </a:cubicBezTo>
                  <a:lnTo>
                    <a:pt x="2528515" y="866692"/>
                  </a:lnTo>
                  <a:cubicBezTo>
                    <a:pt x="2531165" y="858741"/>
                    <a:pt x="2536466" y="851219"/>
                    <a:pt x="2536466" y="842838"/>
                  </a:cubicBezTo>
                  <a:cubicBezTo>
                    <a:pt x="2536466" y="834457"/>
                    <a:pt x="2529555" y="827301"/>
                    <a:pt x="2528515" y="818984"/>
                  </a:cubicBezTo>
                  <a:cubicBezTo>
                    <a:pt x="2526871" y="805834"/>
                    <a:pt x="2544418" y="807057"/>
                    <a:pt x="2544418" y="79513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4732662" y="5445224"/>
              <a:ext cx="2503634" cy="430887"/>
            </a:xfrm>
            <a:prstGeom prst="rect">
              <a:avLst/>
            </a:prstGeom>
          </p:spPr>
          <p:txBody>
            <a:bodyPr wrap="none">
              <a:spAutoFit/>
            </a:bodyPr>
            <a:lstStyle/>
            <a:p>
              <a:pPr algn="ctr"/>
              <a:r>
                <a:rPr lang="cs-CZ" sz="2200" b="1" dirty="0" smtClean="0">
                  <a:solidFill>
                    <a:schemeClr val="accent6">
                      <a:lumMod val="50000"/>
                    </a:schemeClr>
                  </a:solidFill>
                  <a:effectLst>
                    <a:outerShdw blurRad="38100" dist="38100" dir="2700000" algn="tl">
                      <a:srgbClr val="000000">
                        <a:alpha val="43137"/>
                      </a:srgbClr>
                    </a:outerShdw>
                  </a:effectLst>
                  <a:latin typeface="American Garamond AT" pitchFamily="2" charset="0"/>
                </a:rPr>
                <a:t>Spotřebitelský úvěr </a:t>
              </a:r>
            </a:p>
          </p:txBody>
        </p:sp>
      </p:grpSp>
      <p:sp>
        <p:nvSpPr>
          <p:cNvPr id="40" name="Mrak 39">
            <a:hlinkClick r:id="rId5" action="ppaction://hlinksldjump"/>
          </p:cNvPr>
          <p:cNvSpPr/>
          <p:nvPr/>
        </p:nvSpPr>
        <p:spPr>
          <a:xfrm>
            <a:off x="7519828" y="4924225"/>
            <a:ext cx="1372653" cy="745495"/>
          </a:xfrm>
          <a:prstGeom prst="cloud">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5" name="Skupina 34"/>
          <p:cNvGrpSpPr/>
          <p:nvPr/>
        </p:nvGrpSpPr>
        <p:grpSpPr>
          <a:xfrm>
            <a:off x="4499992" y="2492896"/>
            <a:ext cx="2880320" cy="1152128"/>
            <a:chOff x="4716016" y="3356992"/>
            <a:chExt cx="3024336" cy="1224136"/>
          </a:xfrm>
        </p:grpSpPr>
        <p:pic>
          <p:nvPicPr>
            <p:cNvPr id="27" name="Obrázek 26">
              <a:hlinkClick r:id="rId6" action="ppaction://hlinksldjump"/>
            </p:cNvPr>
            <p:cNvPicPr/>
            <p:nvPr/>
          </p:nvPicPr>
          <p:blipFill>
            <a:blip r:embed="rId3" cstate="print"/>
            <a:srcRect/>
            <a:stretch>
              <a:fillRect/>
            </a:stretch>
          </p:blipFill>
          <p:spPr bwMode="auto">
            <a:xfrm>
              <a:off x="4716016" y="3356992"/>
              <a:ext cx="3024336" cy="1224136"/>
            </a:xfrm>
            <a:prstGeom prst="rect">
              <a:avLst/>
            </a:prstGeom>
            <a:noFill/>
            <a:ln w="9525">
              <a:noFill/>
              <a:miter lim="800000"/>
              <a:headEnd/>
              <a:tailEnd/>
            </a:ln>
          </p:spPr>
        </p:pic>
        <p:sp>
          <p:nvSpPr>
            <p:cNvPr id="28" name="Elipsa 27"/>
            <p:cNvSpPr/>
            <p:nvPr/>
          </p:nvSpPr>
          <p:spPr>
            <a:xfrm>
              <a:off x="5228615" y="4243435"/>
              <a:ext cx="307560" cy="25327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Elipsa 28"/>
            <p:cNvSpPr/>
            <p:nvPr/>
          </p:nvSpPr>
          <p:spPr>
            <a:xfrm>
              <a:off x="6868933" y="4243435"/>
              <a:ext cx="307560" cy="253270"/>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Volný tvar 29"/>
            <p:cNvSpPr/>
            <p:nvPr/>
          </p:nvSpPr>
          <p:spPr>
            <a:xfrm>
              <a:off x="5401398" y="3417991"/>
              <a:ext cx="1811281" cy="675861"/>
            </a:xfrm>
            <a:custGeom>
              <a:avLst/>
              <a:gdLst>
                <a:gd name="connsiteX0" fmla="*/ 2544418 w 2544418"/>
                <a:gd name="connsiteY0" fmla="*/ 795130 h 1152939"/>
                <a:gd name="connsiteX1" fmla="*/ 2528515 w 2544418"/>
                <a:gd name="connsiteY1" fmla="*/ 747422 h 1152939"/>
                <a:gd name="connsiteX2" fmla="*/ 2488759 w 2544418"/>
                <a:gd name="connsiteY2" fmla="*/ 691763 h 1152939"/>
                <a:gd name="connsiteX3" fmla="*/ 2472856 w 2544418"/>
                <a:gd name="connsiteY3" fmla="*/ 644055 h 1152939"/>
                <a:gd name="connsiteX4" fmla="*/ 2441051 w 2544418"/>
                <a:gd name="connsiteY4" fmla="*/ 588396 h 1152939"/>
                <a:gd name="connsiteX5" fmla="*/ 2433099 w 2544418"/>
                <a:gd name="connsiteY5" fmla="*/ 564542 h 1152939"/>
                <a:gd name="connsiteX6" fmla="*/ 2401294 w 2544418"/>
                <a:gd name="connsiteY6" fmla="*/ 500932 h 1152939"/>
                <a:gd name="connsiteX7" fmla="*/ 2377440 w 2544418"/>
                <a:gd name="connsiteY7" fmla="*/ 453224 h 1152939"/>
                <a:gd name="connsiteX8" fmla="*/ 2345635 w 2544418"/>
                <a:gd name="connsiteY8" fmla="*/ 381662 h 1152939"/>
                <a:gd name="connsiteX9" fmla="*/ 2321781 w 2544418"/>
                <a:gd name="connsiteY9" fmla="*/ 333954 h 1152939"/>
                <a:gd name="connsiteX10" fmla="*/ 2297927 w 2544418"/>
                <a:gd name="connsiteY10" fmla="*/ 310101 h 1152939"/>
                <a:gd name="connsiteX11" fmla="*/ 2282025 w 2544418"/>
                <a:gd name="connsiteY11" fmla="*/ 286247 h 1152939"/>
                <a:gd name="connsiteX12" fmla="*/ 2258171 w 2544418"/>
                <a:gd name="connsiteY12" fmla="*/ 270344 h 1152939"/>
                <a:gd name="connsiteX13" fmla="*/ 2234317 w 2544418"/>
                <a:gd name="connsiteY13" fmla="*/ 246490 h 1152939"/>
                <a:gd name="connsiteX14" fmla="*/ 2186609 w 2544418"/>
                <a:gd name="connsiteY14" fmla="*/ 222636 h 1152939"/>
                <a:gd name="connsiteX15" fmla="*/ 2138901 w 2544418"/>
                <a:gd name="connsiteY15" fmla="*/ 182880 h 1152939"/>
                <a:gd name="connsiteX16" fmla="*/ 2115047 w 2544418"/>
                <a:gd name="connsiteY16" fmla="*/ 174928 h 1152939"/>
                <a:gd name="connsiteX17" fmla="*/ 2059388 w 2544418"/>
                <a:gd name="connsiteY17" fmla="*/ 135172 h 1152939"/>
                <a:gd name="connsiteX18" fmla="*/ 2011680 w 2544418"/>
                <a:gd name="connsiteY18" fmla="*/ 119269 h 1152939"/>
                <a:gd name="connsiteX19" fmla="*/ 1956021 w 2544418"/>
                <a:gd name="connsiteY19" fmla="*/ 95415 h 1152939"/>
                <a:gd name="connsiteX20" fmla="*/ 1908313 w 2544418"/>
                <a:gd name="connsiteY20" fmla="*/ 79513 h 1152939"/>
                <a:gd name="connsiteX21" fmla="*/ 1836752 w 2544418"/>
                <a:gd name="connsiteY21" fmla="*/ 71561 h 1152939"/>
                <a:gd name="connsiteX22" fmla="*/ 1749287 w 2544418"/>
                <a:gd name="connsiteY22" fmla="*/ 55659 h 1152939"/>
                <a:gd name="connsiteX23" fmla="*/ 1717482 w 2544418"/>
                <a:gd name="connsiteY23" fmla="*/ 47708 h 1152939"/>
                <a:gd name="connsiteX24" fmla="*/ 1645920 w 2544418"/>
                <a:gd name="connsiteY24" fmla="*/ 39756 h 1152939"/>
                <a:gd name="connsiteX25" fmla="*/ 1550505 w 2544418"/>
                <a:gd name="connsiteY25" fmla="*/ 23854 h 1152939"/>
                <a:gd name="connsiteX26" fmla="*/ 1526651 w 2544418"/>
                <a:gd name="connsiteY26" fmla="*/ 15902 h 1152939"/>
                <a:gd name="connsiteX27" fmla="*/ 1494845 w 2544418"/>
                <a:gd name="connsiteY27" fmla="*/ 7951 h 1152939"/>
                <a:gd name="connsiteX28" fmla="*/ 1439186 w 2544418"/>
                <a:gd name="connsiteY28" fmla="*/ 0 h 1152939"/>
                <a:gd name="connsiteX29" fmla="*/ 1184745 w 2544418"/>
                <a:gd name="connsiteY29" fmla="*/ 7951 h 1152939"/>
                <a:gd name="connsiteX30" fmla="*/ 1097280 w 2544418"/>
                <a:gd name="connsiteY30" fmla="*/ 23854 h 1152939"/>
                <a:gd name="connsiteX31" fmla="*/ 1033670 w 2544418"/>
                <a:gd name="connsiteY31" fmla="*/ 31805 h 1152939"/>
                <a:gd name="connsiteX32" fmla="*/ 914400 w 2544418"/>
                <a:gd name="connsiteY32" fmla="*/ 47708 h 1152939"/>
                <a:gd name="connsiteX33" fmla="*/ 882595 w 2544418"/>
                <a:gd name="connsiteY33" fmla="*/ 55659 h 1152939"/>
                <a:gd name="connsiteX34" fmla="*/ 818985 w 2544418"/>
                <a:gd name="connsiteY34" fmla="*/ 63610 h 1152939"/>
                <a:gd name="connsiteX35" fmla="*/ 763325 w 2544418"/>
                <a:gd name="connsiteY35" fmla="*/ 71561 h 1152939"/>
                <a:gd name="connsiteX36" fmla="*/ 667910 w 2544418"/>
                <a:gd name="connsiteY36" fmla="*/ 87464 h 1152939"/>
                <a:gd name="connsiteX37" fmla="*/ 620202 w 2544418"/>
                <a:gd name="connsiteY37" fmla="*/ 95415 h 1152939"/>
                <a:gd name="connsiteX38" fmla="*/ 485030 w 2544418"/>
                <a:gd name="connsiteY38" fmla="*/ 119269 h 1152939"/>
                <a:gd name="connsiteX39" fmla="*/ 429371 w 2544418"/>
                <a:gd name="connsiteY39" fmla="*/ 127221 h 1152939"/>
                <a:gd name="connsiteX40" fmla="*/ 381663 w 2544418"/>
                <a:gd name="connsiteY40" fmla="*/ 143123 h 1152939"/>
                <a:gd name="connsiteX41" fmla="*/ 333955 w 2544418"/>
                <a:gd name="connsiteY41" fmla="*/ 174928 h 1152939"/>
                <a:gd name="connsiteX42" fmla="*/ 286247 w 2544418"/>
                <a:gd name="connsiteY42" fmla="*/ 206734 h 1152939"/>
                <a:gd name="connsiteX43" fmla="*/ 238539 w 2544418"/>
                <a:gd name="connsiteY43" fmla="*/ 246490 h 1152939"/>
                <a:gd name="connsiteX44" fmla="*/ 222637 w 2544418"/>
                <a:gd name="connsiteY44" fmla="*/ 270344 h 1152939"/>
                <a:gd name="connsiteX45" fmla="*/ 198783 w 2544418"/>
                <a:gd name="connsiteY45" fmla="*/ 286247 h 1152939"/>
                <a:gd name="connsiteX46" fmla="*/ 143124 w 2544418"/>
                <a:gd name="connsiteY46" fmla="*/ 333954 h 1152939"/>
                <a:gd name="connsiteX47" fmla="*/ 119270 w 2544418"/>
                <a:gd name="connsiteY47" fmla="*/ 373711 h 1152939"/>
                <a:gd name="connsiteX48" fmla="*/ 63611 w 2544418"/>
                <a:gd name="connsiteY48" fmla="*/ 453224 h 1152939"/>
                <a:gd name="connsiteX49" fmla="*/ 39757 w 2544418"/>
                <a:gd name="connsiteY49" fmla="*/ 508883 h 1152939"/>
                <a:gd name="connsiteX50" fmla="*/ 31805 w 2544418"/>
                <a:gd name="connsiteY50" fmla="*/ 556591 h 1152939"/>
                <a:gd name="connsiteX51" fmla="*/ 23854 w 2544418"/>
                <a:gd name="connsiteY51" fmla="*/ 580445 h 1152939"/>
                <a:gd name="connsiteX52" fmla="*/ 15903 w 2544418"/>
                <a:gd name="connsiteY52" fmla="*/ 620201 h 1152939"/>
                <a:gd name="connsiteX53" fmla="*/ 7952 w 2544418"/>
                <a:gd name="connsiteY53" fmla="*/ 652007 h 1152939"/>
                <a:gd name="connsiteX54" fmla="*/ 0 w 2544418"/>
                <a:gd name="connsiteY54" fmla="*/ 715617 h 1152939"/>
                <a:gd name="connsiteX55" fmla="*/ 7952 w 2544418"/>
                <a:gd name="connsiteY55" fmla="*/ 866692 h 1152939"/>
                <a:gd name="connsiteX56" fmla="*/ 15903 w 2544418"/>
                <a:gd name="connsiteY56" fmla="*/ 906448 h 1152939"/>
                <a:gd name="connsiteX57" fmla="*/ 95416 w 2544418"/>
                <a:gd name="connsiteY57" fmla="*/ 985961 h 1152939"/>
                <a:gd name="connsiteX58" fmla="*/ 135172 w 2544418"/>
                <a:gd name="connsiteY58" fmla="*/ 1001864 h 1152939"/>
                <a:gd name="connsiteX59" fmla="*/ 190832 w 2544418"/>
                <a:gd name="connsiteY59" fmla="*/ 1025718 h 1152939"/>
                <a:gd name="connsiteX60" fmla="*/ 214685 w 2544418"/>
                <a:gd name="connsiteY60" fmla="*/ 1041621 h 1152939"/>
                <a:gd name="connsiteX61" fmla="*/ 246491 w 2544418"/>
                <a:gd name="connsiteY61" fmla="*/ 1049572 h 1152939"/>
                <a:gd name="connsiteX62" fmla="*/ 326004 w 2544418"/>
                <a:gd name="connsiteY62" fmla="*/ 1065474 h 1152939"/>
                <a:gd name="connsiteX63" fmla="*/ 429371 w 2544418"/>
                <a:gd name="connsiteY63" fmla="*/ 1081377 h 1152939"/>
                <a:gd name="connsiteX64" fmla="*/ 508884 w 2544418"/>
                <a:gd name="connsiteY64" fmla="*/ 1097280 h 1152939"/>
                <a:gd name="connsiteX65" fmla="*/ 652007 w 2544418"/>
                <a:gd name="connsiteY65" fmla="*/ 1113182 h 1152939"/>
                <a:gd name="connsiteX66" fmla="*/ 755374 w 2544418"/>
                <a:gd name="connsiteY66" fmla="*/ 1137036 h 1152939"/>
                <a:gd name="connsiteX67" fmla="*/ 850790 w 2544418"/>
                <a:gd name="connsiteY67" fmla="*/ 1152939 h 1152939"/>
                <a:gd name="connsiteX68" fmla="*/ 1693628 w 2544418"/>
                <a:gd name="connsiteY68" fmla="*/ 1144988 h 1152939"/>
                <a:gd name="connsiteX69" fmla="*/ 1757239 w 2544418"/>
                <a:gd name="connsiteY69" fmla="*/ 1129085 h 1152939"/>
                <a:gd name="connsiteX70" fmla="*/ 1836752 w 2544418"/>
                <a:gd name="connsiteY70" fmla="*/ 1121134 h 1152939"/>
                <a:gd name="connsiteX71" fmla="*/ 1971924 w 2544418"/>
                <a:gd name="connsiteY71" fmla="*/ 1097280 h 1152939"/>
                <a:gd name="connsiteX72" fmla="*/ 2011680 w 2544418"/>
                <a:gd name="connsiteY72" fmla="*/ 1089328 h 1152939"/>
                <a:gd name="connsiteX73" fmla="*/ 2035534 w 2544418"/>
                <a:gd name="connsiteY73" fmla="*/ 1081377 h 1152939"/>
                <a:gd name="connsiteX74" fmla="*/ 2115047 w 2544418"/>
                <a:gd name="connsiteY74" fmla="*/ 1073426 h 1152939"/>
                <a:gd name="connsiteX75" fmla="*/ 2138901 w 2544418"/>
                <a:gd name="connsiteY75" fmla="*/ 1065474 h 1152939"/>
                <a:gd name="connsiteX76" fmla="*/ 2178658 w 2544418"/>
                <a:gd name="connsiteY76" fmla="*/ 1057523 h 1152939"/>
                <a:gd name="connsiteX77" fmla="*/ 2218414 w 2544418"/>
                <a:gd name="connsiteY77" fmla="*/ 1041621 h 1152939"/>
                <a:gd name="connsiteX78" fmla="*/ 2242268 w 2544418"/>
                <a:gd name="connsiteY78" fmla="*/ 1033669 h 1152939"/>
                <a:gd name="connsiteX79" fmla="*/ 2266122 w 2544418"/>
                <a:gd name="connsiteY79" fmla="*/ 1017767 h 1152939"/>
                <a:gd name="connsiteX80" fmla="*/ 2345635 w 2544418"/>
                <a:gd name="connsiteY80" fmla="*/ 993913 h 1152939"/>
                <a:gd name="connsiteX81" fmla="*/ 2377440 w 2544418"/>
                <a:gd name="connsiteY81" fmla="*/ 978010 h 1152939"/>
                <a:gd name="connsiteX82" fmla="*/ 2401294 w 2544418"/>
                <a:gd name="connsiteY82" fmla="*/ 962108 h 1152939"/>
                <a:gd name="connsiteX83" fmla="*/ 2449002 w 2544418"/>
                <a:gd name="connsiteY83" fmla="*/ 946205 h 1152939"/>
                <a:gd name="connsiteX84" fmla="*/ 2496710 w 2544418"/>
                <a:gd name="connsiteY84" fmla="*/ 914400 h 1152939"/>
                <a:gd name="connsiteX85" fmla="*/ 2528515 w 2544418"/>
                <a:gd name="connsiteY85" fmla="*/ 866692 h 1152939"/>
                <a:gd name="connsiteX86" fmla="*/ 2536466 w 2544418"/>
                <a:gd name="connsiteY86" fmla="*/ 842838 h 1152939"/>
                <a:gd name="connsiteX87" fmla="*/ 2528515 w 2544418"/>
                <a:gd name="connsiteY87" fmla="*/ 818984 h 1152939"/>
                <a:gd name="connsiteX88" fmla="*/ 2544418 w 2544418"/>
                <a:gd name="connsiteY88" fmla="*/ 795130 h 115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2544418" h="1152939">
                  <a:moveTo>
                    <a:pt x="2544418" y="795130"/>
                  </a:moveTo>
                  <a:cubicBezTo>
                    <a:pt x="2544418" y="783203"/>
                    <a:pt x="2537814" y="761370"/>
                    <a:pt x="2528515" y="747422"/>
                  </a:cubicBezTo>
                  <a:cubicBezTo>
                    <a:pt x="2505261" y="712542"/>
                    <a:pt x="2518346" y="731213"/>
                    <a:pt x="2488759" y="691763"/>
                  </a:cubicBezTo>
                  <a:cubicBezTo>
                    <a:pt x="2483458" y="675860"/>
                    <a:pt x="2482155" y="658003"/>
                    <a:pt x="2472856" y="644055"/>
                  </a:cubicBezTo>
                  <a:cubicBezTo>
                    <a:pt x="2456883" y="620096"/>
                    <a:pt x="2453158" y="616646"/>
                    <a:pt x="2441051" y="588396"/>
                  </a:cubicBezTo>
                  <a:cubicBezTo>
                    <a:pt x="2437749" y="580692"/>
                    <a:pt x="2436567" y="572172"/>
                    <a:pt x="2433099" y="564542"/>
                  </a:cubicBezTo>
                  <a:cubicBezTo>
                    <a:pt x="2423289" y="542961"/>
                    <a:pt x="2408790" y="523422"/>
                    <a:pt x="2401294" y="500932"/>
                  </a:cubicBezTo>
                  <a:cubicBezTo>
                    <a:pt x="2390321" y="468012"/>
                    <a:pt x="2397992" y="484052"/>
                    <a:pt x="2377440" y="453224"/>
                  </a:cubicBezTo>
                  <a:cubicBezTo>
                    <a:pt x="2358516" y="396450"/>
                    <a:pt x="2370836" y="419463"/>
                    <a:pt x="2345635" y="381662"/>
                  </a:cubicBezTo>
                  <a:cubicBezTo>
                    <a:pt x="2337666" y="357754"/>
                    <a:pt x="2338908" y="354506"/>
                    <a:pt x="2321781" y="333954"/>
                  </a:cubicBezTo>
                  <a:cubicBezTo>
                    <a:pt x="2314582" y="325316"/>
                    <a:pt x="2305126" y="318739"/>
                    <a:pt x="2297927" y="310101"/>
                  </a:cubicBezTo>
                  <a:cubicBezTo>
                    <a:pt x="2291809" y="302760"/>
                    <a:pt x="2288782" y="293004"/>
                    <a:pt x="2282025" y="286247"/>
                  </a:cubicBezTo>
                  <a:cubicBezTo>
                    <a:pt x="2275268" y="279490"/>
                    <a:pt x="2265512" y="276462"/>
                    <a:pt x="2258171" y="270344"/>
                  </a:cubicBezTo>
                  <a:cubicBezTo>
                    <a:pt x="2249532" y="263145"/>
                    <a:pt x="2242956" y="253689"/>
                    <a:pt x="2234317" y="246490"/>
                  </a:cubicBezTo>
                  <a:cubicBezTo>
                    <a:pt x="2213767" y="229365"/>
                    <a:pt x="2210514" y="230605"/>
                    <a:pt x="2186609" y="222636"/>
                  </a:cubicBezTo>
                  <a:cubicBezTo>
                    <a:pt x="2169022" y="205049"/>
                    <a:pt x="2161043" y="193951"/>
                    <a:pt x="2138901" y="182880"/>
                  </a:cubicBezTo>
                  <a:cubicBezTo>
                    <a:pt x="2131404" y="179132"/>
                    <a:pt x="2122998" y="177579"/>
                    <a:pt x="2115047" y="174928"/>
                  </a:cubicBezTo>
                  <a:cubicBezTo>
                    <a:pt x="2110771" y="171721"/>
                    <a:pt x="2068905" y="139402"/>
                    <a:pt x="2059388" y="135172"/>
                  </a:cubicBezTo>
                  <a:cubicBezTo>
                    <a:pt x="2044070" y="128364"/>
                    <a:pt x="2025628" y="128567"/>
                    <a:pt x="2011680" y="119269"/>
                  </a:cubicBezTo>
                  <a:cubicBezTo>
                    <a:pt x="1973837" y="94041"/>
                    <a:pt x="2002696" y="109418"/>
                    <a:pt x="1956021" y="95415"/>
                  </a:cubicBezTo>
                  <a:cubicBezTo>
                    <a:pt x="1939965" y="90598"/>
                    <a:pt x="1924973" y="81364"/>
                    <a:pt x="1908313" y="79513"/>
                  </a:cubicBezTo>
                  <a:lnTo>
                    <a:pt x="1836752" y="71561"/>
                  </a:lnTo>
                  <a:cubicBezTo>
                    <a:pt x="1764611" y="53527"/>
                    <a:pt x="1853756" y="74653"/>
                    <a:pt x="1749287" y="55659"/>
                  </a:cubicBezTo>
                  <a:cubicBezTo>
                    <a:pt x="1738535" y="53704"/>
                    <a:pt x="1728283" y="49370"/>
                    <a:pt x="1717482" y="47708"/>
                  </a:cubicBezTo>
                  <a:cubicBezTo>
                    <a:pt x="1693760" y="44058"/>
                    <a:pt x="1669774" y="42407"/>
                    <a:pt x="1645920" y="39756"/>
                  </a:cubicBezTo>
                  <a:cubicBezTo>
                    <a:pt x="1561643" y="18688"/>
                    <a:pt x="1687025" y="48677"/>
                    <a:pt x="1550505" y="23854"/>
                  </a:cubicBezTo>
                  <a:cubicBezTo>
                    <a:pt x="1542259" y="22355"/>
                    <a:pt x="1534710" y="18205"/>
                    <a:pt x="1526651" y="15902"/>
                  </a:cubicBezTo>
                  <a:cubicBezTo>
                    <a:pt x="1516143" y="12900"/>
                    <a:pt x="1505597" y="9906"/>
                    <a:pt x="1494845" y="7951"/>
                  </a:cubicBezTo>
                  <a:cubicBezTo>
                    <a:pt x="1476406" y="4599"/>
                    <a:pt x="1457739" y="2650"/>
                    <a:pt x="1439186" y="0"/>
                  </a:cubicBezTo>
                  <a:lnTo>
                    <a:pt x="1184745" y="7951"/>
                  </a:lnTo>
                  <a:cubicBezTo>
                    <a:pt x="1024416" y="15967"/>
                    <a:pt x="1176080" y="9526"/>
                    <a:pt x="1097280" y="23854"/>
                  </a:cubicBezTo>
                  <a:cubicBezTo>
                    <a:pt x="1076256" y="27677"/>
                    <a:pt x="1054824" y="28783"/>
                    <a:pt x="1033670" y="31805"/>
                  </a:cubicBezTo>
                  <a:cubicBezTo>
                    <a:pt x="908731" y="49653"/>
                    <a:pt x="1081716" y="29116"/>
                    <a:pt x="914400" y="47708"/>
                  </a:cubicBezTo>
                  <a:cubicBezTo>
                    <a:pt x="903798" y="50358"/>
                    <a:pt x="893374" y="53863"/>
                    <a:pt x="882595" y="55659"/>
                  </a:cubicBezTo>
                  <a:cubicBezTo>
                    <a:pt x="861517" y="59172"/>
                    <a:pt x="840166" y="60786"/>
                    <a:pt x="818985" y="63610"/>
                  </a:cubicBezTo>
                  <a:lnTo>
                    <a:pt x="763325" y="71561"/>
                  </a:lnTo>
                  <a:cubicBezTo>
                    <a:pt x="713604" y="88137"/>
                    <a:pt x="756676" y="75629"/>
                    <a:pt x="667910" y="87464"/>
                  </a:cubicBezTo>
                  <a:cubicBezTo>
                    <a:pt x="651929" y="89595"/>
                    <a:pt x="636105" y="92765"/>
                    <a:pt x="620202" y="95415"/>
                  </a:cubicBezTo>
                  <a:cubicBezTo>
                    <a:pt x="560788" y="115221"/>
                    <a:pt x="604649" y="102180"/>
                    <a:pt x="485030" y="119269"/>
                  </a:cubicBezTo>
                  <a:lnTo>
                    <a:pt x="429371" y="127221"/>
                  </a:lnTo>
                  <a:cubicBezTo>
                    <a:pt x="413468" y="132522"/>
                    <a:pt x="395611" y="133825"/>
                    <a:pt x="381663" y="143123"/>
                  </a:cubicBezTo>
                  <a:cubicBezTo>
                    <a:pt x="365760" y="153725"/>
                    <a:pt x="347470" y="161413"/>
                    <a:pt x="333955" y="174928"/>
                  </a:cubicBezTo>
                  <a:cubicBezTo>
                    <a:pt x="304174" y="204709"/>
                    <a:pt x="320769" y="195226"/>
                    <a:pt x="286247" y="206734"/>
                  </a:cubicBezTo>
                  <a:cubicBezTo>
                    <a:pt x="247505" y="264850"/>
                    <a:pt x="299068" y="196050"/>
                    <a:pt x="238539" y="246490"/>
                  </a:cubicBezTo>
                  <a:cubicBezTo>
                    <a:pt x="231198" y="252608"/>
                    <a:pt x="229394" y="263587"/>
                    <a:pt x="222637" y="270344"/>
                  </a:cubicBezTo>
                  <a:cubicBezTo>
                    <a:pt x="215880" y="277101"/>
                    <a:pt x="206559" y="280692"/>
                    <a:pt x="198783" y="286247"/>
                  </a:cubicBezTo>
                  <a:cubicBezTo>
                    <a:pt x="181423" y="298647"/>
                    <a:pt x="156459" y="316174"/>
                    <a:pt x="143124" y="333954"/>
                  </a:cubicBezTo>
                  <a:cubicBezTo>
                    <a:pt x="133851" y="346318"/>
                    <a:pt x="127843" y="360852"/>
                    <a:pt x="119270" y="373711"/>
                  </a:cubicBezTo>
                  <a:cubicBezTo>
                    <a:pt x="107172" y="391858"/>
                    <a:pt x="69273" y="436239"/>
                    <a:pt x="63611" y="453224"/>
                  </a:cubicBezTo>
                  <a:cubicBezTo>
                    <a:pt x="51910" y="488323"/>
                    <a:pt x="59407" y="469581"/>
                    <a:pt x="39757" y="508883"/>
                  </a:cubicBezTo>
                  <a:cubicBezTo>
                    <a:pt x="37106" y="524786"/>
                    <a:pt x="35302" y="540853"/>
                    <a:pt x="31805" y="556591"/>
                  </a:cubicBezTo>
                  <a:cubicBezTo>
                    <a:pt x="29987" y="564773"/>
                    <a:pt x="25887" y="572314"/>
                    <a:pt x="23854" y="580445"/>
                  </a:cubicBezTo>
                  <a:cubicBezTo>
                    <a:pt x="20576" y="593556"/>
                    <a:pt x="18835" y="607008"/>
                    <a:pt x="15903" y="620201"/>
                  </a:cubicBezTo>
                  <a:cubicBezTo>
                    <a:pt x="13532" y="630869"/>
                    <a:pt x="9749" y="641227"/>
                    <a:pt x="7952" y="652007"/>
                  </a:cubicBezTo>
                  <a:cubicBezTo>
                    <a:pt x="4439" y="673085"/>
                    <a:pt x="2651" y="694414"/>
                    <a:pt x="0" y="715617"/>
                  </a:cubicBezTo>
                  <a:cubicBezTo>
                    <a:pt x="2651" y="765975"/>
                    <a:pt x="3764" y="816438"/>
                    <a:pt x="7952" y="866692"/>
                  </a:cubicBezTo>
                  <a:cubicBezTo>
                    <a:pt x="9074" y="880160"/>
                    <a:pt x="10311" y="894145"/>
                    <a:pt x="15903" y="906448"/>
                  </a:cubicBezTo>
                  <a:cubicBezTo>
                    <a:pt x="32395" y="942731"/>
                    <a:pt x="57720" y="970882"/>
                    <a:pt x="95416" y="985961"/>
                  </a:cubicBezTo>
                  <a:cubicBezTo>
                    <a:pt x="108668" y="991262"/>
                    <a:pt x="122406" y="995481"/>
                    <a:pt x="135172" y="1001864"/>
                  </a:cubicBezTo>
                  <a:cubicBezTo>
                    <a:pt x="190080" y="1029319"/>
                    <a:pt x="124641" y="1009171"/>
                    <a:pt x="190832" y="1025718"/>
                  </a:cubicBezTo>
                  <a:cubicBezTo>
                    <a:pt x="198783" y="1031019"/>
                    <a:pt x="205902" y="1037857"/>
                    <a:pt x="214685" y="1041621"/>
                  </a:cubicBezTo>
                  <a:cubicBezTo>
                    <a:pt x="224730" y="1045926"/>
                    <a:pt x="235983" y="1046570"/>
                    <a:pt x="246491" y="1049572"/>
                  </a:cubicBezTo>
                  <a:cubicBezTo>
                    <a:pt x="310505" y="1067861"/>
                    <a:pt x="212003" y="1046473"/>
                    <a:pt x="326004" y="1065474"/>
                  </a:cubicBezTo>
                  <a:cubicBezTo>
                    <a:pt x="435290" y="1083689"/>
                    <a:pt x="275542" y="1062149"/>
                    <a:pt x="429371" y="1081377"/>
                  </a:cubicBezTo>
                  <a:cubicBezTo>
                    <a:pt x="463597" y="1089933"/>
                    <a:pt x="469899" y="1092407"/>
                    <a:pt x="508884" y="1097280"/>
                  </a:cubicBezTo>
                  <a:cubicBezTo>
                    <a:pt x="584753" y="1106764"/>
                    <a:pt x="581947" y="1102403"/>
                    <a:pt x="652007" y="1113182"/>
                  </a:cubicBezTo>
                  <a:cubicBezTo>
                    <a:pt x="703366" y="1121084"/>
                    <a:pt x="694549" y="1124870"/>
                    <a:pt x="755374" y="1137036"/>
                  </a:cubicBezTo>
                  <a:cubicBezTo>
                    <a:pt x="813508" y="1148664"/>
                    <a:pt x="781752" y="1143077"/>
                    <a:pt x="850790" y="1152939"/>
                  </a:cubicBezTo>
                  <a:lnTo>
                    <a:pt x="1693628" y="1144988"/>
                  </a:lnTo>
                  <a:cubicBezTo>
                    <a:pt x="1755465" y="1143874"/>
                    <a:pt x="1711967" y="1136050"/>
                    <a:pt x="1757239" y="1129085"/>
                  </a:cubicBezTo>
                  <a:cubicBezTo>
                    <a:pt x="1783566" y="1125035"/>
                    <a:pt x="1810248" y="1123784"/>
                    <a:pt x="1836752" y="1121134"/>
                  </a:cubicBezTo>
                  <a:cubicBezTo>
                    <a:pt x="2019582" y="1084567"/>
                    <a:pt x="1830612" y="1120833"/>
                    <a:pt x="1971924" y="1097280"/>
                  </a:cubicBezTo>
                  <a:cubicBezTo>
                    <a:pt x="1985255" y="1095058"/>
                    <a:pt x="1998569" y="1092606"/>
                    <a:pt x="2011680" y="1089328"/>
                  </a:cubicBezTo>
                  <a:cubicBezTo>
                    <a:pt x="2019811" y="1087295"/>
                    <a:pt x="2027250" y="1082651"/>
                    <a:pt x="2035534" y="1081377"/>
                  </a:cubicBezTo>
                  <a:cubicBezTo>
                    <a:pt x="2061861" y="1077327"/>
                    <a:pt x="2088543" y="1076076"/>
                    <a:pt x="2115047" y="1073426"/>
                  </a:cubicBezTo>
                  <a:cubicBezTo>
                    <a:pt x="2122998" y="1070775"/>
                    <a:pt x="2130770" y="1067507"/>
                    <a:pt x="2138901" y="1065474"/>
                  </a:cubicBezTo>
                  <a:cubicBezTo>
                    <a:pt x="2152012" y="1062196"/>
                    <a:pt x="2165713" y="1061406"/>
                    <a:pt x="2178658" y="1057523"/>
                  </a:cubicBezTo>
                  <a:cubicBezTo>
                    <a:pt x="2192329" y="1053422"/>
                    <a:pt x="2205050" y="1046633"/>
                    <a:pt x="2218414" y="1041621"/>
                  </a:cubicBezTo>
                  <a:cubicBezTo>
                    <a:pt x="2226262" y="1038678"/>
                    <a:pt x="2234771" y="1037417"/>
                    <a:pt x="2242268" y="1033669"/>
                  </a:cubicBezTo>
                  <a:cubicBezTo>
                    <a:pt x="2250815" y="1029395"/>
                    <a:pt x="2257389" y="1021648"/>
                    <a:pt x="2266122" y="1017767"/>
                  </a:cubicBezTo>
                  <a:cubicBezTo>
                    <a:pt x="2291015" y="1006703"/>
                    <a:pt x="2319199" y="1000522"/>
                    <a:pt x="2345635" y="993913"/>
                  </a:cubicBezTo>
                  <a:cubicBezTo>
                    <a:pt x="2356237" y="988612"/>
                    <a:pt x="2367149" y="983891"/>
                    <a:pt x="2377440" y="978010"/>
                  </a:cubicBezTo>
                  <a:cubicBezTo>
                    <a:pt x="2385737" y="973269"/>
                    <a:pt x="2392561" y="965989"/>
                    <a:pt x="2401294" y="962108"/>
                  </a:cubicBezTo>
                  <a:cubicBezTo>
                    <a:pt x="2416612" y="955300"/>
                    <a:pt x="2449002" y="946205"/>
                    <a:pt x="2449002" y="946205"/>
                  </a:cubicBezTo>
                  <a:cubicBezTo>
                    <a:pt x="2464905" y="935603"/>
                    <a:pt x="2486108" y="930303"/>
                    <a:pt x="2496710" y="914400"/>
                  </a:cubicBezTo>
                  <a:lnTo>
                    <a:pt x="2528515" y="866692"/>
                  </a:lnTo>
                  <a:cubicBezTo>
                    <a:pt x="2531165" y="858741"/>
                    <a:pt x="2536466" y="851219"/>
                    <a:pt x="2536466" y="842838"/>
                  </a:cubicBezTo>
                  <a:cubicBezTo>
                    <a:pt x="2536466" y="834457"/>
                    <a:pt x="2529555" y="827301"/>
                    <a:pt x="2528515" y="818984"/>
                  </a:cubicBezTo>
                  <a:cubicBezTo>
                    <a:pt x="2526871" y="805834"/>
                    <a:pt x="2544418" y="807057"/>
                    <a:pt x="2544418" y="79513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5204461" y="3645024"/>
              <a:ext cx="2319867" cy="461665"/>
            </a:xfrm>
            <a:prstGeom prst="rect">
              <a:avLst/>
            </a:prstGeom>
          </p:spPr>
          <p:txBody>
            <a:bodyPr wrap="none">
              <a:spAutoFit/>
            </a:bodyPr>
            <a:lstStyle/>
            <a:p>
              <a:pPr algn="ctr"/>
              <a:r>
                <a:rPr lang="cs-CZ" sz="2400" b="1" dirty="0" smtClean="0">
                  <a:solidFill>
                    <a:srgbClr val="00B050"/>
                  </a:solidFill>
                  <a:effectLst>
                    <a:outerShdw blurRad="38100" dist="38100" dir="2700000" algn="tl">
                      <a:srgbClr val="000000">
                        <a:alpha val="43137"/>
                      </a:srgbClr>
                    </a:outerShdw>
                  </a:effectLst>
                  <a:latin typeface="American Garamond AT" pitchFamily="2" charset="0"/>
                </a:rPr>
                <a:t>Finanční leasing </a:t>
              </a:r>
            </a:p>
          </p:txBody>
        </p:sp>
      </p:grpSp>
      <p:sp>
        <p:nvSpPr>
          <p:cNvPr id="41" name="Mrak 40">
            <a:hlinkClick r:id="rId6" action="ppaction://hlinksldjump"/>
          </p:cNvPr>
          <p:cNvSpPr/>
          <p:nvPr/>
        </p:nvSpPr>
        <p:spPr>
          <a:xfrm>
            <a:off x="7448891" y="2831757"/>
            <a:ext cx="1371581" cy="745495"/>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TextovéPole 41"/>
          <p:cNvSpPr txBox="1"/>
          <p:nvPr/>
        </p:nvSpPr>
        <p:spPr>
          <a:xfrm>
            <a:off x="35496" y="5949280"/>
            <a:ext cx="9144000" cy="830997"/>
          </a:xfrm>
          <a:prstGeom prst="rect">
            <a:avLst/>
          </a:prstGeom>
          <a:noFill/>
        </p:spPr>
        <p:txBody>
          <a:bodyPr wrap="square" rtlCol="0">
            <a:spAutoFit/>
          </a:bodyPr>
          <a:lstStyle/>
          <a:p>
            <a:pPr algn="ctr"/>
            <a:r>
              <a:rPr lang="cs-CZ" sz="2400" b="1" dirty="0" smtClean="0">
                <a:latin typeface="American Garamond AT" pitchFamily="2" charset="0"/>
              </a:rPr>
              <a:t>Kliknutím na výfukový plyn, zjistíš výhody a nevýhody jednotlivých způsobů financování</a:t>
            </a:r>
            <a:endParaRPr lang="cs-CZ" sz="2400" b="1" dirty="0">
              <a:latin typeface="American Garamond AT" pitchFamily="2" charset="0"/>
            </a:endParaRPr>
          </a:p>
        </p:txBody>
      </p:sp>
      <p:sp>
        <p:nvSpPr>
          <p:cNvPr id="2" name="Obdélník 1"/>
          <p:cNvSpPr/>
          <p:nvPr/>
        </p:nvSpPr>
        <p:spPr>
          <a:xfrm>
            <a:off x="36512" y="260649"/>
            <a:ext cx="8495928" cy="1200329"/>
          </a:xfrm>
          <a:prstGeom prst="rect">
            <a:avLst/>
          </a:prstGeom>
        </p:spPr>
        <p:txBody>
          <a:bodyPr wrap="square">
            <a:spAutoFit/>
          </a:bodyPr>
          <a:lstStyle/>
          <a:p>
            <a:pPr algn="ctr"/>
            <a:r>
              <a:rPr lang="cs-CZ" sz="3600" b="1" dirty="0" smtClean="0">
                <a:ln>
                  <a:solidFill>
                    <a:schemeClr val="tx1">
                      <a:lumMod val="95000"/>
                      <a:lumOff val="5000"/>
                    </a:schemeClr>
                  </a:solidFill>
                </a:ln>
                <a:solidFill>
                  <a:srgbClr val="0070C0"/>
                </a:solidFill>
                <a:effectLst>
                  <a:outerShdw blurRad="38100" dist="38100" dir="2700000" algn="tl">
                    <a:srgbClr val="000000">
                      <a:alpha val="43137"/>
                    </a:srgbClr>
                  </a:outerShdw>
                </a:effectLst>
                <a:latin typeface="American Garamond AT" pitchFamily="2" charset="0"/>
              </a:rPr>
              <a:t>Jaké vůbec máme možnosti financování nového vozu? </a:t>
            </a:r>
          </a:p>
        </p:txBody>
      </p:sp>
      <p:sp>
        <p:nvSpPr>
          <p:cNvPr id="47" name="Obdélník se zakulaceným příčným rohem 46">
            <a:hlinkClick r:id="" action="ppaction://hlinkshowjump?jump=endshow"/>
          </p:cNvPr>
          <p:cNvSpPr/>
          <p:nvPr/>
        </p:nvSpPr>
        <p:spPr>
          <a:xfrm>
            <a:off x="6156176" y="6381328"/>
            <a:ext cx="2664296" cy="288032"/>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FFFF00"/>
                </a:solidFill>
                <a:effectLst>
                  <a:outerShdw blurRad="38100" dist="38100" dir="2700000" algn="tl">
                    <a:srgbClr val="000000">
                      <a:alpha val="43137"/>
                    </a:srgbClr>
                  </a:outerShdw>
                </a:effectLst>
                <a:latin typeface="American Garamond AT" pitchFamily="2" charset="0"/>
              </a:rPr>
              <a:t>Konec prezentace</a:t>
            </a:r>
            <a:endParaRPr lang="cs-CZ" sz="2000" b="1" dirty="0">
              <a:solidFill>
                <a:srgbClr val="FFFF00"/>
              </a:solidFill>
              <a:effectLst>
                <a:outerShdw blurRad="38100" dist="38100" dir="2700000" algn="tl">
                  <a:srgbClr val="000000">
                    <a:alpha val="43137"/>
                  </a:srgbClr>
                </a:outerShdw>
              </a:effectLst>
              <a:latin typeface="American Garamond AT" pitchFamily="2" charset="0"/>
            </a:endParaRPr>
          </a:p>
        </p:txBody>
      </p:sp>
      <p:sp>
        <p:nvSpPr>
          <p:cNvPr id="43" name="Zaoblený obdélník 42">
            <a:hlinkClick r:id="rId7" action="ppaction://hlinksldjump"/>
          </p:cNvPr>
          <p:cNvSpPr/>
          <p:nvPr/>
        </p:nvSpPr>
        <p:spPr>
          <a:xfrm>
            <a:off x="5652120" y="1484784"/>
            <a:ext cx="3312368" cy="72008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lumMod val="95000"/>
                    <a:lumOff val="5000"/>
                  </a:schemeClr>
                </a:solidFill>
                <a:effectLst>
                  <a:outerShdw blurRad="38100" dist="38100" dir="2700000" algn="tl">
                    <a:srgbClr val="000000">
                      <a:alpha val="43137"/>
                    </a:srgbClr>
                  </a:outerShdw>
                </a:effectLst>
                <a:latin typeface="American Garamond AT" pitchFamily="2" charset="0"/>
              </a:rPr>
              <a:t>Úkol k zamyšlení</a:t>
            </a:r>
            <a:endParaRPr lang="cs-CZ" sz="2800" b="1" dirty="0">
              <a:solidFill>
                <a:schemeClr val="tx1">
                  <a:lumMod val="95000"/>
                  <a:lumOff val="5000"/>
                </a:schemeClr>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0" y="474345"/>
            <a:ext cx="9144000" cy="4893647"/>
          </a:xfrm>
          <a:prstGeom prst="rect">
            <a:avLst/>
          </a:prstGeom>
        </p:spPr>
        <p:txBody>
          <a:bodyPr wrap="square">
            <a:spAutoFit/>
          </a:bodyPr>
          <a:lstStyle/>
          <a:p>
            <a:pPr algn="ctr"/>
            <a:r>
              <a:rPr lang="cs-CZ" sz="2400" b="1" u="sng" dirty="0" smtClean="0">
                <a:solidFill>
                  <a:srgbClr val="FF0000"/>
                </a:solidFill>
                <a:effectLst>
                  <a:outerShdw blurRad="38100" dist="38100" dir="2700000" algn="tl">
                    <a:srgbClr val="000000">
                      <a:alpha val="43137"/>
                    </a:srgbClr>
                  </a:outerShdw>
                </a:effectLst>
                <a:latin typeface="American Garamond AT" pitchFamily="2" charset="0"/>
              </a:rPr>
              <a:t>Vlastní zdroje by měly tvořit základ </a:t>
            </a:r>
          </a:p>
          <a:p>
            <a:pPr algn="ctr"/>
            <a:endParaRPr lang="cs-CZ" sz="2400" u="sng" dirty="0" smtClean="0">
              <a:solidFill>
                <a:srgbClr val="0070C0"/>
              </a:solidFill>
              <a:latin typeface="American Garamond AT" pitchFamily="2" charset="0"/>
            </a:endParaRPr>
          </a:p>
          <a:p>
            <a:r>
              <a:rPr lang="cs-CZ" sz="2400" dirty="0" smtClean="0">
                <a:latin typeface="American Garamond AT" pitchFamily="2" charset="0"/>
              </a:rPr>
              <a:t>Na první pohled by se mohlo zdát, že z hlediska nákladů je nejlepší možností financovat nákup automobilu pomocí vlastní hotovosti. To je sice většinou pravda, ale ne vždy. Za určitých okolností může být výhodnější si půjčit. Největší výhodou financování z vlastních zdrojů je to, že </a:t>
            </a:r>
            <a:r>
              <a:rPr lang="cs-CZ" sz="2400" b="1" u="sng" dirty="0" smtClean="0">
                <a:solidFill>
                  <a:srgbClr val="FF0000"/>
                </a:solidFill>
                <a:effectLst>
                  <a:outerShdw blurRad="38100" dist="38100" dir="2700000" algn="tl">
                    <a:srgbClr val="000000">
                      <a:alpha val="43137"/>
                    </a:srgbClr>
                  </a:outerShdw>
                </a:effectLst>
                <a:latin typeface="American Garamond AT" pitchFamily="2" charset="0"/>
              </a:rPr>
              <a:t>nezaplatíme víc než je cena nového auta</a:t>
            </a:r>
            <a:r>
              <a:rPr lang="cs-CZ" sz="2400" dirty="0" smtClean="0">
                <a:latin typeface="American Garamond AT" pitchFamily="2" charset="0"/>
              </a:rPr>
              <a:t>. </a:t>
            </a:r>
            <a:r>
              <a:rPr lang="cs-CZ" sz="2400" dirty="0" smtClean="0">
                <a:effectLst>
                  <a:outerShdw blurRad="38100" dist="38100" dir="2700000" algn="tl">
                    <a:srgbClr val="000000">
                      <a:alpha val="43137"/>
                    </a:srgbClr>
                  </a:outerShdw>
                </a:effectLst>
                <a:latin typeface="American Garamond AT" pitchFamily="2" charset="0"/>
              </a:rPr>
              <a:t>P</a:t>
            </a:r>
            <a:r>
              <a:rPr lang="cs-CZ" sz="2400" b="1" dirty="0" smtClean="0">
                <a:effectLst>
                  <a:outerShdw blurRad="38100" dist="38100" dir="2700000" algn="tl">
                    <a:srgbClr val="000000">
                      <a:alpha val="43137"/>
                    </a:srgbClr>
                  </a:outerShdw>
                </a:effectLst>
                <a:latin typeface="American Garamond AT" pitchFamily="2" charset="0"/>
              </a:rPr>
              <a:t>oužití vlastních zdrojů při koupi automobilu by vždy mělo tvořit základ financování</a:t>
            </a:r>
            <a:r>
              <a:rPr lang="cs-CZ" sz="2400" dirty="0" smtClean="0">
                <a:latin typeface="American Garamond AT" pitchFamily="2" charset="0"/>
              </a:rPr>
              <a:t>. Ovšem velmi často na zaplacení celé ceny nového auta nemáme dostatek vlastních financí a proto je stále častější kombinování vlastních zdrojů a ostatních finančních produktů. Ostatní finanční produkty by měly ve větší či menší míře tvořit jen doplněk. Obecně platí pravidlo, že</a:t>
            </a:r>
            <a:r>
              <a:rPr lang="cs-CZ" sz="2400" b="1" dirty="0" smtClean="0">
                <a:latin typeface="American Garamond AT" pitchFamily="2" charset="0"/>
              </a:rPr>
              <a:t> </a:t>
            </a:r>
            <a:r>
              <a:rPr lang="cs-CZ" sz="2400" b="1" dirty="0" smtClean="0">
                <a:effectLst>
                  <a:outerShdw blurRad="38100" dist="38100" dir="2700000" algn="tl">
                    <a:srgbClr val="000000">
                      <a:alpha val="43137"/>
                    </a:srgbClr>
                  </a:outerShdw>
                </a:effectLst>
                <a:latin typeface="American Garamond AT" pitchFamily="2" charset="0"/>
              </a:rPr>
              <a:t>čím vyšší je podíl vlastních zdrojů, tím nižší jsou náklady na pořízení.</a:t>
            </a:r>
            <a:endParaRPr lang="cs-CZ" sz="2400" b="1" dirty="0">
              <a:effectLst>
                <a:outerShdw blurRad="38100" dist="38100" dir="2700000" algn="tl">
                  <a:srgbClr val="000000">
                    <a:alpha val="43137"/>
                  </a:srgbClr>
                </a:outerShdw>
              </a:effectLst>
              <a:latin typeface="American Garamond AT" pitchFamily="2" charset="0"/>
            </a:endParaRPr>
          </a:p>
        </p:txBody>
      </p:sp>
      <p:sp>
        <p:nvSpPr>
          <p:cNvPr id="4" name="Šipka doleva 3">
            <a:hlinkClick r:id="rId2" action="ppaction://hlinksldjump"/>
          </p:cNvPr>
          <p:cNvSpPr/>
          <p:nvPr/>
        </p:nvSpPr>
        <p:spPr>
          <a:xfrm>
            <a:off x="2555776" y="5733256"/>
            <a:ext cx="4032448"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American Garamond AT" pitchFamily="2" charset="0"/>
              </a:rPr>
              <a:t>Zpět k autíčkům</a:t>
            </a:r>
            <a:endParaRPr lang="cs-CZ" sz="2400" b="1" dirty="0">
              <a:solidFill>
                <a:srgbClr val="FFFF00"/>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114866"/>
            <a:ext cx="9144000" cy="4524315"/>
          </a:xfrm>
          <a:prstGeom prst="rect">
            <a:avLst/>
          </a:prstGeom>
        </p:spPr>
        <p:txBody>
          <a:bodyPr wrap="square">
            <a:spAutoFit/>
          </a:bodyPr>
          <a:lstStyle/>
          <a:p>
            <a:pPr algn="ctr"/>
            <a:r>
              <a:rPr lang="cs-CZ" sz="2400" dirty="0" smtClean="0">
                <a:latin typeface="American Garamond AT" pitchFamily="2" charset="0"/>
              </a:rPr>
              <a:t>Druhou nejčastěji volenou formou financování vozu, hned po hotovosti, je </a:t>
            </a:r>
            <a:r>
              <a:rPr lang="cs-CZ" sz="2400" b="1" u="sng" dirty="0" smtClean="0">
                <a:solidFill>
                  <a:srgbClr val="00B050"/>
                </a:solidFill>
                <a:effectLst>
                  <a:outerShdw blurRad="38100" dist="38100" dir="2700000" algn="tl">
                    <a:srgbClr val="000000">
                      <a:alpha val="43137"/>
                    </a:srgbClr>
                  </a:outerShdw>
                </a:effectLst>
                <a:latin typeface="American Garamond AT" pitchFamily="2" charset="0"/>
              </a:rPr>
              <a:t>leasing</a:t>
            </a:r>
            <a:r>
              <a:rPr lang="cs-CZ" sz="2400" dirty="0" smtClean="0">
                <a:latin typeface="American Garamond AT" pitchFamily="2" charset="0"/>
              </a:rPr>
              <a:t>. Velkou výhodou leasingu je, že jeho vyřízení je poměrně </a:t>
            </a:r>
            <a:r>
              <a:rPr lang="cs-CZ" sz="2400" b="1" dirty="0" smtClean="0">
                <a:solidFill>
                  <a:srgbClr val="00B050"/>
                </a:solidFill>
                <a:effectLst>
                  <a:outerShdw blurRad="38100" dist="38100" dir="2700000" algn="tl">
                    <a:srgbClr val="000000">
                      <a:alpha val="43137"/>
                    </a:srgbClr>
                  </a:outerShdw>
                </a:effectLst>
                <a:latin typeface="American Garamond AT" pitchFamily="2" charset="0"/>
              </a:rPr>
              <a:t>snadnou záležitostí. </a:t>
            </a:r>
            <a:r>
              <a:rPr lang="cs-CZ" sz="2400" dirty="0" smtClean="0">
                <a:latin typeface="American Garamond AT" pitchFamily="2" charset="0"/>
              </a:rPr>
              <a:t>Nevýhodou leasingu je fakt, že jak v porovnání s hotovostí, tak i americkou hypotékou je obvykle poněkud dražší. Tuto nevýhodu lze však efektivně eliminovat využitím speciálních akcí na leasing bez navýšení či dokonce s nižší cenou než u pořízení za hotové. </a:t>
            </a:r>
          </a:p>
          <a:p>
            <a:pPr algn="ctr"/>
            <a:r>
              <a:rPr lang="cs-CZ" sz="2400" dirty="0" smtClean="0">
                <a:latin typeface="American Garamond AT" pitchFamily="2" charset="0"/>
              </a:rPr>
              <a:t>Nevýhodou leasingu oproti úvěrovým formám financování je fakt, že majitelem vozu je po celou dobu leasingová společnost i to, že u leasingu musí stále zájemce o vůz složit jistou akontaci. Další položkou, která leasing oproti úvěru svým způsobem znevýhodňuje je fakt, že vůz pořízený na leasing musí být vždy havarijně pojištěn. Díky tomu se leasingová splátka zvětší minimálně o tisíc korun měsíčně.</a:t>
            </a:r>
          </a:p>
        </p:txBody>
      </p:sp>
      <p:sp>
        <p:nvSpPr>
          <p:cNvPr id="3" name="Šipka doleva 2">
            <a:hlinkClick r:id="rId2" action="ppaction://hlinksldjump"/>
          </p:cNvPr>
          <p:cNvSpPr/>
          <p:nvPr/>
        </p:nvSpPr>
        <p:spPr>
          <a:xfrm>
            <a:off x="2555776" y="5733256"/>
            <a:ext cx="4032448"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American Garamond AT" pitchFamily="2" charset="0"/>
              </a:rPr>
              <a:t>Zpět k autíčkům</a:t>
            </a:r>
            <a:endParaRPr lang="cs-CZ" sz="2400" b="1" dirty="0">
              <a:solidFill>
                <a:srgbClr val="FFFF00"/>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751344"/>
            <a:ext cx="9144000" cy="3046988"/>
          </a:xfrm>
          <a:prstGeom prst="rect">
            <a:avLst/>
          </a:prstGeom>
        </p:spPr>
        <p:txBody>
          <a:bodyPr wrap="square">
            <a:spAutoFit/>
          </a:bodyPr>
          <a:lstStyle/>
          <a:p>
            <a:r>
              <a:rPr lang="cs-CZ" sz="2400" b="1" u="sng" dirty="0" smtClean="0">
                <a:solidFill>
                  <a:srgbClr val="0070C0"/>
                </a:solidFill>
                <a:effectLst>
                  <a:outerShdw blurRad="38100" dist="38100" dir="2700000" algn="tl">
                    <a:srgbClr val="000000">
                      <a:alpha val="43137"/>
                    </a:srgbClr>
                  </a:outerShdw>
                </a:effectLst>
                <a:latin typeface="American Garamond AT" pitchFamily="2" charset="0"/>
              </a:rPr>
              <a:t>americká hypotéka </a:t>
            </a:r>
            <a:r>
              <a:rPr lang="cs-CZ" sz="2400" dirty="0" smtClean="0">
                <a:latin typeface="American Garamond AT" pitchFamily="2" charset="0"/>
              </a:rPr>
              <a:t>– neboli neúčelový hypoteční úvěr na rozdíl od hypotéky klasické nemá pro klienta žádná omezení, na co peníze z úvěru použije. Úrokové sazby amerických hypoték se pohybují od 6 do 10 % </a:t>
            </a:r>
            <a:r>
              <a:rPr lang="cs-CZ" sz="2400" dirty="0" err="1" smtClean="0">
                <a:latin typeface="American Garamond AT" pitchFamily="2" charset="0"/>
              </a:rPr>
              <a:t>p.a</a:t>
            </a:r>
            <a:r>
              <a:rPr lang="cs-CZ" sz="2400" dirty="0" smtClean="0">
                <a:latin typeface="American Garamond AT" pitchFamily="2" charset="0"/>
              </a:rPr>
              <a:t>. zatímco spotřebitelské úvěry na deseti procentech většinou teprve začínají . Úrok ovšem zdaleka není vše. Za americkou hypotéku je totiž vždy </a:t>
            </a:r>
            <a:r>
              <a:rPr lang="cs-CZ" sz="2400" b="1" dirty="0" smtClean="0">
                <a:solidFill>
                  <a:srgbClr val="0070C0"/>
                </a:solidFill>
                <a:latin typeface="American Garamond AT" pitchFamily="2" charset="0"/>
              </a:rPr>
              <a:t>nutné ručit</a:t>
            </a:r>
            <a:r>
              <a:rPr lang="cs-CZ" sz="2400" dirty="0" smtClean="0">
                <a:latin typeface="American Garamond AT" pitchFamily="2" charset="0"/>
              </a:rPr>
              <a:t> nemovitostí v osobním vlastnictví, na což ne každý přistoupí či ji má k dispozici. Rovněž administrativa a “složitost“ vyřízení je u americké hypotéky větší než u spotřebitelského úvěru. </a:t>
            </a:r>
          </a:p>
        </p:txBody>
      </p:sp>
      <p:sp>
        <p:nvSpPr>
          <p:cNvPr id="3" name="Šipka doleva 2">
            <a:hlinkClick r:id="rId2" action="ppaction://hlinksldjump"/>
          </p:cNvPr>
          <p:cNvSpPr/>
          <p:nvPr/>
        </p:nvSpPr>
        <p:spPr>
          <a:xfrm>
            <a:off x="2555776" y="5733256"/>
            <a:ext cx="4032448"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American Garamond AT" pitchFamily="2" charset="0"/>
              </a:rPr>
              <a:t>Zpět k autíčkům</a:t>
            </a:r>
            <a:endParaRPr lang="cs-CZ" sz="2400" b="1" dirty="0">
              <a:solidFill>
                <a:srgbClr val="FFFF00"/>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2136339"/>
            <a:ext cx="9144000" cy="2308324"/>
          </a:xfrm>
          <a:prstGeom prst="rect">
            <a:avLst/>
          </a:prstGeom>
        </p:spPr>
        <p:txBody>
          <a:bodyPr wrap="square">
            <a:spAutoFit/>
          </a:bodyPr>
          <a:lstStyle/>
          <a:p>
            <a:r>
              <a:rPr lang="cs-CZ" sz="2400" b="1" u="sng" dirty="0" smtClean="0">
                <a:solidFill>
                  <a:schemeClr val="accent6">
                    <a:lumMod val="50000"/>
                  </a:schemeClr>
                </a:solidFill>
                <a:effectLst>
                  <a:outerShdw blurRad="38100" dist="38100" dir="2700000" algn="tl">
                    <a:srgbClr val="000000">
                      <a:alpha val="43137"/>
                    </a:srgbClr>
                  </a:outerShdw>
                </a:effectLst>
                <a:latin typeface="American Garamond AT" pitchFamily="2" charset="0"/>
              </a:rPr>
              <a:t>Spotřebitelský úvěr </a:t>
            </a:r>
            <a:r>
              <a:rPr lang="cs-CZ" sz="2400" dirty="0" smtClean="0">
                <a:latin typeface="American Garamond AT" pitchFamily="2" charset="0"/>
              </a:rPr>
              <a:t> má své výhody – například nabízí </a:t>
            </a:r>
            <a:r>
              <a:rPr lang="cs-CZ" sz="2400" b="1" dirty="0" smtClean="0">
                <a:solidFill>
                  <a:schemeClr val="accent6">
                    <a:lumMod val="50000"/>
                  </a:schemeClr>
                </a:solidFill>
                <a:effectLst>
                  <a:outerShdw blurRad="38100" dist="38100" dir="2700000" algn="tl">
                    <a:srgbClr val="000000">
                      <a:alpha val="43137"/>
                    </a:srgbClr>
                  </a:outerShdw>
                </a:effectLst>
                <a:latin typeface="American Garamond AT" pitchFamily="2" charset="0"/>
              </a:rPr>
              <a:t>kratší dobu splácení </a:t>
            </a:r>
            <a:r>
              <a:rPr lang="cs-CZ" sz="2400" dirty="0" smtClean="0">
                <a:latin typeface="American Garamond AT" pitchFamily="2" charset="0"/>
              </a:rPr>
              <a:t>ve srovnání s ostatními finančními produkty, neboť jeho minimální doba splácení činí 6 měsíců. Během této doby můžete úvěr jednorázově uhradit. Financování vozu pomocí spotřebitelského úvěru se dnes pomalu ale jistě stává standardní součástí nabídky všech leasingových společností. Nevýhodou je vyšší úroková sazba než u výše uvedených způsobů.</a:t>
            </a:r>
          </a:p>
        </p:txBody>
      </p:sp>
      <p:sp>
        <p:nvSpPr>
          <p:cNvPr id="3" name="Šipka doleva 2">
            <a:hlinkClick r:id="rId2" action="ppaction://hlinksldjump"/>
          </p:cNvPr>
          <p:cNvSpPr/>
          <p:nvPr/>
        </p:nvSpPr>
        <p:spPr>
          <a:xfrm>
            <a:off x="2555776" y="5733256"/>
            <a:ext cx="4032448" cy="8640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American Garamond AT" pitchFamily="2" charset="0"/>
              </a:rPr>
              <a:t>Zpět k autíčkům</a:t>
            </a:r>
            <a:endParaRPr lang="cs-CZ" sz="2400" b="1" dirty="0">
              <a:solidFill>
                <a:srgbClr val="FFFF00"/>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a:hlinkClick r:id="rId2" action="ppaction://hlinksldjump"/>
          </p:cNvPr>
          <p:cNvSpPr/>
          <p:nvPr/>
        </p:nvSpPr>
        <p:spPr>
          <a:xfrm>
            <a:off x="2915816" y="476672"/>
            <a:ext cx="3312368" cy="72008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lumMod val="95000"/>
                    <a:lumOff val="5000"/>
                  </a:schemeClr>
                </a:solidFill>
                <a:effectLst>
                  <a:outerShdw blurRad="38100" dist="38100" dir="2700000" algn="tl">
                    <a:srgbClr val="000000">
                      <a:alpha val="43137"/>
                    </a:srgbClr>
                  </a:outerShdw>
                </a:effectLst>
                <a:latin typeface="American Garamond AT" pitchFamily="2" charset="0"/>
              </a:rPr>
              <a:t>Úkol k zamyšlení</a:t>
            </a:r>
            <a:endParaRPr lang="cs-CZ" sz="2800" b="1" dirty="0">
              <a:solidFill>
                <a:schemeClr val="tx1">
                  <a:lumMod val="95000"/>
                  <a:lumOff val="5000"/>
                </a:schemeClr>
              </a:solidFill>
              <a:effectLst>
                <a:outerShdw blurRad="38100" dist="38100" dir="2700000" algn="tl">
                  <a:srgbClr val="000000">
                    <a:alpha val="43137"/>
                  </a:srgbClr>
                </a:outerShdw>
              </a:effectLst>
              <a:latin typeface="American Garamond AT" pitchFamily="2" charset="0"/>
            </a:endParaRPr>
          </a:p>
        </p:txBody>
      </p:sp>
      <p:sp>
        <p:nvSpPr>
          <p:cNvPr id="3" name="TextovéPole 2"/>
          <p:cNvSpPr txBox="1"/>
          <p:nvPr/>
        </p:nvSpPr>
        <p:spPr>
          <a:xfrm>
            <a:off x="0" y="1988840"/>
            <a:ext cx="9144000" cy="4678204"/>
          </a:xfrm>
          <a:prstGeom prst="rect">
            <a:avLst/>
          </a:prstGeom>
          <a:noFill/>
        </p:spPr>
        <p:txBody>
          <a:bodyPr wrap="square" rtlCol="0">
            <a:spAutoFit/>
          </a:bodyPr>
          <a:lstStyle/>
          <a:p>
            <a:r>
              <a:rPr lang="cs-CZ" sz="2800" b="1" dirty="0" smtClean="0">
                <a:ln>
                  <a:solidFill>
                    <a:schemeClr val="tx1">
                      <a:lumMod val="95000"/>
                      <a:lumOff val="5000"/>
                      <a:alpha val="75000"/>
                    </a:schemeClr>
                  </a:solidFill>
                </a:ln>
                <a:solidFill>
                  <a:srgbClr val="C00000"/>
                </a:solidFill>
                <a:effectLst>
                  <a:outerShdw blurRad="38100" dist="38100" dir="2700000" algn="tl">
                    <a:srgbClr val="000000">
                      <a:alpha val="43137"/>
                    </a:srgbClr>
                  </a:outerShdw>
                </a:effectLst>
                <a:latin typeface="American Garamond AT" pitchFamily="2" charset="0"/>
              </a:rPr>
              <a:t>Zkuste si po skupinkách rozmyslet, kdy je který způsob nákupu vhodný. Stanovme si stejné výchozí podmínky. Rodina je tříčlenná, dítě má 10 let, oba rodiče pracují, jejich společný příjem je 40000,-, jejich pravidelné výdaje činí dohromady 30000,-. Důležitou podmínkou nákupu auta rovněž je fakt, že rodina jej nutně potřebuje – zaměstnání, lékař, atd. Auto chtějí nové, nejlépe značku Škoda, kvůli dostupným náhradním dílům. Popřemýšlejte, jakým způsobem rodina pořídí nové auto co nejrychleji a nejvýhodněji</a:t>
            </a:r>
            <a:r>
              <a:rPr lang="cs-CZ" dirty="0" smtClean="0"/>
              <a:t>.</a:t>
            </a:r>
          </a:p>
          <a:p>
            <a:endParaRPr lang="cs-CZ" dirty="0"/>
          </a:p>
        </p:txBody>
      </p:sp>
      <p:sp>
        <p:nvSpPr>
          <p:cNvPr id="4" name="Šipka ohnutá nahoru 3">
            <a:hlinkClick r:id="rId3" action="ppaction://hlinksldjump"/>
          </p:cNvPr>
          <p:cNvSpPr/>
          <p:nvPr/>
        </p:nvSpPr>
        <p:spPr>
          <a:xfrm>
            <a:off x="5292080" y="5085184"/>
            <a:ext cx="3672408" cy="1440160"/>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lumMod val="95000"/>
                    <a:lumOff val="5000"/>
                  </a:schemeClr>
                </a:solidFill>
                <a:effectLst>
                  <a:outerShdw blurRad="38100" dist="38100" dir="2700000" algn="tl">
                    <a:srgbClr val="000000">
                      <a:alpha val="43137"/>
                    </a:srgbClr>
                  </a:outerShdw>
                </a:effectLst>
                <a:latin typeface="American Garamond AT" pitchFamily="2" charset="0"/>
              </a:rPr>
              <a:t>Zpět na zadání</a:t>
            </a:r>
            <a:endParaRPr lang="cs-CZ" sz="2400" b="1" dirty="0">
              <a:solidFill>
                <a:schemeClr val="tx1">
                  <a:lumMod val="95000"/>
                  <a:lumOff val="5000"/>
                </a:schemeClr>
              </a:solidFill>
              <a:effectLst>
                <a:outerShdw blurRad="38100" dist="38100" dir="2700000" algn="tl">
                  <a:srgbClr val="000000">
                    <a:alpha val="43137"/>
                  </a:srgbClr>
                </a:outerShdw>
              </a:effectLst>
              <a:latin typeface="American Garamond AT" pitchFamily="2"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0"/>
            <a:ext cx="9144000" cy="2400657"/>
          </a:xfrm>
          <a:prstGeom prst="rect">
            <a:avLst/>
          </a:prstGeom>
        </p:spPr>
        <p:txBody>
          <a:bodyPr wrap="square">
            <a:spAutoFit/>
          </a:bodyPr>
          <a:lstStyle/>
          <a:p>
            <a:pPr algn="ctr"/>
            <a:r>
              <a:rPr lang="cs-CZ" sz="2400" b="1" u="sng" dirty="0" smtClean="0">
                <a:latin typeface="Times New Roman" pitchFamily="18" charset="0"/>
                <a:cs typeface="Times New Roman" pitchFamily="18" charset="0"/>
              </a:rPr>
              <a:t>Zdroje</a:t>
            </a:r>
          </a:p>
          <a:p>
            <a:pPr algn="ctr"/>
            <a:endParaRPr lang="cs-CZ" b="1"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Ing. Jan </a:t>
            </a:r>
            <a:r>
              <a:rPr lang="cs-CZ" dirty="0" err="1" smtClean="0">
                <a:latin typeface="Times New Roman" pitchFamily="18" charset="0"/>
                <a:cs typeface="Times New Roman" pitchFamily="18" charset="0"/>
              </a:rPr>
              <a:t>Abrahámek</a:t>
            </a:r>
            <a:r>
              <a:rPr lang="cs-CZ" dirty="0" smtClean="0">
                <a:latin typeface="Times New Roman" pitchFamily="18" charset="0"/>
                <a:cs typeface="Times New Roman" pitchFamily="18" charset="0"/>
              </a:rPr>
              <a:t>, Mgr. Václav Bělík a kol.:Slabikář finanční gramotnosti. 1. vydání. COFET, a.s., Praha 2011</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hlinkClick r:id="rId2"/>
              </a:rPr>
              <a:t>http://office.</a:t>
            </a:r>
            <a:r>
              <a:rPr lang="cs-CZ" dirty="0" err="1" smtClean="0">
                <a:latin typeface="Times New Roman" pitchFamily="18" charset="0"/>
                <a:cs typeface="Times New Roman" pitchFamily="18" charset="0"/>
                <a:hlinkClick r:id="rId2"/>
              </a:rPr>
              <a:t>microsoft.com</a:t>
            </a:r>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Archív autora</a:t>
            </a:r>
            <a:endParaRPr lang="cs-CZ"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169</TotalTime>
  <Words>638</Words>
  <Application>Microsoft Office PowerPoint</Application>
  <PresentationFormat>Předvádění na obrazovce (4:3)</PresentationFormat>
  <Paragraphs>38</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škola</dc:creator>
  <cp:lastModifiedBy>ZŠ Dolní Poustevna</cp:lastModifiedBy>
  <cp:revision>25</cp:revision>
  <dcterms:created xsi:type="dcterms:W3CDTF">2012-04-15T20:28:17Z</dcterms:created>
  <dcterms:modified xsi:type="dcterms:W3CDTF">2012-06-06T05:32:28Z</dcterms:modified>
</cp:coreProperties>
</file>