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7" r:id="rId2"/>
    <p:sldId id="263" r:id="rId3"/>
    <p:sldId id="258" r:id="rId4"/>
    <p:sldId id="259" r:id="rId5"/>
    <p:sldId id="260" r:id="rId6"/>
    <p:sldId id="261" r:id="rId7"/>
    <p:sldId id="262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8CCD1CA-57FB-4BE6-AA3F-27A2A16BAA4B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1FDF49-C761-4359-833F-864F1C74EB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12999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1FDF49-C761-4359-833F-864F1C74EB13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0538" y="332656"/>
            <a:ext cx="8162925" cy="197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08949918"/>
              </p:ext>
            </p:extLst>
          </p:nvPr>
        </p:nvGraphicFramePr>
        <p:xfrm>
          <a:off x="683567" y="4869160"/>
          <a:ext cx="7776866" cy="1301459"/>
        </p:xfrm>
        <a:graphic>
          <a:graphicData uri="http://schemas.openxmlformats.org/drawingml/2006/table">
            <a:tbl>
              <a:tblPr/>
              <a:tblGrid>
                <a:gridCol w="3888433"/>
                <a:gridCol w="3888433"/>
              </a:tblGrid>
              <a:tr h="387059">
                <a:tc>
                  <a:txBody>
                    <a:bodyPr/>
                    <a:lstStyle/>
                    <a:p>
                      <a:pPr indent="450215" algn="just">
                        <a:spcAft>
                          <a:spcPts val="0"/>
                        </a:spcAft>
                      </a:pPr>
                      <a:r>
                        <a:rPr lang="cs-CZ" sz="2000" b="1" dirty="0">
                          <a:latin typeface="Times New Roman"/>
                          <a:ea typeface="Times New Roman"/>
                          <a:cs typeface="Times New Roman"/>
                        </a:rPr>
                        <a:t>Období vzniku: 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prosinec</a:t>
                      </a:r>
                      <a:r>
                        <a:rPr lang="cs-CZ" sz="2000" b="1" dirty="0" smtClean="0"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2000" b="1" dirty="0">
                          <a:solidFill>
                            <a:srgbClr val="FF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2011</a:t>
                      </a:r>
                      <a:endParaRPr lang="cs-CZ" sz="18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450215" algn="just">
                        <a:spcAft>
                          <a:spcPts val="0"/>
                        </a:spcAft>
                      </a:pPr>
                      <a:r>
                        <a:rPr kumimoji="0" lang="cs-CZ" sz="2000" b="1" kern="1200" dirty="0" smtClean="0">
                          <a:solidFill>
                            <a:srgbClr val="FF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62_inovace_INF.8.17 </a:t>
                      </a:r>
                      <a:r>
                        <a:rPr lang="cs-CZ" sz="1600" b="1" dirty="0" smtClean="0">
                          <a:solidFill>
                            <a:srgbClr val="FF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       </a:t>
                      </a:r>
                      <a:endParaRPr lang="cs-CZ" sz="18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7037">
                <a:tc>
                  <a:txBody>
                    <a:bodyPr/>
                    <a:lstStyle/>
                    <a:p>
                      <a:pPr indent="450215" algn="just">
                        <a:spcAft>
                          <a:spcPts val="0"/>
                        </a:spcAft>
                      </a:pPr>
                      <a:r>
                        <a:rPr kumimoji="0" lang="cs-CZ" sz="2000" b="1" kern="1200" dirty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Autor</a:t>
                      </a:r>
                      <a:r>
                        <a:rPr lang="cs-CZ" sz="1600" b="1" dirty="0">
                          <a:latin typeface="Times New Roman"/>
                          <a:ea typeface="Times New Roman"/>
                          <a:cs typeface="Times New Roman"/>
                        </a:rPr>
                        <a:t>:  </a:t>
                      </a:r>
                      <a:r>
                        <a:rPr kumimoji="0" lang="cs-CZ" sz="2000" b="1" kern="1200" dirty="0">
                          <a:solidFill>
                            <a:srgbClr val="FF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Vladimír Tesařík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indent="450215" algn="just">
                        <a:spcAft>
                          <a:spcPts val="0"/>
                        </a:spcAft>
                      </a:pPr>
                      <a:r>
                        <a:rPr kumimoji="0" lang="cs-CZ" sz="2000" b="1" kern="1200" dirty="0" smtClean="0">
                          <a:solidFill>
                            <a:srgbClr val="FF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Informační a komunikační technologie, informatika, návrh </a:t>
                      </a:r>
                      <a:r>
                        <a:rPr kumimoji="0" lang="cs-CZ" sz="2000" b="1" kern="1200" smtClean="0">
                          <a:solidFill>
                            <a:srgbClr val="FF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kreditní</a:t>
                      </a:r>
                      <a:r>
                        <a:rPr kumimoji="0" lang="cs-CZ" sz="2000" b="1" kern="1200" baseline="0" smtClean="0">
                          <a:solidFill>
                            <a:srgbClr val="FF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 karty</a:t>
                      </a:r>
                      <a:endParaRPr kumimoji="0" lang="cs-CZ" sz="2000" b="1" kern="1200" dirty="0">
                        <a:solidFill>
                          <a:srgbClr val="FF0000"/>
                        </a:solidFill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412776"/>
            <a:ext cx="914400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u="sng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Anotace.</a:t>
            </a:r>
          </a:p>
          <a:p>
            <a:r>
              <a:rPr lang="cs-CZ" sz="3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Žáci si zkusí sami navrhnout grafickou podobu platební karty. Musí dodržet několik zásad, jak by měla karta vypadat, ale jinak mohou být nápadití dle své fantazie.</a:t>
            </a:r>
            <a:endParaRPr lang="cs-CZ" sz="36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Credit-card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99111" y="0"/>
            <a:ext cx="4956043" cy="3717032"/>
          </a:xfrm>
          <a:prstGeom prst="rect">
            <a:avLst/>
          </a:prstGeom>
          <a:noFill/>
        </p:spPr>
      </p:pic>
      <p:pic>
        <p:nvPicPr>
          <p:cNvPr id="1028" name="Picture 4" descr="http://t0.gstatic.com/images?q=tbn:ANd9GcS1I4WBu9n5a5-CrG-5UuMOlhIfiG0-JAU9CeNFsALvgIsyaR3P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769994"/>
            <a:ext cx="3960440" cy="2482249"/>
          </a:xfrm>
          <a:prstGeom prst="rect">
            <a:avLst/>
          </a:prstGeom>
          <a:noFill/>
        </p:spPr>
      </p:pic>
      <p:pic>
        <p:nvPicPr>
          <p:cNvPr id="1030" name="Picture 6" descr="http://t0.gstatic.com/images?q=tbn:ANd9GcRQaxJjl6fB7isnQdD874Sz9Ik6vON3Jq1ckitJFFUTCjbzM4J7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2246569">
            <a:off x="5115487" y="3269363"/>
            <a:ext cx="3525990" cy="2238130"/>
          </a:xfrm>
          <a:prstGeom prst="rect">
            <a:avLst/>
          </a:prstGeom>
          <a:noFill/>
        </p:spPr>
      </p:pic>
      <p:pic>
        <p:nvPicPr>
          <p:cNvPr id="1032" name="Picture 8" descr="http://t2.gstatic.com/images?q=tbn:ANd9GcQlPrscV-K6Cq00XTMlWVwJjTpjVETHnBTLBHy2Ti2cqnBtSE8_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9552" y="3212976"/>
            <a:ext cx="3367261" cy="336726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2">
                <a:tint val="40000"/>
                <a:satMod val="350000"/>
              </a:schemeClr>
            </a:gs>
            <a:gs pos="40000">
              <a:schemeClr val="bg2">
                <a:tint val="45000"/>
                <a:shade val="99000"/>
                <a:satMod val="350000"/>
              </a:schemeClr>
            </a:gs>
            <a:gs pos="100000">
              <a:schemeClr val="bg2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 rot="19846490">
            <a:off x="827584" y="2204864"/>
            <a:ext cx="7778091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8800" b="1" cap="none" spc="0" dirty="0" smtClean="0">
                <a:ln w="11430">
                  <a:solidFill>
                    <a:schemeClr val="tx1">
                      <a:alpha val="64000"/>
                    </a:schemeClr>
                  </a:solidFill>
                </a:ln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bertus Extra Bold" pitchFamily="34" charset="0"/>
              </a:rPr>
              <a:t>Kreditní karty</a:t>
            </a:r>
            <a:endParaRPr lang="cs-CZ" sz="8800" b="1" cap="none" spc="0" dirty="0">
              <a:ln w="11430">
                <a:solidFill>
                  <a:schemeClr val="tx1">
                    <a:alpha val="64000"/>
                  </a:schemeClr>
                </a:solidFill>
              </a:ln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lbertus Extra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908720"/>
            <a:ext cx="9144000" cy="440120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0541" cmpd="sng">
                  <a:solidFill>
                    <a:schemeClr val="tx1">
                      <a:alpha val="71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merican Garamond AT" pitchFamily="2" charset="0"/>
              </a:rPr>
              <a:t>Kreditní karta je moderní prostředek při placení, proto by měla i moderně vypadat. Zkuste navrhnout kreditní kartu tak, aby hlavní motivy vyjadřovaly to, k jakému účelu byly vydány (např. k vítězství na MS, k výročí školy, významné jubileum známé osobnosti, atd.) </a:t>
            </a:r>
            <a:endParaRPr lang="cs-CZ" sz="4000" b="1" cap="none" spc="0" dirty="0">
              <a:ln w="10541" cmpd="sng">
                <a:solidFill>
                  <a:schemeClr val="tx1">
                    <a:alpha val="71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merican Garamond AT" pitchFamily="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1268760"/>
            <a:ext cx="9144000" cy="317009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b="1" dirty="0" smtClean="0">
                <a:ln w="10541" cmpd="sng">
                  <a:solidFill>
                    <a:schemeClr val="tx1">
                      <a:alpha val="71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merican Garamond AT" pitchFamily="2" charset="0"/>
              </a:rPr>
              <a:t>Jaká to bude událost je na Vaši fantazii. Kromě kreditní karty samotné zkuste složení celé karty vyrobit v animaci tak, aby se jednotlivé symboly skládaly dohromady.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http://turistika.ceskesvycarsko.cz/sites/default/files/16_nove_zrekonstruovany_kostel_centrum_setkavani_v_dolni_poustevne_foto_t._fusek.jpg"/>
          <p:cNvPicPr>
            <a:picLocks noChangeAspect="1" noChangeArrowheads="1"/>
          </p:cNvPicPr>
          <p:nvPr/>
        </p:nvPicPr>
        <p:blipFill>
          <a:blip r:embed="rId3" cstate="print"/>
          <a:srcRect t="710"/>
          <a:stretch>
            <a:fillRect/>
          </a:stretch>
        </p:blipFill>
        <p:spPr bwMode="auto">
          <a:xfrm>
            <a:off x="827584" y="1511301"/>
            <a:ext cx="7336198" cy="4942035"/>
          </a:xfrm>
          <a:prstGeom prst="roundRect">
            <a:avLst/>
          </a:prstGeom>
          <a:noFill/>
          <a:ln w="38100">
            <a:solidFill>
              <a:schemeClr val="tx1"/>
            </a:solidFill>
          </a:ln>
        </p:spPr>
      </p:pic>
      <p:sp>
        <p:nvSpPr>
          <p:cNvPr id="5" name="TextovéPole 4"/>
          <p:cNvSpPr txBox="1"/>
          <p:nvPr/>
        </p:nvSpPr>
        <p:spPr>
          <a:xfrm>
            <a:off x="2082976" y="1583309"/>
            <a:ext cx="497804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  <a:latin typeface="American Garamond AT" pitchFamily="2" charset="0"/>
              </a:rPr>
              <a:t>Dolní Poustevna</a:t>
            </a:r>
            <a:endParaRPr lang="cs-CZ" sz="3600" b="1" dirty="0">
              <a:ln>
                <a:solidFill>
                  <a:schemeClr val="tx1"/>
                </a:solidFill>
              </a:ln>
              <a:solidFill>
                <a:srgbClr val="FF0000"/>
              </a:solidFill>
              <a:latin typeface="American Garamond AT" pitchFamily="2" charset="0"/>
            </a:endParaRPr>
          </a:p>
        </p:txBody>
      </p:sp>
      <p:pic>
        <p:nvPicPr>
          <p:cNvPr id="16388" name="Picture 4" descr="http://t2.gstatic.com/images?q=tbn:ANd9GcT0luTUHg-BSM3cXUYt2NcD2u2OIopuLDnIkKkAg5zVke-GQOqe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965472" y="2015358"/>
            <a:ext cx="1159328" cy="151216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</p:pic>
      <p:grpSp>
        <p:nvGrpSpPr>
          <p:cNvPr id="18" name="Skupina 17"/>
          <p:cNvGrpSpPr/>
          <p:nvPr/>
        </p:nvGrpSpPr>
        <p:grpSpPr>
          <a:xfrm>
            <a:off x="2267744" y="2735437"/>
            <a:ext cx="1152128" cy="1008112"/>
            <a:chOff x="1547664" y="2132856"/>
            <a:chExt cx="1224136" cy="1080120"/>
          </a:xfrm>
        </p:grpSpPr>
        <p:sp>
          <p:nvSpPr>
            <p:cNvPr id="3" name="Zaoblený obdélník 2"/>
            <p:cNvSpPr/>
            <p:nvPr/>
          </p:nvSpPr>
          <p:spPr>
            <a:xfrm>
              <a:off x="1547664" y="2132856"/>
              <a:ext cx="1224136" cy="1080120"/>
            </a:xfrm>
            <a:prstGeom prst="roundRect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8" name="Přímá spojovací čára 7"/>
            <p:cNvCxnSpPr/>
            <p:nvPr/>
          </p:nvCxnSpPr>
          <p:spPr>
            <a:xfrm>
              <a:off x="1547664" y="2420888"/>
              <a:ext cx="1224136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ovací čára 10"/>
            <p:cNvCxnSpPr/>
            <p:nvPr/>
          </p:nvCxnSpPr>
          <p:spPr>
            <a:xfrm>
              <a:off x="1547664" y="2852936"/>
              <a:ext cx="1224136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flipV="1">
              <a:off x="1907704" y="2132856"/>
              <a:ext cx="0" cy="108012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flipV="1">
              <a:off x="2339752" y="2132856"/>
              <a:ext cx="0" cy="108012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2" name="TextovéPole 21"/>
          <p:cNvSpPr txBox="1"/>
          <p:nvPr/>
        </p:nvSpPr>
        <p:spPr>
          <a:xfrm>
            <a:off x="1403648" y="4463629"/>
            <a:ext cx="46805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1234 	   5678    9090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187624" y="5975797"/>
            <a:ext cx="7308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ZŠ a MŠ Dolní Poustevna, příspěvková organizace, </a:t>
            </a:r>
            <a:r>
              <a:rPr lang="cs-CZ" b="1" dirty="0" err="1" smtClean="0">
                <a:solidFill>
                  <a:schemeClr val="bg1"/>
                </a:solidFill>
              </a:rPr>
              <a:t>Tyršova</a:t>
            </a:r>
            <a:r>
              <a:rPr lang="cs-CZ" b="1" dirty="0" smtClean="0">
                <a:solidFill>
                  <a:schemeClr val="bg1"/>
                </a:solidFill>
              </a:rPr>
              <a:t> 302, 40782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0" y="116632"/>
            <a:ext cx="91440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Například tuto kartu vydala naše škola a slouží při placení u vstupu do kostelíka.</a:t>
            </a:r>
            <a:endParaRPr lang="cs-CZ" sz="3200" b="1" dirty="0">
              <a:ln>
                <a:solidFill>
                  <a:schemeClr val="tx1"/>
                </a:solidFill>
              </a:ln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63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6000"/>
                            </p:stCondLst>
                            <p:childTnLst>
                              <p:par>
                                <p:cTn id="24" presetID="58" presetClass="entr" presetSubtype="0" ac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8000"/>
                            </p:stCondLst>
                            <p:childTnLst>
                              <p:par>
                                <p:cTn id="32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0"/>
                            </p:stCondLst>
                            <p:childTnLst>
                              <p:par>
                                <p:cTn id="36" presetID="1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2000"/>
                            </p:stCondLst>
                            <p:childTnLst>
                              <p:par>
                                <p:cTn id="4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22" grpId="0"/>
      <p:bldP spid="24" grpId="0"/>
      <p:bldP spid="2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124744"/>
            <a:ext cx="91440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u="sng" dirty="0" smtClean="0">
                <a:latin typeface="Times New Roman" pitchFamily="18" charset="0"/>
                <a:cs typeface="Times New Roman" pitchFamily="18" charset="0"/>
              </a:rPr>
              <a:t>zdroje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archív autora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www.office.microsoft.com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6382246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138</TotalTime>
  <Words>170</Words>
  <Application>Microsoft Office PowerPoint</Application>
  <PresentationFormat>Předvádění na obrazovce (4:3)</PresentationFormat>
  <Paragraphs>17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škola</dc:creator>
  <cp:lastModifiedBy>Učitel</cp:lastModifiedBy>
  <cp:revision>21</cp:revision>
  <dcterms:created xsi:type="dcterms:W3CDTF">2012-04-15T20:28:17Z</dcterms:created>
  <dcterms:modified xsi:type="dcterms:W3CDTF">2012-10-23T04:18:12Z</dcterms:modified>
</cp:coreProperties>
</file>