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75" r:id="rId3"/>
    <p:sldId id="256"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6" r:id="rId2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67" autoAdjust="0"/>
  </p:normalViewPr>
  <p:slideViewPr>
    <p:cSldViewPr>
      <p:cViewPr varScale="1">
        <p:scale>
          <a:sx n="75" d="100"/>
          <a:sy n="75" d="100"/>
        </p:scale>
        <p:origin x="-101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1.7.2012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1.7.2012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1.7.2012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1.7.2012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A2481B-5154-415F-B752-558547769AA3}" type="datetimeFigureOut">
              <a:rPr lang="cs-CZ" smtClean="0"/>
              <a:pPr/>
              <a:t>1.7.2012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A2481B-5154-415F-B752-558547769AA3}" type="datetimeFigureOut">
              <a:rPr lang="cs-CZ" smtClean="0"/>
              <a:pPr/>
              <a:t>1.7.2012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1.7.2012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1.7.2012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1.7.2012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1.7.2012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1.7.2012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481B-5154-415F-B752-558547769AA3}" type="datetimeFigureOut">
              <a:rPr lang="cs-CZ" smtClean="0"/>
              <a:pPr/>
              <a:t>1.7.2012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slide" Target="slide5.xml"/><Relationship Id="rId1" Type="http://schemas.openxmlformats.org/officeDocument/2006/relationships/slideLayout" Target="../slideLayouts/slideLayout7.xml"/><Relationship Id="rId6" Type="http://schemas.openxmlformats.org/officeDocument/2006/relationships/slide" Target="slide16.xml"/><Relationship Id="rId5" Type="http://schemas.openxmlformats.org/officeDocument/2006/relationships/slide" Target="slide20.xml"/><Relationship Id="rId4" Type="http://schemas.openxmlformats.org/officeDocument/2006/relationships/slide" Target="slide10.xml"/></Relationships>
</file>

<file path=ppt/slides/_rels/slide5.xml.rels><?xml version="1.0" encoding="UTF-8" standalone="yes"?>
<Relationships xmlns="http://schemas.openxmlformats.org/package/2006/relationships"><Relationship Id="rId3" Type="http://schemas.openxmlformats.org/officeDocument/2006/relationships/slide" Target="slide7.xml"/><Relationship Id="rId2" Type="http://schemas.openxmlformats.org/officeDocument/2006/relationships/slide" Target="slide6.xml"/><Relationship Id="rId1" Type="http://schemas.openxmlformats.org/officeDocument/2006/relationships/slideLayout" Target="../slideLayouts/slideLayout7.xml"/><Relationship Id="rId6" Type="http://schemas.openxmlformats.org/officeDocument/2006/relationships/slide" Target="slide4.xml"/><Relationship Id="rId5" Type="http://schemas.openxmlformats.org/officeDocument/2006/relationships/slide" Target="slide8.xml"/><Relationship Id="rId4" Type="http://schemas.openxmlformats.org/officeDocument/2006/relationships/slide" Target="slide9.xml"/></Relationships>
</file>

<file path=ppt/slides/_rels/slide6.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slide" Target="slide12.xml"/><Relationship Id="rId2" Type="http://schemas.openxmlformats.org/officeDocument/2006/relationships/slide" Target="slide11.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xml.rels><?xml version="1.0" encoding="UTF-8" standalone="yes"?>
<Relationships xmlns="http://schemas.openxmlformats.org/package/2006/relationships"><Relationship Id="rId2" Type="http://schemas.openxmlformats.org/officeDocument/2006/relationships/slide" Target="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slide" Target="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slide" Target="slide15.xml"/><Relationship Id="rId2" Type="http://schemas.openxmlformats.org/officeDocument/2006/relationships/slide" Target="slide1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4.xml.rels><?xml version="1.0" encoding="UTF-8" standalone="yes"?>
<Relationships xmlns="http://schemas.openxmlformats.org/package/2006/relationships"><Relationship Id="rId2" Type="http://schemas.openxmlformats.org/officeDocument/2006/relationships/slide" Target="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slide" Target="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17.xml"/><Relationship Id="rId1" Type="http://schemas.openxmlformats.org/officeDocument/2006/relationships/slideLayout" Target="../slideLayouts/slideLayout7.xml"/><Relationship Id="rId5" Type="http://schemas.openxmlformats.org/officeDocument/2006/relationships/slide" Target="slide4.xml"/><Relationship Id="rId4" Type="http://schemas.openxmlformats.org/officeDocument/2006/relationships/slide" Target="slide18.xml"/></Relationships>
</file>

<file path=ppt/slides/_rels/slide17.xml.rels><?xml version="1.0" encoding="UTF-8" standalone="yes"?>
<Relationships xmlns="http://schemas.openxmlformats.org/package/2006/relationships"><Relationship Id="rId2" Type="http://schemas.openxmlformats.org/officeDocument/2006/relationships/slide" Target="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slide" Target="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slide" Target="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490538" y="332656"/>
            <a:ext cx="8162925" cy="1971675"/>
          </a:xfrm>
          <a:prstGeom prst="rect">
            <a:avLst/>
          </a:prstGeom>
          <a:noFill/>
          <a:ln w="9525">
            <a:noFill/>
            <a:miter lim="800000"/>
            <a:headEnd/>
            <a:tailEnd/>
          </a:ln>
        </p:spPr>
      </p:pic>
      <p:graphicFrame>
        <p:nvGraphicFramePr>
          <p:cNvPr id="6" name="Tabulka 5"/>
          <p:cNvGraphicFramePr>
            <a:graphicFrameLocks noGrp="1"/>
          </p:cNvGraphicFramePr>
          <p:nvPr/>
        </p:nvGraphicFramePr>
        <p:xfrm>
          <a:off x="683567" y="4869160"/>
          <a:ext cx="7776866" cy="1301459"/>
        </p:xfrm>
        <a:graphic>
          <a:graphicData uri="http://schemas.openxmlformats.org/drawingml/2006/table">
            <a:tbl>
              <a:tblPr/>
              <a:tblGrid>
                <a:gridCol w="3888433"/>
                <a:gridCol w="3888433"/>
              </a:tblGrid>
              <a:tr h="387059">
                <a:tc>
                  <a:txBody>
                    <a:bodyPr/>
                    <a:lstStyle/>
                    <a:p>
                      <a:pPr indent="450215" algn="just">
                        <a:spcAft>
                          <a:spcPts val="0"/>
                        </a:spcAft>
                      </a:pPr>
                      <a:r>
                        <a:rPr lang="cs-CZ" sz="2000" b="1" dirty="0">
                          <a:latin typeface="Times New Roman"/>
                          <a:ea typeface="Times New Roman"/>
                          <a:cs typeface="Times New Roman"/>
                        </a:rPr>
                        <a:t>Období vzniku: </a:t>
                      </a:r>
                      <a:r>
                        <a:rPr lang="cs-CZ" sz="2000" b="1" dirty="0">
                          <a:solidFill>
                            <a:srgbClr val="FF0000"/>
                          </a:solidFill>
                          <a:latin typeface="Times New Roman"/>
                          <a:ea typeface="Times New Roman"/>
                          <a:cs typeface="Times New Roman"/>
                        </a:rPr>
                        <a:t>listopad</a:t>
                      </a:r>
                      <a:r>
                        <a:rPr lang="cs-CZ" sz="2000" b="1" dirty="0">
                          <a:latin typeface="Times New Roman"/>
                          <a:ea typeface="Times New Roman"/>
                          <a:cs typeface="Times New Roman"/>
                        </a:rPr>
                        <a:t> </a:t>
                      </a:r>
                      <a:r>
                        <a:rPr lang="cs-CZ" sz="2000" b="1" dirty="0">
                          <a:solidFill>
                            <a:srgbClr val="FF0000"/>
                          </a:solidFill>
                          <a:latin typeface="Times New Roman"/>
                          <a:ea typeface="Times New Roman"/>
                          <a:cs typeface="Times New Roman"/>
                        </a:rPr>
                        <a:t>2011</a:t>
                      </a:r>
                      <a:endParaRPr lang="cs-CZ" sz="1800" dirty="0">
                        <a:latin typeface="Times New Roman"/>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450215" algn="just">
                        <a:spcAft>
                          <a:spcPts val="0"/>
                        </a:spcAft>
                      </a:pPr>
                      <a:r>
                        <a:rPr kumimoji="0" lang="cs-CZ" sz="2000" b="1" kern="1200" dirty="0" smtClean="0">
                          <a:solidFill>
                            <a:srgbClr val="FF0000"/>
                          </a:solidFill>
                          <a:latin typeface="Times New Roman"/>
                          <a:ea typeface="Times New Roman"/>
                          <a:cs typeface="Times New Roman"/>
                        </a:rPr>
                        <a:t>62_inovace_OV.8.24 </a:t>
                      </a:r>
                      <a:r>
                        <a:rPr lang="cs-CZ" sz="1600" b="1" dirty="0" smtClean="0">
                          <a:solidFill>
                            <a:srgbClr val="FF0000"/>
                          </a:solidFill>
                          <a:latin typeface="Times New Roman"/>
                          <a:ea typeface="Times New Roman"/>
                          <a:cs typeface="Times New Roman"/>
                        </a:rPr>
                        <a:t>       </a:t>
                      </a:r>
                      <a:endParaRPr lang="cs-CZ" sz="1800" dirty="0">
                        <a:latin typeface="Times New Roman"/>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77037">
                <a:tc>
                  <a:txBody>
                    <a:bodyPr/>
                    <a:lstStyle/>
                    <a:p>
                      <a:pPr indent="450215" algn="just">
                        <a:spcAft>
                          <a:spcPts val="0"/>
                        </a:spcAft>
                      </a:pPr>
                      <a:r>
                        <a:rPr kumimoji="0" lang="cs-CZ" sz="2000" b="1" kern="1200" dirty="0">
                          <a:solidFill>
                            <a:schemeClr val="tx1"/>
                          </a:solidFill>
                          <a:latin typeface="Times New Roman"/>
                          <a:ea typeface="Times New Roman"/>
                          <a:cs typeface="Times New Roman"/>
                        </a:rPr>
                        <a:t>Autor</a:t>
                      </a:r>
                      <a:r>
                        <a:rPr lang="cs-CZ" sz="1600" b="1" dirty="0">
                          <a:latin typeface="Times New Roman"/>
                          <a:ea typeface="Times New Roman"/>
                          <a:cs typeface="Times New Roman"/>
                        </a:rPr>
                        <a:t>:  </a:t>
                      </a:r>
                      <a:r>
                        <a:rPr kumimoji="0" lang="cs-CZ" sz="2000" b="1" kern="1200" dirty="0">
                          <a:solidFill>
                            <a:srgbClr val="FF0000"/>
                          </a:solidFill>
                          <a:latin typeface="Times New Roman"/>
                          <a:ea typeface="Times New Roman"/>
                          <a:cs typeface="Times New Roman"/>
                        </a:rPr>
                        <a:t>Vladimír Tesařík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indent="450215" algn="just">
                        <a:spcAft>
                          <a:spcPts val="0"/>
                        </a:spcAft>
                      </a:pPr>
                      <a:r>
                        <a:rPr kumimoji="0" lang="cs-CZ" sz="2000" b="1" kern="1200" dirty="0" smtClean="0">
                          <a:solidFill>
                            <a:srgbClr val="FF0000"/>
                          </a:solidFill>
                          <a:latin typeface="Times New Roman"/>
                          <a:ea typeface="Times New Roman"/>
                          <a:cs typeface="Times New Roman"/>
                        </a:rPr>
                        <a:t>Člověk a společnost, výchova </a:t>
                      </a:r>
                      <a:r>
                        <a:rPr kumimoji="0" lang="cs-CZ" sz="2000" b="1" kern="1200" smtClean="0">
                          <a:solidFill>
                            <a:srgbClr val="FF0000"/>
                          </a:solidFill>
                          <a:latin typeface="Times New Roman"/>
                          <a:ea typeface="Times New Roman"/>
                          <a:cs typeface="Times New Roman"/>
                        </a:rPr>
                        <a:t>k občanství,</a:t>
                      </a:r>
                      <a:r>
                        <a:rPr kumimoji="0" lang="cs-CZ" sz="2000" b="1" kern="1200" baseline="0" smtClean="0">
                          <a:solidFill>
                            <a:srgbClr val="FF0000"/>
                          </a:solidFill>
                          <a:latin typeface="Times New Roman"/>
                          <a:ea typeface="Times New Roman"/>
                          <a:cs typeface="Times New Roman"/>
                        </a:rPr>
                        <a:t> d</a:t>
                      </a:r>
                      <a:r>
                        <a:rPr kumimoji="0" lang="cs-CZ" sz="2000" b="1" kern="1200" smtClean="0">
                          <a:solidFill>
                            <a:srgbClr val="FF0000"/>
                          </a:solidFill>
                          <a:latin typeface="Times New Roman"/>
                          <a:ea typeface="Times New Roman"/>
                          <a:cs typeface="Times New Roman"/>
                        </a:rPr>
                        <a:t>ruhy </a:t>
                      </a:r>
                      <a:r>
                        <a:rPr kumimoji="0" lang="cs-CZ" sz="2000" b="1" kern="1200" dirty="0" smtClean="0">
                          <a:solidFill>
                            <a:srgbClr val="FF0000"/>
                          </a:solidFill>
                          <a:latin typeface="Times New Roman"/>
                          <a:ea typeface="Times New Roman"/>
                          <a:cs typeface="Times New Roman"/>
                        </a:rPr>
                        <a:t>platebních karet</a:t>
                      </a:r>
                      <a:endParaRPr kumimoji="0" lang="cs-CZ" sz="2000" b="1" kern="1200" dirty="0">
                        <a:solidFill>
                          <a:srgbClr val="FF0000"/>
                        </a:solidFill>
                        <a:latin typeface="Times New Roman"/>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908720"/>
            <a:ext cx="9144000" cy="2862322"/>
          </a:xfrm>
          <a:prstGeom prst="rect">
            <a:avLst/>
          </a:prstGeom>
          <a:noFill/>
        </p:spPr>
        <p:txBody>
          <a:bodyPr wrap="square" rtlCol="0">
            <a:spAutoFit/>
          </a:bodyPr>
          <a:lstStyle/>
          <a:p>
            <a:pPr algn="ctr"/>
            <a:r>
              <a:rPr lang="cs-CZ" sz="3600" b="1" u="sng" dirty="0" smtClean="0">
                <a:latin typeface="Times New Roman" pitchFamily="18" charset="0"/>
                <a:cs typeface="Times New Roman" pitchFamily="18" charset="0"/>
              </a:rPr>
              <a:t>Anotace</a:t>
            </a:r>
            <a:r>
              <a:rPr lang="cs-CZ" sz="3600" dirty="0" smtClean="0">
                <a:latin typeface="Times New Roman" pitchFamily="18" charset="0"/>
                <a:cs typeface="Times New Roman" pitchFamily="18" charset="0"/>
              </a:rPr>
              <a:t>:</a:t>
            </a:r>
          </a:p>
          <a:p>
            <a:r>
              <a:rPr lang="cs-CZ" sz="3600" b="1" dirty="0" smtClean="0">
                <a:solidFill>
                  <a:srgbClr val="FF0000"/>
                </a:solidFill>
                <a:latin typeface="Times New Roman" pitchFamily="18" charset="0"/>
                <a:cs typeface="Times New Roman" pitchFamily="18" charset="0"/>
              </a:rPr>
              <a:t>Žáci se seznámí se základním rozdělením platebních karet tak, aby sami byli schopni rozpoznat kreditní kartu od debetní, českou od mezinárodní, apod.</a:t>
            </a:r>
            <a:endParaRPr lang="cs-CZ" sz="3600" b="1" dirty="0">
              <a:solidFill>
                <a:srgbClr val="FF0000"/>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701396" y="2967335"/>
            <a:ext cx="7741222" cy="156966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9600" b="1" cap="none" spc="0" dirty="0" smtClean="0">
                <a:ln w="11430">
                  <a:solidFill>
                    <a:schemeClr val="tx1"/>
                  </a:solidFill>
                </a:ln>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Times New Roman" pitchFamily="18" charset="0"/>
                <a:cs typeface="Times New Roman" pitchFamily="18" charset="0"/>
              </a:rPr>
              <a:t>Platební karty</a:t>
            </a:r>
            <a:endParaRPr lang="cs-CZ" sz="9600" b="1" cap="none" spc="0" dirty="0">
              <a:ln w="11430">
                <a:solidFill>
                  <a:schemeClr val="tx1"/>
                </a:solidFill>
              </a:ln>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1340768"/>
            <a:ext cx="9144000" cy="707886"/>
          </a:xfrm>
          <a:prstGeom prst="rect">
            <a:avLst/>
          </a:prstGeom>
          <a:noFill/>
        </p:spPr>
        <p:txBody>
          <a:bodyPr wrap="square" rtlCol="0">
            <a:spAutoFit/>
          </a:bodyPr>
          <a:lstStyle/>
          <a:p>
            <a:pPr algn="ctr"/>
            <a:r>
              <a:rPr lang="cs-CZ" sz="2000" dirty="0" smtClean="0">
                <a:ln>
                  <a:solidFill>
                    <a:schemeClr val="tx1">
                      <a:alpha val="85000"/>
                    </a:schemeClr>
                  </a:solidFill>
                </a:ln>
                <a:solidFill>
                  <a:schemeClr val="tx2">
                    <a:lumMod val="60000"/>
                    <a:lumOff val="40000"/>
                  </a:schemeClr>
                </a:solidFill>
                <a:latin typeface="Times New Roman" pitchFamily="18" charset="0"/>
                <a:cs typeface="Times New Roman" pitchFamily="18" charset="0"/>
              </a:rPr>
              <a:t>Platební karty jsou nedílnou součástí našeho života a proto je nutné znát alespoň ty nejzákladnější rozdělení karet. Karty se dají rozdělit podle 5 kritérií.</a:t>
            </a:r>
            <a:endParaRPr lang="cs-CZ" sz="2000" dirty="0">
              <a:ln>
                <a:solidFill>
                  <a:schemeClr val="tx1">
                    <a:alpha val="85000"/>
                  </a:schemeClr>
                </a:solidFill>
              </a:ln>
              <a:solidFill>
                <a:schemeClr val="tx2">
                  <a:lumMod val="60000"/>
                  <a:lumOff val="40000"/>
                </a:schemeClr>
              </a:solidFill>
              <a:latin typeface="Times New Roman" pitchFamily="18" charset="0"/>
              <a:cs typeface="Times New Roman" pitchFamily="18" charset="0"/>
            </a:endParaRPr>
          </a:p>
        </p:txBody>
      </p:sp>
      <p:sp>
        <p:nvSpPr>
          <p:cNvPr id="3" name="Zaoblený obdélník 2">
            <a:hlinkClick r:id="rId2" action="ppaction://hlinksldjump"/>
          </p:cNvPr>
          <p:cNvSpPr/>
          <p:nvPr/>
        </p:nvSpPr>
        <p:spPr>
          <a:xfrm>
            <a:off x="827584" y="2276872"/>
            <a:ext cx="295232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Způsob účtování</a:t>
            </a:r>
            <a:endParaRPr lang="cs-CZ" sz="2400" b="1"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4" name="Zaoblený obdélník 3">
            <a:hlinkClick r:id="rId3" action="ppaction://hlinksldjump"/>
          </p:cNvPr>
          <p:cNvSpPr/>
          <p:nvPr/>
        </p:nvSpPr>
        <p:spPr>
          <a:xfrm>
            <a:off x="3095836" y="3717032"/>
            <a:ext cx="295232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Použitelnost</a:t>
            </a:r>
            <a:r>
              <a:rPr lang="cs-CZ" dirty="0" smtClean="0"/>
              <a:t> </a:t>
            </a:r>
            <a:endParaRPr lang="cs-CZ" dirty="0"/>
          </a:p>
        </p:txBody>
      </p:sp>
      <p:sp>
        <p:nvSpPr>
          <p:cNvPr id="5" name="Zaoblený obdélník 4">
            <a:hlinkClick r:id="rId4" action="ppaction://hlinksldjump"/>
          </p:cNvPr>
          <p:cNvSpPr/>
          <p:nvPr/>
        </p:nvSpPr>
        <p:spPr>
          <a:xfrm>
            <a:off x="5220072" y="2276872"/>
            <a:ext cx="295232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Způsob provedení</a:t>
            </a:r>
          </a:p>
        </p:txBody>
      </p:sp>
      <p:sp>
        <p:nvSpPr>
          <p:cNvPr id="6" name="Zaoblený obdélník 5">
            <a:hlinkClick r:id="rId5" action="ppaction://hlinksldjump"/>
          </p:cNvPr>
          <p:cNvSpPr/>
          <p:nvPr/>
        </p:nvSpPr>
        <p:spPr>
          <a:xfrm>
            <a:off x="5292080" y="5085184"/>
            <a:ext cx="295232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Vydávající asociace</a:t>
            </a:r>
          </a:p>
        </p:txBody>
      </p:sp>
      <p:sp>
        <p:nvSpPr>
          <p:cNvPr id="7" name="Zaoblený obdélník 6">
            <a:hlinkClick r:id="rId6" action="ppaction://hlinksldjump"/>
          </p:cNvPr>
          <p:cNvSpPr/>
          <p:nvPr/>
        </p:nvSpPr>
        <p:spPr>
          <a:xfrm>
            <a:off x="827584" y="5085184"/>
            <a:ext cx="295232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Technologie</a:t>
            </a:r>
            <a:r>
              <a:rPr lang="cs-CZ" dirty="0" smtClean="0"/>
              <a:t> </a:t>
            </a:r>
            <a:endParaRPr lang="cs-CZ" dirty="0"/>
          </a:p>
        </p:txBody>
      </p:sp>
      <p:sp>
        <p:nvSpPr>
          <p:cNvPr id="8" name="TextovéPole 7"/>
          <p:cNvSpPr txBox="1"/>
          <p:nvPr/>
        </p:nvSpPr>
        <p:spPr>
          <a:xfrm>
            <a:off x="0" y="476672"/>
            <a:ext cx="9144000" cy="646331"/>
          </a:xfrm>
          <a:prstGeom prst="rect">
            <a:avLst/>
          </a:prstGeom>
          <a:noFill/>
        </p:spPr>
        <p:txBody>
          <a:bodyPr wrap="square" rtlCol="0">
            <a:spAutoFit/>
          </a:bodyPr>
          <a:lstStyle/>
          <a:p>
            <a:pPr algn="ctr"/>
            <a:r>
              <a:rPr lang="cs-CZ" sz="3600" dirty="0" smtClean="0">
                <a:ln>
                  <a:solidFill>
                    <a:schemeClr val="tx1">
                      <a:alpha val="85000"/>
                    </a:schemeClr>
                  </a:solidFill>
                </a:ln>
                <a:solidFill>
                  <a:schemeClr val="accent6">
                    <a:lumMod val="75000"/>
                  </a:schemeClr>
                </a:solidFill>
                <a:latin typeface="Times New Roman" pitchFamily="18" charset="0"/>
                <a:cs typeface="Times New Roman" pitchFamily="18" charset="0"/>
              </a:rPr>
              <a:t>Základní rozdělení</a:t>
            </a:r>
            <a:endParaRPr lang="cs-CZ" sz="3600" dirty="0">
              <a:ln>
                <a:solidFill>
                  <a:schemeClr val="tx1">
                    <a:alpha val="85000"/>
                  </a:schemeClr>
                </a:solidFill>
              </a:ln>
              <a:solidFill>
                <a:schemeClr val="accent6">
                  <a:lumMod val="75000"/>
                </a:schemeClr>
              </a:solidFill>
              <a:latin typeface="Times New Roman" pitchFamily="18" charset="0"/>
              <a:cs typeface="Times New Roman" pitchFamily="18" charset="0"/>
            </a:endParaRPr>
          </a:p>
        </p:txBody>
      </p:sp>
      <p:sp>
        <p:nvSpPr>
          <p:cNvPr id="9" name="Elipsa 8">
            <a:hlinkClick r:id="" action="ppaction://hlinkshowjump?jump=endshow"/>
          </p:cNvPr>
          <p:cNvSpPr/>
          <p:nvPr/>
        </p:nvSpPr>
        <p:spPr>
          <a:xfrm>
            <a:off x="3851920" y="6093296"/>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0000"/>
                </a:solidFill>
                <a:latin typeface="Times New Roman" pitchFamily="18" charset="0"/>
                <a:cs typeface="Times New Roman" pitchFamily="18" charset="0"/>
              </a:rPr>
              <a:t>konec</a:t>
            </a:r>
            <a:endParaRPr lang="cs-CZ" sz="2400" b="1" dirty="0">
              <a:solidFill>
                <a:srgbClr val="FF0000"/>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3203848" y="404664"/>
            <a:ext cx="295232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Způsob účtování</a:t>
            </a:r>
            <a:endParaRPr lang="cs-CZ" sz="2400" b="1"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TextovéPole 2"/>
          <p:cNvSpPr txBox="1"/>
          <p:nvPr/>
        </p:nvSpPr>
        <p:spPr>
          <a:xfrm>
            <a:off x="179512" y="1412776"/>
            <a:ext cx="8964489" cy="369332"/>
          </a:xfrm>
          <a:prstGeom prst="rect">
            <a:avLst/>
          </a:prstGeom>
          <a:noFill/>
        </p:spPr>
        <p:txBody>
          <a:bodyPr wrap="square" rtlCol="0">
            <a:spAutoFit/>
          </a:bodyPr>
          <a:lstStyle/>
          <a:p>
            <a:r>
              <a:rPr lang="cs-CZ" dirty="0" smtClean="0"/>
              <a:t>Prvním základním a nejznámějším způsoben rozlišení platebních karet je tzv. způsob zúčtování.</a:t>
            </a:r>
            <a:endParaRPr lang="cs-CZ" dirty="0"/>
          </a:p>
        </p:txBody>
      </p:sp>
      <p:sp>
        <p:nvSpPr>
          <p:cNvPr id="9" name="Zaoblený obdélník 8">
            <a:hlinkClick r:id="rId2" action="ppaction://hlinksldjump"/>
          </p:cNvPr>
          <p:cNvSpPr/>
          <p:nvPr/>
        </p:nvSpPr>
        <p:spPr>
          <a:xfrm>
            <a:off x="5004048" y="1988840"/>
            <a:ext cx="3456384" cy="18722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FFC000"/>
                </a:solidFill>
                <a:effectLst>
                  <a:outerShdw blurRad="38100" dist="38100" dir="2700000" algn="tl">
                    <a:srgbClr val="000000">
                      <a:alpha val="43137"/>
                    </a:srgbClr>
                  </a:outerShdw>
                </a:effectLst>
                <a:latin typeface="Times New Roman" pitchFamily="18" charset="0"/>
                <a:cs typeface="Times New Roman" pitchFamily="18" charset="0"/>
              </a:rPr>
              <a:t>Debetní karty</a:t>
            </a:r>
          </a:p>
        </p:txBody>
      </p:sp>
      <p:sp>
        <p:nvSpPr>
          <p:cNvPr id="10" name="Zaoblený obdélník 9">
            <a:hlinkClick r:id="rId3" action="ppaction://hlinksldjump"/>
          </p:cNvPr>
          <p:cNvSpPr/>
          <p:nvPr/>
        </p:nvSpPr>
        <p:spPr>
          <a:xfrm>
            <a:off x="5076056" y="4437112"/>
            <a:ext cx="3456384" cy="18722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FFC000"/>
                </a:solidFill>
                <a:effectLst>
                  <a:outerShdw blurRad="38100" dist="38100" dir="2700000" algn="tl">
                    <a:srgbClr val="000000">
                      <a:alpha val="43137"/>
                    </a:srgbClr>
                  </a:outerShdw>
                </a:effectLst>
                <a:latin typeface="Times New Roman" pitchFamily="18" charset="0"/>
                <a:cs typeface="Times New Roman" pitchFamily="18" charset="0"/>
              </a:rPr>
              <a:t>Kreditní karty </a:t>
            </a:r>
          </a:p>
        </p:txBody>
      </p:sp>
      <p:sp>
        <p:nvSpPr>
          <p:cNvPr id="11" name="Zaoblený obdélník 10">
            <a:hlinkClick r:id="rId4" action="ppaction://hlinksldjump"/>
          </p:cNvPr>
          <p:cNvSpPr/>
          <p:nvPr/>
        </p:nvSpPr>
        <p:spPr>
          <a:xfrm>
            <a:off x="611560" y="4437112"/>
            <a:ext cx="3456384" cy="18722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FFC000"/>
                </a:solidFill>
                <a:effectLst>
                  <a:outerShdw blurRad="38100" dist="38100" dir="2700000" algn="tl">
                    <a:srgbClr val="000000">
                      <a:alpha val="43137"/>
                    </a:srgbClr>
                  </a:outerShdw>
                </a:effectLst>
                <a:latin typeface="Times New Roman" pitchFamily="18" charset="0"/>
                <a:cs typeface="Times New Roman" pitchFamily="18" charset="0"/>
              </a:rPr>
              <a:t>Nákupní úvěrové karty</a:t>
            </a:r>
          </a:p>
        </p:txBody>
      </p:sp>
      <p:sp>
        <p:nvSpPr>
          <p:cNvPr id="12" name="Zaoblený obdélník 11">
            <a:hlinkClick r:id="rId5" action="ppaction://hlinksldjump"/>
          </p:cNvPr>
          <p:cNvSpPr/>
          <p:nvPr/>
        </p:nvSpPr>
        <p:spPr>
          <a:xfrm>
            <a:off x="539552" y="1988840"/>
            <a:ext cx="3456384" cy="18722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err="1" smtClean="0">
                <a:solidFill>
                  <a:srgbClr val="FFC000"/>
                </a:solidFill>
                <a:effectLst>
                  <a:outerShdw blurRad="38100" dist="38100" dir="2700000" algn="tl">
                    <a:srgbClr val="000000">
                      <a:alpha val="43137"/>
                    </a:srgbClr>
                  </a:outerShdw>
                </a:effectLst>
                <a:latin typeface="Times New Roman" pitchFamily="18" charset="0"/>
                <a:cs typeface="Times New Roman" pitchFamily="18" charset="0"/>
              </a:rPr>
              <a:t>Charge</a:t>
            </a:r>
            <a:r>
              <a:rPr lang="cs-CZ" sz="4000" b="1" dirty="0" smtClean="0">
                <a:solidFill>
                  <a:srgbClr val="FFC000"/>
                </a:solidFill>
                <a:effectLst>
                  <a:outerShdw blurRad="38100" dist="38100" dir="2700000" algn="tl">
                    <a:srgbClr val="000000">
                      <a:alpha val="43137"/>
                    </a:srgbClr>
                  </a:outerShdw>
                </a:effectLst>
                <a:latin typeface="Times New Roman" pitchFamily="18" charset="0"/>
                <a:cs typeface="Times New Roman" pitchFamily="18" charset="0"/>
              </a:rPr>
              <a:t> karty </a:t>
            </a:r>
          </a:p>
        </p:txBody>
      </p:sp>
      <p:sp>
        <p:nvSpPr>
          <p:cNvPr id="14" name="Šipka doleva 13">
            <a:hlinkClick r:id="rId6" action="ppaction://hlinksldjump"/>
          </p:cNvPr>
          <p:cNvSpPr/>
          <p:nvPr/>
        </p:nvSpPr>
        <p:spPr>
          <a:xfrm>
            <a:off x="2231740" y="6381328"/>
            <a:ext cx="4680520" cy="40466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Times New Roman" pitchFamily="18" charset="0"/>
                <a:cs typeface="Times New Roman" pitchFamily="18" charset="0"/>
              </a:rPr>
              <a:t>Zpět na základní rozdělení</a:t>
            </a:r>
            <a:endParaRPr lang="cs-CZ" b="1" dirty="0">
              <a:solidFill>
                <a:schemeClr val="tx1"/>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1268760"/>
            <a:ext cx="9144000" cy="4401205"/>
          </a:xfrm>
          <a:prstGeom prst="rect">
            <a:avLst/>
          </a:prstGeom>
        </p:spPr>
        <p:txBody>
          <a:bodyPr wrap="square">
            <a:spAutoFit/>
          </a:bodyPr>
          <a:lstStyle/>
          <a:p>
            <a:pPr algn="ctr"/>
            <a:r>
              <a:rPr lang="cs-CZ" sz="4000" b="1" dirty="0" smtClean="0">
                <a:ln>
                  <a:solidFill>
                    <a:schemeClr val="tx1">
                      <a:alpha val="90000"/>
                    </a:schemeClr>
                  </a:solidFill>
                </a:ln>
                <a:solidFill>
                  <a:srgbClr val="00B050"/>
                </a:solidFill>
                <a:effectLst>
                  <a:outerShdw blurRad="38100" dist="38100" dir="2700000" algn="tl">
                    <a:srgbClr val="000000">
                      <a:alpha val="43137"/>
                    </a:srgbClr>
                  </a:outerShdw>
                </a:effectLst>
                <a:latin typeface="Times New Roman" pitchFamily="18" charset="0"/>
                <a:cs typeface="Times New Roman" pitchFamily="18" charset="0"/>
              </a:rPr>
              <a:t>- jsou pevně svázány s běžným účtem. Jejich použitím, ať jde o platbu u obchodníka anebo výběr z bankomatu, čerpáte své peníze uložené na bankovním kontu. Poté, co jste kartou provedli nějakou transakci, odečte banka příslušnou sumu z vašeho účtu.</a:t>
            </a:r>
            <a:endParaRPr lang="cs-CZ" sz="4000" b="1" dirty="0">
              <a:ln>
                <a:solidFill>
                  <a:schemeClr val="tx1">
                    <a:alpha val="90000"/>
                  </a:schemeClr>
                </a:solidFill>
              </a:ln>
              <a:solidFill>
                <a:srgbClr val="00B050"/>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Šipka doleva 2">
            <a:hlinkClick r:id="rId2" action="ppaction://hlinksldjump"/>
          </p:cNvPr>
          <p:cNvSpPr/>
          <p:nvPr/>
        </p:nvSpPr>
        <p:spPr>
          <a:xfrm>
            <a:off x="2375756" y="6021288"/>
            <a:ext cx="4392488" cy="76470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Zpět na rozdělení karet</a:t>
            </a:r>
            <a:endParaRPr lang="cs-CZ" sz="2000"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44624"/>
            <a:ext cx="9144000" cy="5632311"/>
          </a:xfrm>
          <a:prstGeom prst="rect">
            <a:avLst/>
          </a:prstGeom>
        </p:spPr>
        <p:txBody>
          <a:bodyPr wrap="square">
            <a:spAutoFit/>
          </a:bodyPr>
          <a:lstStyle/>
          <a:p>
            <a:pPr algn="ctr"/>
            <a:r>
              <a:rPr lang="cs-CZ" sz="3600" b="1" dirty="0" smtClean="0">
                <a:ln>
                  <a:solidFill>
                    <a:schemeClr val="tx1">
                      <a:alpha val="90000"/>
                    </a:schemeClr>
                  </a:solidFill>
                </a:ln>
                <a:solidFill>
                  <a:srgbClr val="FF0000"/>
                </a:solidFill>
                <a:effectLst>
                  <a:outerShdw blurRad="38100" dist="38100" dir="2700000" algn="tl">
                    <a:srgbClr val="000000">
                      <a:alpha val="43137"/>
                    </a:srgbClr>
                  </a:outerShdw>
                </a:effectLst>
                <a:latin typeface="Times New Roman" pitchFamily="18" charset="0"/>
                <a:cs typeface="Times New Roman" pitchFamily="18" charset="0"/>
              </a:rPr>
              <a:t>- znamenají nákup na úvěr. Karta není napojena na váš běžný účet, ale na účet úvěrový. Každá transakce s kartou znamená čerpání úvěru od banky. Ten pak musíte v dohodnutém termínu splatit. Na rozdíl od debetních karet je při vydání kreditní karty zjišťována způsobilost klienta splatit budoucí úvěr (tzv. </a:t>
            </a:r>
            <a:r>
              <a:rPr lang="cs-CZ" sz="3600" b="1" dirty="0" err="1" smtClean="0">
                <a:ln>
                  <a:solidFill>
                    <a:schemeClr val="tx1">
                      <a:alpha val="90000"/>
                    </a:schemeClr>
                  </a:solidFill>
                </a:ln>
                <a:solidFill>
                  <a:srgbClr val="FF0000"/>
                </a:solidFill>
                <a:effectLst>
                  <a:outerShdw blurRad="38100" dist="38100" dir="2700000" algn="tl">
                    <a:srgbClr val="000000">
                      <a:alpha val="43137"/>
                    </a:srgbClr>
                  </a:outerShdw>
                </a:effectLst>
                <a:latin typeface="Times New Roman" pitchFamily="18" charset="0"/>
                <a:cs typeface="Times New Roman" pitchFamily="18" charset="0"/>
              </a:rPr>
              <a:t>credit</a:t>
            </a:r>
            <a:r>
              <a:rPr lang="cs-CZ" sz="3600" b="1" dirty="0" smtClean="0">
                <a:ln>
                  <a:solidFill>
                    <a:schemeClr val="tx1">
                      <a:alpha val="90000"/>
                    </a:schemeClr>
                  </a:solidFill>
                </a:ln>
                <a:solidFill>
                  <a:srgbClr val="FF0000"/>
                </a:solidFill>
                <a:effectLst>
                  <a:outerShdw blurRad="38100" dist="38100" dir="2700000" algn="tl">
                    <a:srgbClr val="000000">
                      <a:alpha val="43137"/>
                    </a:srgbClr>
                  </a:outerShdw>
                </a:effectLst>
                <a:latin typeface="Times New Roman" pitchFamily="18" charset="0"/>
                <a:cs typeface="Times New Roman" pitchFamily="18" charset="0"/>
              </a:rPr>
              <a:t> </a:t>
            </a:r>
            <a:r>
              <a:rPr lang="cs-CZ" sz="3600" b="1" dirty="0" err="1" smtClean="0">
                <a:ln>
                  <a:solidFill>
                    <a:schemeClr val="tx1">
                      <a:alpha val="90000"/>
                    </a:schemeClr>
                  </a:solidFill>
                </a:ln>
                <a:solidFill>
                  <a:srgbClr val="FF0000"/>
                </a:solidFill>
                <a:effectLst>
                  <a:outerShdw blurRad="38100" dist="38100" dir="2700000" algn="tl">
                    <a:srgbClr val="000000">
                      <a:alpha val="43137"/>
                    </a:srgbClr>
                  </a:outerShdw>
                </a:effectLst>
                <a:latin typeface="Times New Roman" pitchFamily="18" charset="0"/>
                <a:cs typeface="Times New Roman" pitchFamily="18" charset="0"/>
              </a:rPr>
              <a:t>scoring</a:t>
            </a:r>
            <a:r>
              <a:rPr lang="cs-CZ" sz="3600" b="1" dirty="0" smtClean="0">
                <a:ln>
                  <a:solidFill>
                    <a:schemeClr val="tx1">
                      <a:alpha val="90000"/>
                    </a:schemeClr>
                  </a:solidFill>
                </a:ln>
                <a:solidFill>
                  <a:srgbClr val="FF0000"/>
                </a:solidFill>
                <a:effectLst>
                  <a:outerShdw blurRad="38100" dist="38100" dir="2700000" algn="tl">
                    <a:srgbClr val="000000">
                      <a:alpha val="43137"/>
                    </a:srgbClr>
                  </a:outerShdw>
                </a:effectLst>
                <a:latin typeface="Times New Roman" pitchFamily="18" charset="0"/>
                <a:cs typeface="Times New Roman" pitchFamily="18" charset="0"/>
              </a:rPr>
              <a:t>). Při tomto posouzení se jako jeden z hlavních ukazatelů bere čistý měsíční příjem žadatele.</a:t>
            </a:r>
          </a:p>
        </p:txBody>
      </p:sp>
      <p:sp>
        <p:nvSpPr>
          <p:cNvPr id="3" name="Šipka doleva 2">
            <a:hlinkClick r:id="rId2" action="ppaction://hlinksldjump"/>
          </p:cNvPr>
          <p:cNvSpPr/>
          <p:nvPr/>
        </p:nvSpPr>
        <p:spPr>
          <a:xfrm>
            <a:off x="2375756" y="6021288"/>
            <a:ext cx="4392488" cy="76470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Zpět na rozdělení karet</a:t>
            </a:r>
            <a:endParaRPr lang="cs-CZ" sz="2000"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476672"/>
            <a:ext cx="9144000" cy="5016758"/>
          </a:xfrm>
          <a:prstGeom prst="rect">
            <a:avLst/>
          </a:prstGeom>
        </p:spPr>
        <p:txBody>
          <a:bodyPr wrap="square">
            <a:spAutoFit/>
          </a:bodyPr>
          <a:lstStyle/>
          <a:p>
            <a:pPr algn="ctr"/>
            <a:r>
              <a:rPr lang="cs-CZ" sz="4000" b="1" dirty="0" smtClean="0">
                <a:ln>
                  <a:solidFill>
                    <a:schemeClr val="tx1">
                      <a:alpha val="90000"/>
                    </a:schemeClr>
                  </a:solidFill>
                </a:ln>
                <a:solidFill>
                  <a:schemeClr val="accent6">
                    <a:lumMod val="75000"/>
                    <a:alpha val="95000"/>
                  </a:schemeClr>
                </a:solidFill>
                <a:effectLst>
                  <a:outerShdw blurRad="38100" dist="38100" dir="2700000" algn="tl">
                    <a:srgbClr val="000000">
                      <a:alpha val="43137"/>
                    </a:srgbClr>
                  </a:outerShdw>
                </a:effectLst>
                <a:latin typeface="Times New Roman" pitchFamily="18" charset="0"/>
                <a:cs typeface="Times New Roman" pitchFamily="18" charset="0"/>
              </a:rPr>
              <a:t>- fungují obdobně jako karty kreditní s tím rozdílem, že vám banka na konci měsíce sestaví vyúčtování všech transakcí kartou. Vy pak musíte celý dluh jednorázově splatit v dohodnutém termínu, zpravidla do konce následujícího měsíce. Z čerpané částky vám není účtován žádný úrok.</a:t>
            </a:r>
          </a:p>
        </p:txBody>
      </p:sp>
      <p:sp>
        <p:nvSpPr>
          <p:cNvPr id="3" name="Šipka doleva 2">
            <a:hlinkClick r:id="rId2" action="ppaction://hlinksldjump"/>
          </p:cNvPr>
          <p:cNvSpPr/>
          <p:nvPr/>
        </p:nvSpPr>
        <p:spPr>
          <a:xfrm>
            <a:off x="2375756" y="6021288"/>
            <a:ext cx="4392488" cy="76470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Zpět na rozdělení karet</a:t>
            </a:r>
            <a:endParaRPr lang="cs-CZ" sz="2000"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836712"/>
            <a:ext cx="9144000" cy="3785652"/>
          </a:xfrm>
          <a:prstGeom prst="rect">
            <a:avLst/>
          </a:prstGeom>
        </p:spPr>
        <p:txBody>
          <a:bodyPr wrap="square">
            <a:spAutoFit/>
          </a:bodyPr>
          <a:lstStyle/>
          <a:p>
            <a:pPr algn="ctr"/>
            <a:r>
              <a:rPr lang="cs-CZ" sz="4000" b="1" dirty="0" smtClean="0">
                <a:ln>
                  <a:solidFill>
                    <a:schemeClr val="tx1">
                      <a:alpha val="90000"/>
                    </a:schemeClr>
                  </a:solidFill>
                </a:ln>
                <a:solidFill>
                  <a:srgbClr val="FFFF00">
                    <a:alpha val="95000"/>
                  </a:srgbClr>
                </a:solidFill>
                <a:effectLst>
                  <a:outerShdw blurRad="38100" dist="38100" dir="2700000" algn="tl">
                    <a:srgbClr val="000000">
                      <a:alpha val="43137"/>
                    </a:srgbClr>
                  </a:outerShdw>
                </a:effectLst>
                <a:latin typeface="Times New Roman" pitchFamily="18" charset="0"/>
                <a:cs typeface="Times New Roman" pitchFamily="18" charset="0"/>
              </a:rPr>
              <a:t>- jsou vlastně kreditními kartami vydávanými nebankovními institucemi. Od svých bankovních sester se liší hlavně v ceně karty, výši úročení a omezené použitelnosti. Patří sem OK karta, YES karta a Aura karta.</a:t>
            </a:r>
          </a:p>
        </p:txBody>
      </p:sp>
      <p:sp>
        <p:nvSpPr>
          <p:cNvPr id="3" name="Šipka doleva 2">
            <a:hlinkClick r:id="rId2" action="ppaction://hlinksldjump"/>
          </p:cNvPr>
          <p:cNvSpPr/>
          <p:nvPr/>
        </p:nvSpPr>
        <p:spPr>
          <a:xfrm>
            <a:off x="2375756" y="6021288"/>
            <a:ext cx="4392488" cy="76470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Zpět na rozdělení karet</a:t>
            </a:r>
            <a:endParaRPr lang="cs-CZ" sz="2000"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3095836" y="188640"/>
            <a:ext cx="295232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Způsob provedení</a:t>
            </a:r>
          </a:p>
        </p:txBody>
      </p:sp>
      <p:sp>
        <p:nvSpPr>
          <p:cNvPr id="3" name="Zaoblený obdélník 2">
            <a:hlinkClick r:id="rId2" action="ppaction://hlinksldjump"/>
          </p:cNvPr>
          <p:cNvSpPr/>
          <p:nvPr/>
        </p:nvSpPr>
        <p:spPr>
          <a:xfrm>
            <a:off x="611560" y="4149080"/>
            <a:ext cx="3456384" cy="18722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FFC000"/>
                </a:solidFill>
                <a:effectLst>
                  <a:outerShdw blurRad="38100" dist="38100" dir="2700000" algn="tl">
                    <a:srgbClr val="000000">
                      <a:alpha val="43137"/>
                    </a:srgbClr>
                  </a:outerShdw>
                </a:effectLst>
                <a:latin typeface="Times New Roman" pitchFamily="18" charset="0"/>
                <a:cs typeface="Times New Roman" pitchFamily="18" charset="0"/>
              </a:rPr>
              <a:t>Elektronická </a:t>
            </a:r>
          </a:p>
        </p:txBody>
      </p:sp>
      <p:sp>
        <p:nvSpPr>
          <p:cNvPr id="4" name="Zaoblený obdélník 3">
            <a:hlinkClick r:id="rId3" action="ppaction://hlinksldjump"/>
          </p:cNvPr>
          <p:cNvSpPr/>
          <p:nvPr/>
        </p:nvSpPr>
        <p:spPr>
          <a:xfrm>
            <a:off x="4932040" y="2060848"/>
            <a:ext cx="3456384" cy="18722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FFC000"/>
                </a:solidFill>
                <a:effectLst>
                  <a:outerShdw blurRad="38100" dist="38100" dir="2700000" algn="tl">
                    <a:srgbClr val="000000">
                      <a:alpha val="43137"/>
                    </a:srgbClr>
                  </a:outerShdw>
                </a:effectLst>
                <a:latin typeface="Times New Roman" pitchFamily="18" charset="0"/>
                <a:cs typeface="Times New Roman" pitchFamily="18" charset="0"/>
              </a:rPr>
              <a:t>Embosovaná </a:t>
            </a:r>
          </a:p>
        </p:txBody>
      </p:sp>
      <p:sp>
        <p:nvSpPr>
          <p:cNvPr id="5" name="Šipka doleva 4">
            <a:hlinkClick r:id="rId4" action="ppaction://hlinksldjump"/>
          </p:cNvPr>
          <p:cNvSpPr/>
          <p:nvPr/>
        </p:nvSpPr>
        <p:spPr>
          <a:xfrm>
            <a:off x="2231740" y="6381328"/>
            <a:ext cx="4680520" cy="40466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Times New Roman" pitchFamily="18" charset="0"/>
                <a:cs typeface="Times New Roman" pitchFamily="18" charset="0"/>
              </a:rPr>
              <a:t>Zpět na základní rozdělení</a:t>
            </a:r>
            <a:endParaRPr lang="cs-CZ" b="1" dirty="0">
              <a:solidFill>
                <a:schemeClr val="tx1"/>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476672"/>
            <a:ext cx="9144000" cy="6001643"/>
          </a:xfrm>
          <a:prstGeom prst="rect">
            <a:avLst/>
          </a:prstGeom>
        </p:spPr>
        <p:txBody>
          <a:bodyPr wrap="square">
            <a:spAutoFit/>
          </a:bodyPr>
          <a:lstStyle/>
          <a:p>
            <a:pPr algn="ctr"/>
            <a:r>
              <a:rPr lang="cs-CZ" sz="3200" b="1" dirty="0" smtClean="0">
                <a:ln>
                  <a:solidFill>
                    <a:schemeClr val="tx1">
                      <a:alpha val="90000"/>
                    </a:schemeClr>
                  </a:solidFill>
                </a:ln>
                <a:solidFill>
                  <a:schemeClr val="bg2">
                    <a:lumMod val="50000"/>
                    <a:alpha val="95000"/>
                  </a:schemeClr>
                </a:solidFill>
                <a:effectLst>
                  <a:outerShdw blurRad="38100" dist="38100" dir="2700000" algn="tl">
                    <a:srgbClr val="000000">
                      <a:alpha val="43137"/>
                    </a:srgbClr>
                  </a:outerShdw>
                </a:effectLst>
                <a:latin typeface="Times New Roman" pitchFamily="18" charset="0"/>
                <a:cs typeface="Times New Roman" pitchFamily="18" charset="0"/>
              </a:rPr>
              <a:t>- jsou nejrozšířenějším typem karet u nás. Jsou použitelné pouze pro transakce, které jsou online ověřeny v kartovém centru, tedy pro výběry z bankomatů a platby u obchodníků disponujících elektronickým platebním terminálem. Výhodou tohoto typu karet je nízká cena (zpravidla do 300 korun ročně), nízké poplatky za blokaci ztracené či odcizené karty a téměř nulová možnost zneužití zablokované karty. Základní nevýhodou je pak jejich omezená použitelnost - například v České republice s nimi zaplatíte pouze u poloviny obchodníků přijímajících karty.</a:t>
            </a:r>
          </a:p>
        </p:txBody>
      </p:sp>
      <p:sp>
        <p:nvSpPr>
          <p:cNvPr id="3" name="Šipka doleva 2">
            <a:hlinkClick r:id="rId2" action="ppaction://hlinksldjump"/>
          </p:cNvPr>
          <p:cNvSpPr/>
          <p:nvPr/>
        </p:nvSpPr>
        <p:spPr>
          <a:xfrm>
            <a:off x="35496" y="6237312"/>
            <a:ext cx="1800200" cy="54868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zpět</a:t>
            </a:r>
            <a:endParaRPr lang="cs-CZ" b="1"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235669"/>
            <a:ext cx="9144000" cy="6001643"/>
          </a:xfrm>
          <a:prstGeom prst="rect">
            <a:avLst/>
          </a:prstGeom>
        </p:spPr>
        <p:txBody>
          <a:bodyPr wrap="square">
            <a:spAutoFit/>
          </a:bodyPr>
          <a:lstStyle/>
          <a:p>
            <a:pPr algn="ctr"/>
            <a:r>
              <a:rPr lang="cs-CZ" sz="3200" b="1" dirty="0" smtClean="0">
                <a:ln>
                  <a:solidFill>
                    <a:schemeClr val="tx1">
                      <a:alpha val="90000"/>
                    </a:schemeClr>
                  </a:solidFill>
                </a:ln>
                <a:solidFill>
                  <a:srgbClr val="C00000">
                    <a:alpha val="95000"/>
                  </a:srgbClr>
                </a:solidFill>
                <a:effectLst>
                  <a:outerShdw blurRad="38100" dist="38100" dir="2700000" algn="tl">
                    <a:srgbClr val="000000">
                      <a:alpha val="43137"/>
                    </a:srgbClr>
                  </a:outerShdw>
                </a:effectLst>
                <a:latin typeface="Times New Roman" pitchFamily="18" charset="0"/>
                <a:cs typeface="Times New Roman" pitchFamily="18" charset="0"/>
              </a:rPr>
              <a:t>- poznáte podle toho, že mají veškeré údaje (číslo karty, majitel, platnost apod.) plasticky vyraženy. To umožňuje jejich použití i u obchodníků, kteří nemají elektronický terminál. Každý obchod má nastaven výši útraty, kterou mohou jeho zákazníci provést kartou bez nutnosti platbu ověřit telefonem. Platby nad tento limit musí obchodník telefonicky ověřit. Embosované karty jsou lze použít na více místech než karty elektronické, jsou však dražší. Také zablokování karty v případě ztráty či odcizení stojí více než u karet elektronických.</a:t>
            </a:r>
          </a:p>
        </p:txBody>
      </p:sp>
      <p:sp>
        <p:nvSpPr>
          <p:cNvPr id="3" name="Šipka doleva 2">
            <a:hlinkClick r:id="rId2" action="ppaction://hlinksldjump"/>
          </p:cNvPr>
          <p:cNvSpPr/>
          <p:nvPr/>
        </p:nvSpPr>
        <p:spPr>
          <a:xfrm>
            <a:off x="35496" y="6237312"/>
            <a:ext cx="1800200" cy="54868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zpět</a:t>
            </a:r>
            <a:endParaRPr lang="cs-CZ" b="1"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3095836" y="332656"/>
            <a:ext cx="295232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Použitelnost</a:t>
            </a:r>
            <a:r>
              <a:rPr lang="cs-CZ" dirty="0" smtClean="0"/>
              <a:t> </a:t>
            </a:r>
            <a:endParaRPr lang="cs-CZ" dirty="0"/>
          </a:p>
        </p:txBody>
      </p:sp>
      <p:sp>
        <p:nvSpPr>
          <p:cNvPr id="3" name="Zaoblený obdélník 2">
            <a:hlinkClick r:id="rId2" action="ppaction://hlinksldjump"/>
          </p:cNvPr>
          <p:cNvSpPr/>
          <p:nvPr/>
        </p:nvSpPr>
        <p:spPr>
          <a:xfrm>
            <a:off x="755576" y="1844824"/>
            <a:ext cx="3312368" cy="1800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solidFill>
                  <a:schemeClr val="tx1"/>
                </a:solidFill>
                <a:latin typeface="Times New Roman" pitchFamily="18" charset="0"/>
                <a:cs typeface="Times New Roman" pitchFamily="18" charset="0"/>
              </a:rPr>
              <a:t>Domácí karty</a:t>
            </a:r>
            <a:endParaRPr lang="cs-CZ" sz="3200" b="1" dirty="0">
              <a:solidFill>
                <a:schemeClr val="tx1"/>
              </a:solidFill>
              <a:latin typeface="Times New Roman" pitchFamily="18" charset="0"/>
              <a:cs typeface="Times New Roman" pitchFamily="18" charset="0"/>
            </a:endParaRPr>
          </a:p>
        </p:txBody>
      </p:sp>
      <p:sp>
        <p:nvSpPr>
          <p:cNvPr id="4" name="Zaoblený obdélník 3">
            <a:hlinkClick r:id="rId3" action="ppaction://hlinksldjump"/>
          </p:cNvPr>
          <p:cNvSpPr/>
          <p:nvPr/>
        </p:nvSpPr>
        <p:spPr>
          <a:xfrm>
            <a:off x="4427984" y="4005064"/>
            <a:ext cx="3312368" cy="1800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solidFill>
                  <a:schemeClr val="tx1"/>
                </a:solidFill>
                <a:latin typeface="Times New Roman" pitchFamily="18" charset="0"/>
                <a:cs typeface="Times New Roman" pitchFamily="18" charset="0"/>
              </a:rPr>
              <a:t>Mezinárodní karty</a:t>
            </a:r>
          </a:p>
        </p:txBody>
      </p:sp>
      <p:sp>
        <p:nvSpPr>
          <p:cNvPr id="5" name="Šipka doleva 4">
            <a:hlinkClick r:id="rId4" action="ppaction://hlinksldjump"/>
          </p:cNvPr>
          <p:cNvSpPr/>
          <p:nvPr/>
        </p:nvSpPr>
        <p:spPr>
          <a:xfrm>
            <a:off x="2231740" y="6381328"/>
            <a:ext cx="4680520" cy="40466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Times New Roman" pitchFamily="18" charset="0"/>
                <a:cs typeface="Times New Roman" pitchFamily="18" charset="0"/>
              </a:rPr>
              <a:t>Zpět na základní rozdělení</a:t>
            </a:r>
            <a:endParaRPr lang="cs-CZ" b="1" dirty="0">
              <a:solidFill>
                <a:schemeClr val="tx1"/>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1988840"/>
            <a:ext cx="9144000" cy="3416320"/>
          </a:xfrm>
          <a:prstGeom prst="rect">
            <a:avLst/>
          </a:prstGeom>
        </p:spPr>
        <p:txBody>
          <a:bodyPr wrap="square">
            <a:spAutoFit/>
          </a:bodyPr>
          <a:lstStyle/>
          <a:p>
            <a:pPr algn="ctr"/>
            <a:r>
              <a:rPr lang="cs-CZ" sz="3600" dirty="0" smtClean="0">
                <a:ln>
                  <a:solidFill>
                    <a:schemeClr val="tx1"/>
                  </a:solidFill>
                </a:ln>
                <a:solidFill>
                  <a:srgbClr val="FF0000"/>
                </a:solidFill>
                <a:latin typeface="Times New Roman" pitchFamily="18" charset="0"/>
                <a:cs typeface="Times New Roman" pitchFamily="18" charset="0"/>
              </a:rPr>
              <a:t>- můžete využít k výběrům z bankomatů a placení v obchodech jen na území České republiky. Jsou označeny nápisem "</a:t>
            </a:r>
            <a:r>
              <a:rPr lang="cs-CZ" sz="3600" dirty="0" err="1" smtClean="0">
                <a:ln>
                  <a:solidFill>
                    <a:schemeClr val="tx1"/>
                  </a:solidFill>
                </a:ln>
                <a:solidFill>
                  <a:srgbClr val="FF0000"/>
                </a:solidFill>
                <a:latin typeface="Times New Roman" pitchFamily="18" charset="0"/>
                <a:cs typeface="Times New Roman" pitchFamily="18" charset="0"/>
              </a:rPr>
              <a:t>valid</a:t>
            </a:r>
            <a:r>
              <a:rPr lang="cs-CZ" sz="3600" dirty="0" smtClean="0">
                <a:ln>
                  <a:solidFill>
                    <a:schemeClr val="tx1"/>
                  </a:solidFill>
                </a:ln>
                <a:solidFill>
                  <a:srgbClr val="FF0000"/>
                </a:solidFill>
                <a:latin typeface="Times New Roman" pitchFamily="18" charset="0"/>
                <a:cs typeface="Times New Roman" pitchFamily="18" charset="0"/>
              </a:rPr>
              <a:t> </a:t>
            </a:r>
            <a:r>
              <a:rPr lang="cs-CZ" sz="3600" dirty="0" err="1" smtClean="0">
                <a:ln>
                  <a:solidFill>
                    <a:schemeClr val="tx1"/>
                  </a:solidFill>
                </a:ln>
                <a:solidFill>
                  <a:srgbClr val="FF0000"/>
                </a:solidFill>
                <a:latin typeface="Times New Roman" pitchFamily="18" charset="0"/>
                <a:cs typeface="Times New Roman" pitchFamily="18" charset="0"/>
              </a:rPr>
              <a:t>only</a:t>
            </a:r>
            <a:r>
              <a:rPr lang="cs-CZ" sz="3600" dirty="0" smtClean="0">
                <a:ln>
                  <a:solidFill>
                    <a:schemeClr val="tx1"/>
                  </a:solidFill>
                </a:ln>
                <a:solidFill>
                  <a:srgbClr val="FF0000"/>
                </a:solidFill>
                <a:latin typeface="Times New Roman" pitchFamily="18" charset="0"/>
                <a:cs typeface="Times New Roman" pitchFamily="18" charset="0"/>
              </a:rPr>
              <a:t> in the </a:t>
            </a:r>
            <a:r>
              <a:rPr lang="cs-CZ" sz="3600" dirty="0" err="1" smtClean="0">
                <a:ln>
                  <a:solidFill>
                    <a:schemeClr val="tx1"/>
                  </a:solidFill>
                </a:ln>
                <a:solidFill>
                  <a:srgbClr val="FF0000"/>
                </a:solidFill>
                <a:latin typeface="Times New Roman" pitchFamily="18" charset="0"/>
                <a:cs typeface="Times New Roman" pitchFamily="18" charset="0"/>
              </a:rPr>
              <a:t>Czech</a:t>
            </a:r>
            <a:r>
              <a:rPr lang="cs-CZ" sz="3600" dirty="0" smtClean="0">
                <a:ln>
                  <a:solidFill>
                    <a:schemeClr val="tx1"/>
                  </a:solidFill>
                </a:ln>
                <a:solidFill>
                  <a:srgbClr val="FF0000"/>
                </a:solidFill>
                <a:latin typeface="Times New Roman" pitchFamily="18" charset="0"/>
                <a:cs typeface="Times New Roman" pitchFamily="18" charset="0"/>
              </a:rPr>
              <a:t> </a:t>
            </a:r>
            <a:r>
              <a:rPr lang="cs-CZ" sz="3600" dirty="0" err="1" smtClean="0">
                <a:ln>
                  <a:solidFill>
                    <a:schemeClr val="tx1"/>
                  </a:solidFill>
                </a:ln>
                <a:solidFill>
                  <a:srgbClr val="FF0000"/>
                </a:solidFill>
                <a:latin typeface="Times New Roman" pitchFamily="18" charset="0"/>
                <a:cs typeface="Times New Roman" pitchFamily="18" charset="0"/>
              </a:rPr>
              <a:t>Republic</a:t>
            </a:r>
            <a:r>
              <a:rPr lang="cs-CZ" sz="3600" dirty="0" smtClean="0">
                <a:ln>
                  <a:solidFill>
                    <a:schemeClr val="tx1"/>
                  </a:solidFill>
                </a:ln>
                <a:solidFill>
                  <a:srgbClr val="FF0000"/>
                </a:solidFill>
                <a:latin typeface="Times New Roman" pitchFamily="18" charset="0"/>
                <a:cs typeface="Times New Roman" pitchFamily="18" charset="0"/>
              </a:rPr>
              <a:t>". Banky od jejich vydávání z důvodu rozmachu placení v zahraničí upouštějí.</a:t>
            </a:r>
          </a:p>
        </p:txBody>
      </p:sp>
      <p:sp>
        <p:nvSpPr>
          <p:cNvPr id="3" name="Šipka doleva 2">
            <a:hlinkClick r:id="rId2" action="ppaction://hlinksldjump"/>
          </p:cNvPr>
          <p:cNvSpPr/>
          <p:nvPr/>
        </p:nvSpPr>
        <p:spPr>
          <a:xfrm>
            <a:off x="323528" y="6021288"/>
            <a:ext cx="2736304" cy="83671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latin typeface="Times New Roman" pitchFamily="18" charset="0"/>
                <a:cs typeface="Times New Roman" pitchFamily="18" charset="0"/>
              </a:rPr>
              <a:t>zpět</a:t>
            </a:r>
            <a:endParaRPr lang="cs-CZ" sz="2400" b="1" dirty="0">
              <a:solidFill>
                <a:schemeClr val="tx1"/>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2060848"/>
            <a:ext cx="9144000" cy="1754326"/>
          </a:xfrm>
          <a:prstGeom prst="rect">
            <a:avLst/>
          </a:prstGeom>
        </p:spPr>
        <p:txBody>
          <a:bodyPr wrap="square">
            <a:spAutoFit/>
          </a:bodyPr>
          <a:lstStyle/>
          <a:p>
            <a:pPr algn="ctr"/>
            <a:r>
              <a:rPr lang="cs-CZ" sz="3600" dirty="0" smtClean="0">
                <a:ln>
                  <a:solidFill>
                    <a:schemeClr val="tx1"/>
                  </a:solidFill>
                </a:ln>
                <a:solidFill>
                  <a:srgbClr val="FF0000"/>
                </a:solidFill>
                <a:latin typeface="Times New Roman" pitchFamily="18" charset="0"/>
                <a:cs typeface="Times New Roman" pitchFamily="18" charset="0"/>
              </a:rPr>
              <a:t>- můžete používat jak na našem území, tak i v zahraničí. Dnes jsou téměř všechny karty vydávány jako mezinárodní.</a:t>
            </a:r>
          </a:p>
        </p:txBody>
      </p:sp>
      <p:sp>
        <p:nvSpPr>
          <p:cNvPr id="3" name="Šipka doleva 2">
            <a:hlinkClick r:id="rId2" action="ppaction://hlinksldjump"/>
          </p:cNvPr>
          <p:cNvSpPr/>
          <p:nvPr/>
        </p:nvSpPr>
        <p:spPr>
          <a:xfrm>
            <a:off x="323528" y="6021288"/>
            <a:ext cx="2736304" cy="83671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latin typeface="Times New Roman" pitchFamily="18" charset="0"/>
                <a:cs typeface="Times New Roman" pitchFamily="18" charset="0"/>
              </a:rPr>
              <a:t>zpět</a:t>
            </a:r>
            <a:endParaRPr lang="cs-CZ" sz="2400" b="1" dirty="0">
              <a:solidFill>
                <a:schemeClr val="tx1"/>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3095836" y="332656"/>
            <a:ext cx="295232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Technologie</a:t>
            </a:r>
            <a:r>
              <a:rPr lang="cs-CZ" dirty="0" smtClean="0"/>
              <a:t> </a:t>
            </a:r>
            <a:endParaRPr lang="cs-CZ" dirty="0"/>
          </a:p>
        </p:txBody>
      </p:sp>
      <p:sp>
        <p:nvSpPr>
          <p:cNvPr id="3" name="Zaoblený obdélník 2">
            <a:hlinkClick r:id="rId2" action="ppaction://hlinksldjump"/>
          </p:cNvPr>
          <p:cNvSpPr/>
          <p:nvPr/>
        </p:nvSpPr>
        <p:spPr>
          <a:xfrm>
            <a:off x="395536" y="1628800"/>
            <a:ext cx="3528392" cy="172819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ln>
                  <a:solidFill>
                    <a:schemeClr val="tx1"/>
                  </a:solidFill>
                </a:ln>
                <a:solidFill>
                  <a:srgbClr val="FF0000"/>
                </a:solidFill>
                <a:latin typeface="Times New Roman" pitchFamily="18" charset="0"/>
                <a:cs typeface="Times New Roman" pitchFamily="18" charset="0"/>
              </a:rPr>
              <a:t>Magnetický proužek</a:t>
            </a:r>
            <a:endParaRPr lang="cs-CZ" sz="2400" b="1" dirty="0">
              <a:ln>
                <a:solidFill>
                  <a:schemeClr val="tx1"/>
                </a:solidFill>
              </a:ln>
              <a:solidFill>
                <a:srgbClr val="FF0000"/>
              </a:solidFill>
              <a:latin typeface="Times New Roman" pitchFamily="18" charset="0"/>
              <a:cs typeface="Times New Roman" pitchFamily="18" charset="0"/>
            </a:endParaRPr>
          </a:p>
        </p:txBody>
      </p:sp>
      <p:sp>
        <p:nvSpPr>
          <p:cNvPr id="4" name="Zaoblený obdélník 3">
            <a:hlinkClick r:id="rId3" action="ppaction://hlinksldjump"/>
          </p:cNvPr>
          <p:cNvSpPr/>
          <p:nvPr/>
        </p:nvSpPr>
        <p:spPr>
          <a:xfrm>
            <a:off x="683568" y="4437112"/>
            <a:ext cx="3528392" cy="172819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ln>
                  <a:solidFill>
                    <a:schemeClr val="tx1"/>
                  </a:solidFill>
                </a:ln>
                <a:solidFill>
                  <a:srgbClr val="FF0000"/>
                </a:solidFill>
                <a:latin typeface="Times New Roman" pitchFamily="18" charset="0"/>
                <a:cs typeface="Times New Roman" pitchFamily="18" charset="0"/>
              </a:rPr>
              <a:t>Hybridní karty</a:t>
            </a:r>
          </a:p>
        </p:txBody>
      </p:sp>
      <p:sp>
        <p:nvSpPr>
          <p:cNvPr id="5" name="Zaoblený obdélník 4">
            <a:hlinkClick r:id="rId4" action="ppaction://hlinksldjump"/>
          </p:cNvPr>
          <p:cNvSpPr/>
          <p:nvPr/>
        </p:nvSpPr>
        <p:spPr>
          <a:xfrm>
            <a:off x="4788024" y="2780928"/>
            <a:ext cx="3528392" cy="172819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ln>
                  <a:solidFill>
                    <a:schemeClr val="tx1"/>
                  </a:solidFill>
                </a:ln>
                <a:solidFill>
                  <a:srgbClr val="FF0000"/>
                </a:solidFill>
                <a:latin typeface="Times New Roman" pitchFamily="18" charset="0"/>
                <a:cs typeface="Times New Roman" pitchFamily="18" charset="0"/>
              </a:rPr>
              <a:t>Čipová technologie</a:t>
            </a:r>
          </a:p>
        </p:txBody>
      </p:sp>
      <p:sp>
        <p:nvSpPr>
          <p:cNvPr id="6" name="Šipka doleva 5">
            <a:hlinkClick r:id="rId5" action="ppaction://hlinksldjump"/>
          </p:cNvPr>
          <p:cNvSpPr/>
          <p:nvPr/>
        </p:nvSpPr>
        <p:spPr>
          <a:xfrm>
            <a:off x="2231740" y="6381328"/>
            <a:ext cx="4680520" cy="40466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Times New Roman" pitchFamily="18" charset="0"/>
                <a:cs typeface="Times New Roman" pitchFamily="18" charset="0"/>
              </a:rPr>
              <a:t>Zpět na základní rozdělení</a:t>
            </a:r>
            <a:endParaRPr lang="cs-CZ" b="1" dirty="0">
              <a:solidFill>
                <a:schemeClr val="tx1"/>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1556792"/>
            <a:ext cx="9144000" cy="3046988"/>
          </a:xfrm>
          <a:prstGeom prst="rect">
            <a:avLst/>
          </a:prstGeom>
        </p:spPr>
        <p:txBody>
          <a:bodyPr wrap="square">
            <a:spAutoFit/>
          </a:bodyPr>
          <a:lstStyle/>
          <a:p>
            <a:pPr algn="ctr"/>
            <a:r>
              <a:rPr lang="cs-CZ" sz="3200" dirty="0" smtClean="0">
                <a:ln>
                  <a:solidFill>
                    <a:schemeClr val="tx1"/>
                  </a:solidFill>
                </a:ln>
                <a:solidFill>
                  <a:schemeClr val="bg2">
                    <a:lumMod val="50000"/>
                  </a:schemeClr>
                </a:solidFill>
                <a:latin typeface="Times New Roman" pitchFamily="18" charset="0"/>
                <a:cs typeface="Times New Roman" pitchFamily="18" charset="0"/>
              </a:rPr>
              <a:t>- je umístěn na zadní straně karty. Jsou na něm uloženy údaje o kartě a jejím držiteli, které jsou nutné pro provedení dané platby či výběru z bankomatu. Magnetický proužek neumožňuje tak vysoké zabezpečení uložených dat jako čip, proto na něm není uložen PIN.</a:t>
            </a:r>
          </a:p>
        </p:txBody>
      </p:sp>
      <p:sp>
        <p:nvSpPr>
          <p:cNvPr id="3" name="Šipka doleva 2">
            <a:hlinkClick r:id="rId2" action="ppaction://hlinksldjump"/>
          </p:cNvPr>
          <p:cNvSpPr/>
          <p:nvPr/>
        </p:nvSpPr>
        <p:spPr>
          <a:xfrm>
            <a:off x="467544" y="5877272"/>
            <a:ext cx="2952328" cy="79208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zpět</a:t>
            </a:r>
            <a:endParaRPr lang="cs-CZ" sz="2400" b="1"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1810559"/>
            <a:ext cx="9144000" cy="2554545"/>
          </a:xfrm>
          <a:prstGeom prst="rect">
            <a:avLst/>
          </a:prstGeom>
        </p:spPr>
        <p:txBody>
          <a:bodyPr wrap="square">
            <a:spAutoFit/>
          </a:bodyPr>
          <a:lstStyle/>
          <a:p>
            <a:pPr algn="ctr"/>
            <a:r>
              <a:rPr lang="cs-CZ" sz="3200" dirty="0" smtClean="0">
                <a:ln>
                  <a:solidFill>
                    <a:schemeClr val="tx1"/>
                  </a:solidFill>
                </a:ln>
                <a:solidFill>
                  <a:schemeClr val="bg2">
                    <a:lumMod val="50000"/>
                  </a:schemeClr>
                </a:solidFill>
                <a:latin typeface="Times New Roman" pitchFamily="18" charset="0"/>
                <a:cs typeface="Times New Roman" pitchFamily="18" charset="0"/>
              </a:rPr>
              <a:t>- je například ve Francii úspěšně využívána už od devadesátých let. Čip umožňuje díky vyššímu zabezpečení (využívajícímu dynamické šifrovací algoritmy) uložení </a:t>
            </a:r>
            <a:r>
              <a:rPr lang="cs-CZ" sz="3200" dirty="0" err="1" smtClean="0">
                <a:ln>
                  <a:solidFill>
                    <a:schemeClr val="tx1"/>
                  </a:solidFill>
                </a:ln>
                <a:solidFill>
                  <a:schemeClr val="bg2">
                    <a:lumMod val="50000"/>
                  </a:schemeClr>
                </a:solidFill>
                <a:latin typeface="Times New Roman" pitchFamily="18" charset="0"/>
                <a:cs typeface="Times New Roman" pitchFamily="18" charset="0"/>
              </a:rPr>
              <a:t>PINu</a:t>
            </a:r>
            <a:r>
              <a:rPr lang="cs-CZ" sz="3200" dirty="0" smtClean="0">
                <a:ln>
                  <a:solidFill>
                    <a:schemeClr val="tx1"/>
                  </a:solidFill>
                </a:ln>
                <a:solidFill>
                  <a:schemeClr val="bg2">
                    <a:lumMod val="50000"/>
                  </a:schemeClr>
                </a:solidFill>
                <a:latin typeface="Times New Roman" pitchFamily="18" charset="0"/>
                <a:cs typeface="Times New Roman" pitchFamily="18" charset="0"/>
              </a:rPr>
              <a:t> a nasazení karet pro elektronické transakce bez nutnosti ověření v centru.</a:t>
            </a:r>
          </a:p>
        </p:txBody>
      </p:sp>
      <p:sp>
        <p:nvSpPr>
          <p:cNvPr id="3" name="Šipka doleva 2">
            <a:hlinkClick r:id="rId2" action="ppaction://hlinksldjump"/>
          </p:cNvPr>
          <p:cNvSpPr/>
          <p:nvPr/>
        </p:nvSpPr>
        <p:spPr>
          <a:xfrm>
            <a:off x="467544" y="5877272"/>
            <a:ext cx="2952328" cy="79208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zpět</a:t>
            </a:r>
            <a:endParaRPr lang="cs-CZ" sz="2400" b="1"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1700808"/>
            <a:ext cx="9144000" cy="2062103"/>
          </a:xfrm>
          <a:prstGeom prst="rect">
            <a:avLst/>
          </a:prstGeom>
        </p:spPr>
        <p:txBody>
          <a:bodyPr wrap="square">
            <a:spAutoFit/>
          </a:bodyPr>
          <a:lstStyle/>
          <a:p>
            <a:pPr algn="ctr"/>
            <a:r>
              <a:rPr lang="cs-CZ" sz="3200" dirty="0" smtClean="0">
                <a:ln>
                  <a:solidFill>
                    <a:schemeClr val="tx1"/>
                  </a:solidFill>
                </a:ln>
                <a:solidFill>
                  <a:schemeClr val="bg2">
                    <a:lumMod val="50000"/>
                  </a:schemeClr>
                </a:solidFill>
                <a:latin typeface="Times New Roman" pitchFamily="18" charset="0"/>
                <a:cs typeface="Times New Roman" pitchFamily="18" charset="0"/>
              </a:rPr>
              <a:t>- obsahují jak magnetický proužek, tak i čip. Toto řešení se používá hlavně v době přechodu z jedné technologie na druhou. V následujících letech bude většina karet vydávána jako hybridní. </a:t>
            </a:r>
            <a:endParaRPr lang="cs-CZ" sz="3200" dirty="0">
              <a:ln>
                <a:solidFill>
                  <a:schemeClr val="tx1"/>
                </a:solidFill>
              </a:ln>
              <a:solidFill>
                <a:schemeClr val="bg2">
                  <a:lumMod val="50000"/>
                </a:schemeClr>
              </a:solidFill>
              <a:latin typeface="Times New Roman" pitchFamily="18" charset="0"/>
              <a:cs typeface="Times New Roman" pitchFamily="18" charset="0"/>
            </a:endParaRPr>
          </a:p>
        </p:txBody>
      </p:sp>
      <p:sp>
        <p:nvSpPr>
          <p:cNvPr id="3" name="Šipka doleva 2">
            <a:hlinkClick r:id="rId2" action="ppaction://hlinksldjump"/>
          </p:cNvPr>
          <p:cNvSpPr/>
          <p:nvPr/>
        </p:nvSpPr>
        <p:spPr>
          <a:xfrm>
            <a:off x="467544" y="5877272"/>
            <a:ext cx="2952328" cy="79208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zpět</a:t>
            </a:r>
            <a:endParaRPr lang="cs-CZ" sz="2400" b="1"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 1"/>
          <p:cNvSpPr/>
          <p:nvPr/>
        </p:nvSpPr>
        <p:spPr>
          <a:xfrm>
            <a:off x="3095836" y="260648"/>
            <a:ext cx="2952328"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Vydávající asociace</a:t>
            </a:r>
          </a:p>
        </p:txBody>
      </p:sp>
      <p:sp>
        <p:nvSpPr>
          <p:cNvPr id="3" name="Zaoblený obdélník 2"/>
          <p:cNvSpPr/>
          <p:nvPr/>
        </p:nvSpPr>
        <p:spPr>
          <a:xfrm>
            <a:off x="467544" y="3933056"/>
            <a:ext cx="3672408" cy="180020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err="1"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MasterCard</a:t>
            </a:r>
            <a:endParaRPr lang="cs-CZ" sz="4000" b="1" dirty="0">
              <a:solidFill>
                <a:srgbClr val="C00000"/>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4" name="Zaoblený obdélník 3"/>
          <p:cNvSpPr/>
          <p:nvPr/>
        </p:nvSpPr>
        <p:spPr>
          <a:xfrm>
            <a:off x="4788024" y="3933056"/>
            <a:ext cx="3672408" cy="1800200"/>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C00000"/>
                </a:solidFill>
                <a:effectLst>
                  <a:outerShdw blurRad="38100" dist="38100" dir="2700000" algn="tl">
                    <a:srgbClr val="000000">
                      <a:alpha val="43137"/>
                    </a:srgbClr>
                  </a:outerShdw>
                </a:effectLst>
                <a:latin typeface="Times New Roman" pitchFamily="18" charset="0"/>
                <a:cs typeface="Times New Roman" pitchFamily="18" charset="0"/>
              </a:rPr>
              <a:t>VISA</a:t>
            </a:r>
          </a:p>
        </p:txBody>
      </p:sp>
      <p:sp>
        <p:nvSpPr>
          <p:cNvPr id="5" name="Obdélník 4"/>
          <p:cNvSpPr/>
          <p:nvPr/>
        </p:nvSpPr>
        <p:spPr>
          <a:xfrm>
            <a:off x="0" y="1497558"/>
            <a:ext cx="9144000" cy="1569660"/>
          </a:xfrm>
          <a:prstGeom prst="rect">
            <a:avLst/>
          </a:prstGeom>
        </p:spPr>
        <p:txBody>
          <a:bodyPr wrap="square">
            <a:spAutoFit/>
          </a:bodyPr>
          <a:lstStyle/>
          <a:p>
            <a:pPr algn="ctr"/>
            <a:r>
              <a:rPr lang="cs-CZ" sz="2400" dirty="0" smtClean="0">
                <a:latin typeface="Times New Roman" pitchFamily="18" charset="0"/>
                <a:cs typeface="Times New Roman" pitchFamily="18" charset="0"/>
              </a:rPr>
              <a:t>Naprostá většina karet vydaných v České republice nese logo mezinárodní asociace VISA </a:t>
            </a:r>
            <a:r>
              <a:rPr lang="cs-CZ" sz="2400" dirty="0" err="1" smtClean="0">
                <a:latin typeface="Times New Roman" pitchFamily="18" charset="0"/>
                <a:cs typeface="Times New Roman" pitchFamily="18" charset="0"/>
              </a:rPr>
              <a:t>Int</a:t>
            </a:r>
            <a:r>
              <a:rPr lang="cs-CZ" sz="2400" dirty="0" smtClean="0">
                <a:latin typeface="Times New Roman" pitchFamily="18" charset="0"/>
                <a:cs typeface="Times New Roman" pitchFamily="18" charset="0"/>
              </a:rPr>
              <a:t>. nebo </a:t>
            </a:r>
            <a:r>
              <a:rPr lang="cs-CZ" sz="2400" dirty="0" err="1" smtClean="0">
                <a:latin typeface="Times New Roman" pitchFamily="18" charset="0"/>
                <a:cs typeface="Times New Roman" pitchFamily="18" charset="0"/>
              </a:rPr>
              <a:t>MasterCard</a:t>
            </a:r>
            <a:r>
              <a:rPr lang="cs-CZ" sz="2400" dirty="0" smtClean="0">
                <a:latin typeface="Times New Roman" pitchFamily="18" charset="0"/>
                <a:cs typeface="Times New Roman" pitchFamily="18" charset="0"/>
              </a:rPr>
              <a:t> </a:t>
            </a:r>
            <a:r>
              <a:rPr lang="cs-CZ" sz="2400" dirty="0" err="1" smtClean="0">
                <a:latin typeface="Times New Roman" pitchFamily="18" charset="0"/>
                <a:cs typeface="Times New Roman" pitchFamily="18" charset="0"/>
              </a:rPr>
              <a:t>Int</a:t>
            </a:r>
            <a:r>
              <a:rPr lang="cs-CZ" sz="2400" dirty="0" smtClean="0">
                <a:latin typeface="Times New Roman" pitchFamily="18" charset="0"/>
                <a:cs typeface="Times New Roman" pitchFamily="18" charset="0"/>
              </a:rPr>
              <a:t>. Pro použití na našem území na značce karty nezáleží - obě mají téměř stejný počet bankomatů i obchodních míst.</a:t>
            </a:r>
            <a:endParaRPr lang="cs-CZ" sz="2400" dirty="0">
              <a:latin typeface="Times New Roman" pitchFamily="18" charset="0"/>
              <a:cs typeface="Times New Roman" pitchFamily="18" charset="0"/>
            </a:endParaRPr>
          </a:p>
        </p:txBody>
      </p:sp>
      <p:sp>
        <p:nvSpPr>
          <p:cNvPr id="6" name="Šipka doprava 5">
            <a:hlinkClick r:id="" action="ppaction://hlinkshowjump?jump=endshow"/>
          </p:cNvPr>
          <p:cNvSpPr/>
          <p:nvPr/>
        </p:nvSpPr>
        <p:spPr>
          <a:xfrm>
            <a:off x="5940152" y="5976664"/>
            <a:ext cx="2664296" cy="69269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rgbClr val="FFFF00"/>
                </a:solidFill>
                <a:effectLst>
                  <a:outerShdw blurRad="38100" dist="38100" dir="2700000" algn="tl">
                    <a:srgbClr val="000000">
                      <a:alpha val="43137"/>
                    </a:srgbClr>
                  </a:outerShdw>
                </a:effectLst>
                <a:latin typeface="Times New Roman" pitchFamily="18" charset="0"/>
                <a:cs typeface="Times New Roman" pitchFamily="18" charset="0"/>
              </a:rPr>
              <a:t>Konec prezentace</a:t>
            </a:r>
            <a:endParaRPr lang="cs-CZ" sz="2400" dirty="0">
              <a:solidFill>
                <a:srgbClr val="FFFF00"/>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0"/>
            <a:ext cx="9144000" cy="523220"/>
          </a:xfrm>
          <a:prstGeom prst="rect">
            <a:avLst/>
          </a:prstGeom>
          <a:noFill/>
        </p:spPr>
        <p:txBody>
          <a:bodyPr wrap="square" rtlCol="0">
            <a:spAutoFit/>
          </a:bodyPr>
          <a:lstStyle/>
          <a:p>
            <a:pPr algn="ctr"/>
            <a:r>
              <a:rPr lang="cs-CZ" sz="2800" b="1" u="sng" dirty="0" smtClean="0">
                <a:latin typeface="Times New Roman" pitchFamily="18" charset="0"/>
                <a:cs typeface="Times New Roman" pitchFamily="18" charset="0"/>
              </a:rPr>
              <a:t>Zdroje </a:t>
            </a:r>
            <a:endParaRPr lang="cs-CZ" sz="2800" b="1" u="sng" dirty="0">
              <a:latin typeface="Times New Roman" pitchFamily="18" charset="0"/>
              <a:cs typeface="Times New Roman" pitchFamily="18" charset="0"/>
            </a:endParaRPr>
          </a:p>
        </p:txBody>
      </p:sp>
      <p:sp>
        <p:nvSpPr>
          <p:cNvPr id="3" name="Obdélník 2"/>
          <p:cNvSpPr/>
          <p:nvPr/>
        </p:nvSpPr>
        <p:spPr>
          <a:xfrm>
            <a:off x="0" y="908720"/>
            <a:ext cx="9144000" cy="646331"/>
          </a:xfrm>
          <a:prstGeom prst="rect">
            <a:avLst/>
          </a:prstGeom>
        </p:spPr>
        <p:txBody>
          <a:bodyPr wrap="square">
            <a:spAutoFit/>
          </a:bodyPr>
          <a:lstStyle/>
          <a:p>
            <a:r>
              <a:rPr lang="cs-CZ" dirty="0" smtClean="0">
                <a:latin typeface="Times New Roman" pitchFamily="18" charset="0"/>
                <a:cs typeface="Times New Roman" pitchFamily="18" charset="0"/>
              </a:rPr>
              <a:t>Ing. Jan </a:t>
            </a:r>
            <a:r>
              <a:rPr lang="cs-CZ" dirty="0" err="1" smtClean="0">
                <a:latin typeface="Times New Roman" pitchFamily="18" charset="0"/>
                <a:cs typeface="Times New Roman" pitchFamily="18" charset="0"/>
              </a:rPr>
              <a:t>Abrahámek</a:t>
            </a:r>
            <a:r>
              <a:rPr lang="cs-CZ" dirty="0" smtClean="0">
                <a:latin typeface="Times New Roman" pitchFamily="18" charset="0"/>
                <a:cs typeface="Times New Roman" pitchFamily="18" charset="0"/>
              </a:rPr>
              <a:t>, Mgr. Václav Bělík a kol.:Slabikář finanční gramotnosti. 1. vydání. COFET, a.s., Praha 2011</a:t>
            </a:r>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87</TotalTime>
  <Words>808</Words>
  <Application>Microsoft Office PowerPoint</Application>
  <PresentationFormat>Předvádění na obrazovce (4:3)</PresentationFormat>
  <Paragraphs>64</Paragraphs>
  <Slides>21</Slides>
  <Notes>0</Notes>
  <HiddenSlides>0</HiddenSlides>
  <MMClips>0</MMClips>
  <ScaleCrop>false</ScaleCrop>
  <HeadingPairs>
    <vt:vector size="4" baseType="variant">
      <vt:variant>
        <vt:lpstr>Motiv</vt:lpstr>
      </vt:variant>
      <vt:variant>
        <vt:i4>1</vt:i4>
      </vt:variant>
      <vt:variant>
        <vt:lpstr>Nadpisy snímků</vt:lpstr>
      </vt:variant>
      <vt:variant>
        <vt:i4>21</vt:i4>
      </vt:variant>
    </vt:vector>
  </HeadingPairs>
  <TitlesOfParts>
    <vt:vector size="22" baseType="lpstr">
      <vt:lpstr>Motiv sady Office</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škola</dc:creator>
  <cp:lastModifiedBy>škola</cp:lastModifiedBy>
  <cp:revision>13</cp:revision>
  <dcterms:created xsi:type="dcterms:W3CDTF">2012-04-15T20:28:17Z</dcterms:created>
  <dcterms:modified xsi:type="dcterms:W3CDTF">2012-07-01T20:35:46Z</dcterms:modified>
</cp:coreProperties>
</file>