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70" r:id="rId3"/>
    <p:sldId id="256" r:id="rId4"/>
    <p:sldId id="258" r:id="rId5"/>
    <p:sldId id="259" r:id="rId6"/>
    <p:sldId id="260" r:id="rId7"/>
    <p:sldId id="261" r:id="rId8"/>
    <p:sldId id="262" r:id="rId9"/>
    <p:sldId id="263" r:id="rId10"/>
    <p:sldId id="264" r:id="rId11"/>
    <p:sldId id="265" r:id="rId12"/>
    <p:sldId id="269" r:id="rId13"/>
    <p:sldId id="266" r:id="rId14"/>
    <p:sldId id="267" r:id="rId15"/>
    <p:sldId id="268" r:id="rId16"/>
    <p:sldId id="271" r:id="rId1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04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18A2481B-5154-415F-B752-558547769AA3}" type="datetimeFigureOut">
              <a:rPr lang="cs-CZ" smtClean="0"/>
              <a:pPr/>
              <a:t>5.6.2012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A2481B-5154-415F-B752-558547769AA3}" type="datetimeFigureOut">
              <a:rPr lang="cs-CZ" smtClean="0"/>
              <a:pPr/>
              <a:t>5.6.2012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18A2481B-5154-415F-B752-558547769AA3}" type="datetimeFigureOut">
              <a:rPr lang="cs-CZ" smtClean="0"/>
              <a:pPr/>
              <a:t>5.6.2012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18A2481B-5154-415F-B752-558547769AA3}" type="datetimeFigureOut">
              <a:rPr lang="cs-CZ" smtClean="0"/>
              <a:pPr/>
              <a:t>5.6.2012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18A2481B-5154-415F-B752-558547769AA3}" type="datetimeFigureOut">
              <a:rPr lang="cs-CZ" smtClean="0"/>
              <a:pPr/>
              <a:t>5.6.2012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18A2481B-5154-415F-B752-558547769AA3}" type="datetimeFigureOut">
              <a:rPr lang="cs-CZ" smtClean="0"/>
              <a:pPr/>
              <a:t>5.6.2012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8A2481B-5154-415F-B752-558547769AA3}" type="datetimeFigureOut">
              <a:rPr lang="cs-CZ" smtClean="0"/>
              <a:pPr/>
              <a:t>5.6.2012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18A2481B-5154-415F-B752-558547769AA3}" type="datetimeFigureOut">
              <a:rPr lang="cs-CZ" smtClean="0"/>
              <a:pPr/>
              <a:t>5.6.2012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18A2481B-5154-415F-B752-558547769AA3}" type="datetimeFigureOut">
              <a:rPr lang="cs-CZ" smtClean="0"/>
              <a:pPr/>
              <a:t>5.6.2012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A2481B-5154-415F-B752-558547769AA3}" type="datetimeFigureOut">
              <a:rPr lang="cs-CZ" smtClean="0"/>
              <a:pPr/>
              <a:t>5.6.2012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A2481B-5154-415F-B752-558547769AA3}" type="datetimeFigureOut">
              <a:rPr lang="cs-CZ" smtClean="0"/>
              <a:pPr/>
              <a:t>5.6.2012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A2481B-5154-415F-B752-558547769AA3}" type="datetimeFigureOut">
              <a:rPr lang="cs-CZ" smtClean="0"/>
              <a:pPr/>
              <a:t>5.6.2012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264769-77EF-4CD0-90DE-F7D7F2D423C4}"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hyperlink" Target="http://www.ceskaposta.cz/cz/sluzby/penezni-sluzby/cr/postovni-poukazka-a-id254/"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slide" Target="slide10.xml"/><Relationship Id="rId3" Type="http://schemas.openxmlformats.org/officeDocument/2006/relationships/image" Target="../media/image2.png"/><Relationship Id="rId7" Type="http://schemas.openxmlformats.org/officeDocument/2006/relationships/slide" Target="slide7.xml"/><Relationship Id="rId12" Type="http://schemas.openxmlformats.org/officeDocument/2006/relationships/image" Target="../media/image7.png"/><Relationship Id="rId2" Type="http://schemas.openxmlformats.org/officeDocument/2006/relationships/slide" Target="slide6.xml"/><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slide" Target="slide11.xml"/><Relationship Id="rId5" Type="http://schemas.openxmlformats.org/officeDocument/2006/relationships/slide" Target="slide8.xml"/><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slide" Target="slide9.xml"/><Relationship Id="rId14" Type="http://schemas.openxmlformats.org/officeDocument/2006/relationships/slide" Target="slide12.xml"/></Relationships>
</file>

<file path=ppt/slides/_rels/slide6.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www.ceskaposta.cz/cz/sluzby/penezni-sluzby/cr/postovni-poukazka-a-id254/"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490538" y="332656"/>
            <a:ext cx="8162925" cy="1971675"/>
          </a:xfrm>
          <a:prstGeom prst="rect">
            <a:avLst/>
          </a:prstGeom>
          <a:noFill/>
          <a:ln w="9525">
            <a:noFill/>
            <a:miter lim="800000"/>
            <a:headEnd/>
            <a:tailEnd/>
          </a:ln>
        </p:spPr>
      </p:pic>
      <p:graphicFrame>
        <p:nvGraphicFramePr>
          <p:cNvPr id="6" name="Tabulka 5"/>
          <p:cNvGraphicFramePr>
            <a:graphicFrameLocks noGrp="1"/>
          </p:cNvGraphicFramePr>
          <p:nvPr/>
        </p:nvGraphicFramePr>
        <p:xfrm>
          <a:off x="683567" y="4869160"/>
          <a:ext cx="7776866" cy="996659"/>
        </p:xfrm>
        <a:graphic>
          <a:graphicData uri="http://schemas.openxmlformats.org/drawingml/2006/table">
            <a:tbl>
              <a:tblPr/>
              <a:tblGrid>
                <a:gridCol w="3888433"/>
                <a:gridCol w="3888433"/>
              </a:tblGrid>
              <a:tr h="387059">
                <a:tc>
                  <a:txBody>
                    <a:bodyPr/>
                    <a:lstStyle/>
                    <a:p>
                      <a:pPr indent="450215" algn="just">
                        <a:spcAft>
                          <a:spcPts val="0"/>
                        </a:spcAft>
                      </a:pPr>
                      <a:r>
                        <a:rPr lang="cs-CZ" sz="2000" b="1" dirty="0">
                          <a:latin typeface="Times New Roman"/>
                          <a:ea typeface="Times New Roman"/>
                          <a:cs typeface="Times New Roman"/>
                        </a:rPr>
                        <a:t>Období vzniku: </a:t>
                      </a:r>
                      <a:r>
                        <a:rPr lang="cs-CZ" sz="2000" b="1" dirty="0" smtClean="0">
                          <a:solidFill>
                            <a:srgbClr val="FF0000"/>
                          </a:solidFill>
                          <a:latin typeface="Times New Roman"/>
                          <a:ea typeface="Times New Roman"/>
                          <a:cs typeface="Times New Roman"/>
                        </a:rPr>
                        <a:t>duben</a:t>
                      </a:r>
                      <a:r>
                        <a:rPr lang="cs-CZ" sz="2000" b="1" dirty="0" smtClean="0">
                          <a:latin typeface="Times New Roman"/>
                          <a:ea typeface="Times New Roman"/>
                          <a:cs typeface="Times New Roman"/>
                        </a:rPr>
                        <a:t> </a:t>
                      </a:r>
                      <a:r>
                        <a:rPr lang="cs-CZ" sz="2000" b="1" dirty="0" smtClean="0">
                          <a:solidFill>
                            <a:srgbClr val="FF0000"/>
                          </a:solidFill>
                          <a:latin typeface="Times New Roman"/>
                          <a:ea typeface="Times New Roman"/>
                          <a:cs typeface="Times New Roman"/>
                        </a:rPr>
                        <a:t>2012</a:t>
                      </a:r>
                      <a:endParaRPr lang="cs-CZ" sz="1800" dirty="0">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spcAft>
                          <a:spcPts val="0"/>
                        </a:spcAft>
                      </a:pPr>
                      <a:r>
                        <a:rPr kumimoji="0" lang="cs-CZ" sz="2000" b="1" kern="1200" dirty="0" smtClean="0">
                          <a:solidFill>
                            <a:srgbClr val="FF0000"/>
                          </a:solidFill>
                          <a:latin typeface="Times New Roman"/>
                          <a:ea typeface="Times New Roman"/>
                          <a:cs typeface="Times New Roman"/>
                        </a:rPr>
                        <a:t>62_inovace_OV.8.28</a:t>
                      </a:r>
                      <a:r>
                        <a:rPr lang="cs-CZ" sz="1600" b="1" dirty="0" smtClean="0">
                          <a:solidFill>
                            <a:srgbClr val="FF0000"/>
                          </a:solidFill>
                          <a:latin typeface="Times New Roman"/>
                          <a:ea typeface="Times New Roman"/>
                          <a:cs typeface="Times New Roman"/>
                        </a:rPr>
                        <a:t>       </a:t>
                      </a:r>
                      <a:endParaRPr lang="cs-CZ" sz="1800" dirty="0">
                        <a:latin typeface="Times New Roman"/>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7037">
                <a:tc>
                  <a:txBody>
                    <a:bodyPr/>
                    <a:lstStyle/>
                    <a:p>
                      <a:pPr indent="450215" algn="just">
                        <a:spcAft>
                          <a:spcPts val="0"/>
                        </a:spcAft>
                      </a:pPr>
                      <a:r>
                        <a:rPr kumimoji="0" lang="cs-CZ" sz="2000" b="1" kern="1200" dirty="0">
                          <a:solidFill>
                            <a:schemeClr val="tx1"/>
                          </a:solidFill>
                          <a:latin typeface="Times New Roman"/>
                          <a:ea typeface="Times New Roman"/>
                          <a:cs typeface="Times New Roman"/>
                        </a:rPr>
                        <a:t>Autor</a:t>
                      </a:r>
                      <a:r>
                        <a:rPr lang="cs-CZ" sz="1600" b="1" dirty="0">
                          <a:latin typeface="Times New Roman"/>
                          <a:ea typeface="Times New Roman"/>
                          <a:cs typeface="Times New Roman"/>
                        </a:rPr>
                        <a:t>:  </a:t>
                      </a:r>
                      <a:r>
                        <a:rPr kumimoji="0" lang="cs-CZ" sz="2000" b="1" kern="1200" dirty="0">
                          <a:solidFill>
                            <a:srgbClr val="FF0000"/>
                          </a:solidFill>
                          <a:latin typeface="Times New Roman"/>
                          <a:ea typeface="Times New Roman"/>
                          <a:cs typeface="Times New Roman"/>
                        </a:rPr>
                        <a:t>Vladimír Tesařík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spcAft>
                          <a:spcPts val="0"/>
                        </a:spcAft>
                      </a:pPr>
                      <a:r>
                        <a:rPr kumimoji="0" lang="cs-CZ" sz="2000" b="1" kern="1200" dirty="0" smtClean="0">
                          <a:solidFill>
                            <a:srgbClr val="FF0000"/>
                          </a:solidFill>
                          <a:latin typeface="Times New Roman"/>
                          <a:ea typeface="Times New Roman"/>
                          <a:cs typeface="Times New Roman"/>
                        </a:rPr>
                        <a:t>Člověk a společnost, výchova </a:t>
                      </a:r>
                      <a:r>
                        <a:rPr kumimoji="0" lang="cs-CZ" sz="2000" b="1" kern="1200" smtClean="0">
                          <a:solidFill>
                            <a:srgbClr val="FF0000"/>
                          </a:solidFill>
                          <a:latin typeface="Times New Roman"/>
                          <a:ea typeface="Times New Roman"/>
                          <a:cs typeface="Times New Roman"/>
                        </a:rPr>
                        <a:t>k občanství, poštovní </a:t>
                      </a:r>
                      <a:r>
                        <a:rPr kumimoji="0" lang="cs-CZ" sz="2000" b="1" kern="1200" dirty="0" smtClean="0">
                          <a:solidFill>
                            <a:srgbClr val="FF0000"/>
                          </a:solidFill>
                          <a:latin typeface="Times New Roman"/>
                          <a:ea typeface="Times New Roman"/>
                          <a:cs typeface="Times New Roman"/>
                        </a:rPr>
                        <a:t>poukázka</a:t>
                      </a:r>
                      <a:endParaRPr kumimoji="0" lang="cs-CZ" sz="2000" b="1" kern="1200" dirty="0">
                        <a:solidFill>
                          <a:srgbClr val="FF0000"/>
                        </a:solidFill>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0" y="1124744"/>
            <a:ext cx="9144000" cy="2062103"/>
          </a:xfrm>
          <a:prstGeom prst="rect">
            <a:avLst/>
          </a:prstGeom>
          <a:noFill/>
        </p:spPr>
        <p:txBody>
          <a:bodyPr wrap="square" rtlCol="0">
            <a:spAutoFit/>
          </a:bodyPr>
          <a:lstStyle/>
          <a:p>
            <a:pPr algn="ctr"/>
            <a:r>
              <a:rPr lang="cs-CZ" sz="3200" b="1" u="sng" dirty="0" smtClean="0">
                <a:latin typeface="Times New Roman" pitchFamily="18" charset="0"/>
                <a:cs typeface="Times New Roman" pitchFamily="18" charset="0"/>
              </a:rPr>
              <a:t>Anotace:</a:t>
            </a:r>
          </a:p>
          <a:p>
            <a:r>
              <a:rPr lang="cs-CZ" sz="3200" b="1" dirty="0" smtClean="0">
                <a:solidFill>
                  <a:srgbClr val="FF0000"/>
                </a:solidFill>
                <a:latin typeface="Times New Roman" pitchFamily="18" charset="0"/>
                <a:cs typeface="Times New Roman" pitchFamily="18" charset="0"/>
              </a:rPr>
              <a:t>Žáci se naučí správně vyplňovat složenku – poštovní poukázku tak, aby dokázali v reálném světě svých znalostí běžně využívat.</a:t>
            </a:r>
            <a:endParaRPr lang="cs-CZ" sz="3200" b="1"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0" y="404664"/>
            <a:ext cx="9139606" cy="6186309"/>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cs-CZ" sz="4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I když je stále modernějším způsobem platba kreditní kartou či převod peněz bezhotovostním způsobem po internetu, patří poštovní poukázka stále mezi nejrozšířenější způsoby, jak zaplatit za zboží, poslat někomu peníze, zaplatit účet, atd. Proto bychom měli umět takovou složenku bezchybně vyplnit.</a:t>
            </a:r>
            <a:endParaRPr lang="cs-CZ" sz="4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0" y="476672"/>
            <a:ext cx="9144000" cy="3908762"/>
          </a:xfrm>
          <a:prstGeom prst="rect">
            <a:avLst/>
          </a:prstGeom>
          <a:noFill/>
        </p:spPr>
        <p:txBody>
          <a:bodyPr wrap="square" lIns="91440" tIns="45720" rIns="91440" bIns="45720">
            <a:spAutoFit/>
          </a:bodyPr>
          <a:lstStyle/>
          <a:p>
            <a:pPr algn="ctr"/>
            <a:r>
              <a:rPr lang="cs-CZ" sz="4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Jaký typ složenky vůbec vybrat se dozvíme na stránkách </a:t>
            </a:r>
            <a:r>
              <a:rPr lang="cs-CZ" sz="4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České pošty </a:t>
            </a:r>
            <a:r>
              <a:rPr lang="cs-CZ" sz="2800" b="1" dirty="0" smtClean="0">
                <a:ln w="1905"/>
                <a:solidFill>
                  <a:schemeClr val="tx2">
                    <a:lumMod val="60000"/>
                    <a:lumOff val="40000"/>
                  </a:schemeClr>
                </a:solidFill>
                <a:effectLst>
                  <a:innerShdw blurRad="69850" dist="43180" dir="5400000">
                    <a:srgbClr val="000000">
                      <a:alpha val="65000"/>
                    </a:srgbClr>
                  </a:innerShdw>
                </a:effectLst>
                <a:hlinkClick r:id="rId2"/>
              </a:rPr>
              <a:t>http://www.</a:t>
            </a:r>
            <a:r>
              <a:rPr lang="cs-CZ" sz="2800" b="1" dirty="0" err="1" smtClean="0">
                <a:ln w="1905"/>
                <a:solidFill>
                  <a:schemeClr val="tx2">
                    <a:lumMod val="60000"/>
                    <a:lumOff val="40000"/>
                  </a:schemeClr>
                </a:solidFill>
                <a:effectLst>
                  <a:innerShdw blurRad="69850" dist="43180" dir="5400000">
                    <a:srgbClr val="000000">
                      <a:alpha val="65000"/>
                    </a:srgbClr>
                  </a:innerShdw>
                </a:effectLst>
                <a:hlinkClick r:id="rId2"/>
              </a:rPr>
              <a:t>ceskaposta.cz</a:t>
            </a:r>
            <a:r>
              <a:rPr lang="cs-CZ" sz="2800" b="1" dirty="0" smtClean="0">
                <a:ln w="1905"/>
                <a:solidFill>
                  <a:schemeClr val="tx2">
                    <a:lumMod val="60000"/>
                    <a:lumOff val="40000"/>
                  </a:schemeClr>
                </a:solidFill>
                <a:effectLst>
                  <a:innerShdw blurRad="69850" dist="43180" dir="5400000">
                    <a:srgbClr val="000000">
                      <a:alpha val="65000"/>
                    </a:srgbClr>
                  </a:innerShdw>
                </a:effectLst>
                <a:hlinkClick r:id="rId2"/>
              </a:rPr>
              <a:t>/</a:t>
            </a:r>
            <a:r>
              <a:rPr lang="cs-CZ" sz="2800" b="1" dirty="0" err="1" smtClean="0">
                <a:ln w="1905"/>
                <a:solidFill>
                  <a:schemeClr val="tx2">
                    <a:lumMod val="60000"/>
                    <a:lumOff val="40000"/>
                  </a:schemeClr>
                </a:solidFill>
                <a:effectLst>
                  <a:innerShdw blurRad="69850" dist="43180" dir="5400000">
                    <a:srgbClr val="000000">
                      <a:alpha val="65000"/>
                    </a:srgbClr>
                  </a:innerShdw>
                </a:effectLst>
                <a:hlinkClick r:id="rId2"/>
              </a:rPr>
              <a:t>cz</a:t>
            </a:r>
            <a:r>
              <a:rPr lang="cs-CZ" sz="2800" b="1" dirty="0" smtClean="0">
                <a:ln w="1905"/>
                <a:solidFill>
                  <a:schemeClr val="tx2">
                    <a:lumMod val="60000"/>
                    <a:lumOff val="40000"/>
                  </a:schemeClr>
                </a:solidFill>
                <a:effectLst>
                  <a:innerShdw blurRad="69850" dist="43180" dir="5400000">
                    <a:srgbClr val="000000">
                      <a:alpha val="65000"/>
                    </a:srgbClr>
                  </a:innerShdw>
                </a:effectLst>
                <a:hlinkClick r:id="rId2"/>
              </a:rPr>
              <a:t>/</a:t>
            </a:r>
            <a:r>
              <a:rPr lang="cs-CZ" sz="2800" b="1" dirty="0" err="1" smtClean="0">
                <a:ln w="1905"/>
                <a:solidFill>
                  <a:schemeClr val="tx2">
                    <a:lumMod val="60000"/>
                    <a:lumOff val="40000"/>
                  </a:schemeClr>
                </a:solidFill>
                <a:effectLst>
                  <a:innerShdw blurRad="69850" dist="43180" dir="5400000">
                    <a:srgbClr val="000000">
                      <a:alpha val="65000"/>
                    </a:srgbClr>
                  </a:innerShdw>
                </a:effectLst>
                <a:hlinkClick r:id="rId2"/>
              </a:rPr>
              <a:t>sluzby</a:t>
            </a:r>
            <a:r>
              <a:rPr lang="cs-CZ" sz="2800" b="1" dirty="0" smtClean="0">
                <a:ln w="1905"/>
                <a:solidFill>
                  <a:schemeClr val="tx2">
                    <a:lumMod val="60000"/>
                    <a:lumOff val="40000"/>
                  </a:schemeClr>
                </a:solidFill>
                <a:effectLst>
                  <a:innerShdw blurRad="69850" dist="43180" dir="5400000">
                    <a:srgbClr val="000000">
                      <a:alpha val="65000"/>
                    </a:srgbClr>
                  </a:innerShdw>
                </a:effectLst>
                <a:hlinkClick r:id="rId2"/>
              </a:rPr>
              <a:t>/</a:t>
            </a:r>
            <a:r>
              <a:rPr lang="cs-CZ" sz="2800" b="1" dirty="0" err="1" smtClean="0">
                <a:ln w="1905"/>
                <a:solidFill>
                  <a:schemeClr val="tx2">
                    <a:lumMod val="60000"/>
                    <a:lumOff val="40000"/>
                  </a:schemeClr>
                </a:solidFill>
                <a:effectLst>
                  <a:innerShdw blurRad="69850" dist="43180" dir="5400000">
                    <a:srgbClr val="000000">
                      <a:alpha val="65000"/>
                    </a:srgbClr>
                  </a:innerShdw>
                </a:effectLst>
                <a:hlinkClick r:id="rId2"/>
              </a:rPr>
              <a:t>penezni</a:t>
            </a:r>
            <a:r>
              <a:rPr lang="cs-CZ" sz="2800" b="1" dirty="0" smtClean="0">
                <a:ln w="1905"/>
                <a:solidFill>
                  <a:schemeClr val="tx2">
                    <a:lumMod val="60000"/>
                    <a:lumOff val="40000"/>
                  </a:schemeClr>
                </a:solidFill>
                <a:effectLst>
                  <a:innerShdw blurRad="69850" dist="43180" dir="5400000">
                    <a:srgbClr val="000000">
                      <a:alpha val="65000"/>
                    </a:srgbClr>
                  </a:innerShdw>
                </a:effectLst>
                <a:hlinkClick r:id="rId2"/>
              </a:rPr>
              <a:t>-</a:t>
            </a:r>
            <a:r>
              <a:rPr lang="cs-CZ" sz="2800" b="1" dirty="0" err="1" smtClean="0">
                <a:ln w="1905"/>
                <a:solidFill>
                  <a:schemeClr val="tx2">
                    <a:lumMod val="60000"/>
                    <a:lumOff val="40000"/>
                  </a:schemeClr>
                </a:solidFill>
                <a:effectLst>
                  <a:innerShdw blurRad="69850" dist="43180" dir="5400000">
                    <a:srgbClr val="000000">
                      <a:alpha val="65000"/>
                    </a:srgbClr>
                  </a:innerShdw>
                </a:effectLst>
                <a:hlinkClick r:id="rId2"/>
              </a:rPr>
              <a:t>sluzby</a:t>
            </a:r>
            <a:r>
              <a:rPr lang="cs-CZ" sz="2800" b="1" dirty="0" smtClean="0">
                <a:ln w="1905"/>
                <a:solidFill>
                  <a:schemeClr val="tx2">
                    <a:lumMod val="60000"/>
                    <a:lumOff val="40000"/>
                  </a:schemeClr>
                </a:solidFill>
                <a:effectLst>
                  <a:innerShdw blurRad="69850" dist="43180" dir="5400000">
                    <a:srgbClr val="000000">
                      <a:alpha val="65000"/>
                    </a:srgbClr>
                  </a:innerShdw>
                </a:effectLst>
                <a:hlinkClick r:id="rId2"/>
              </a:rPr>
              <a:t>/</a:t>
            </a:r>
            <a:r>
              <a:rPr lang="cs-CZ" sz="2800" b="1" dirty="0" err="1" smtClean="0">
                <a:ln w="1905"/>
                <a:solidFill>
                  <a:schemeClr val="tx2">
                    <a:lumMod val="60000"/>
                    <a:lumOff val="40000"/>
                  </a:schemeClr>
                </a:solidFill>
                <a:effectLst>
                  <a:innerShdw blurRad="69850" dist="43180" dir="5400000">
                    <a:srgbClr val="000000">
                      <a:alpha val="65000"/>
                    </a:srgbClr>
                  </a:innerShdw>
                </a:effectLst>
                <a:hlinkClick r:id="rId2"/>
              </a:rPr>
              <a:t>cr</a:t>
            </a:r>
            <a:r>
              <a:rPr lang="cs-CZ" sz="2800" b="1" dirty="0" smtClean="0">
                <a:ln w="1905"/>
                <a:solidFill>
                  <a:schemeClr val="tx2">
                    <a:lumMod val="60000"/>
                    <a:lumOff val="40000"/>
                  </a:schemeClr>
                </a:solidFill>
                <a:effectLst>
                  <a:innerShdw blurRad="69850" dist="43180" dir="5400000">
                    <a:srgbClr val="000000">
                      <a:alpha val="65000"/>
                    </a:srgbClr>
                  </a:innerShdw>
                </a:effectLst>
                <a:hlinkClick r:id="rId2"/>
              </a:rPr>
              <a:t>/</a:t>
            </a:r>
            <a:r>
              <a:rPr lang="cs-CZ" sz="2800" b="1" dirty="0" err="1" smtClean="0">
                <a:ln w="1905"/>
                <a:solidFill>
                  <a:schemeClr val="tx2">
                    <a:lumMod val="60000"/>
                    <a:lumOff val="40000"/>
                  </a:schemeClr>
                </a:solidFill>
                <a:effectLst>
                  <a:innerShdw blurRad="69850" dist="43180" dir="5400000">
                    <a:srgbClr val="000000">
                      <a:alpha val="65000"/>
                    </a:srgbClr>
                  </a:innerShdw>
                </a:effectLst>
                <a:hlinkClick r:id="rId2"/>
              </a:rPr>
              <a:t>postovni</a:t>
            </a:r>
            <a:r>
              <a:rPr lang="cs-CZ" sz="2800" b="1" dirty="0" smtClean="0">
                <a:ln w="1905"/>
                <a:solidFill>
                  <a:schemeClr val="tx2">
                    <a:lumMod val="60000"/>
                    <a:lumOff val="40000"/>
                  </a:schemeClr>
                </a:solidFill>
                <a:effectLst>
                  <a:innerShdw blurRad="69850" dist="43180" dir="5400000">
                    <a:srgbClr val="000000">
                      <a:alpha val="65000"/>
                    </a:srgbClr>
                  </a:innerShdw>
                </a:effectLst>
                <a:hlinkClick r:id="rId2"/>
              </a:rPr>
              <a:t>-</a:t>
            </a:r>
            <a:r>
              <a:rPr lang="cs-CZ" sz="2800" b="1" dirty="0" err="1" smtClean="0">
                <a:ln w="1905"/>
                <a:solidFill>
                  <a:schemeClr val="tx2">
                    <a:lumMod val="60000"/>
                    <a:lumOff val="40000"/>
                  </a:schemeClr>
                </a:solidFill>
                <a:effectLst>
                  <a:innerShdw blurRad="69850" dist="43180" dir="5400000">
                    <a:srgbClr val="000000">
                      <a:alpha val="65000"/>
                    </a:srgbClr>
                  </a:innerShdw>
                </a:effectLst>
                <a:hlinkClick r:id="rId2"/>
              </a:rPr>
              <a:t>poukazka</a:t>
            </a:r>
            <a:r>
              <a:rPr lang="cs-CZ" sz="2800" b="1" dirty="0" smtClean="0">
                <a:ln w="1905"/>
                <a:solidFill>
                  <a:schemeClr val="tx2">
                    <a:lumMod val="60000"/>
                    <a:lumOff val="40000"/>
                  </a:schemeClr>
                </a:solidFill>
                <a:effectLst>
                  <a:innerShdw blurRad="69850" dist="43180" dir="5400000">
                    <a:srgbClr val="000000">
                      <a:alpha val="65000"/>
                    </a:srgbClr>
                  </a:innerShdw>
                </a:effectLst>
                <a:hlinkClick r:id="rId2"/>
              </a:rPr>
              <a:t>-a-id254/</a:t>
            </a:r>
            <a:r>
              <a:rPr lang="cs-CZ" sz="4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p>
          <a:p>
            <a:pPr algn="ctr"/>
            <a:r>
              <a:rPr lang="cs-CZ" sz="4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cs-CZ" sz="2800" b="1" dirty="0" smtClean="0">
                <a:ln w="1905"/>
                <a:solidFill>
                  <a:schemeClr val="tx2">
                    <a:lumMod val="60000"/>
                    <a:lumOff val="40000"/>
                  </a:schemeClr>
                </a:solidFill>
                <a:effectLst>
                  <a:innerShdw blurRad="69850" dist="43180" dir="5400000">
                    <a:srgbClr val="000000">
                      <a:alpha val="65000"/>
                    </a:srgbClr>
                  </a:innerShdw>
                </a:effectLst>
              </a:rPr>
              <a:t> </a:t>
            </a:r>
            <a:r>
              <a:rPr lang="cs-CZ" sz="4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Zde si představíme ty nejpoužívanější a poukážeme rovněž na jejich význam.</a:t>
            </a:r>
            <a:endParaRPr lang="cs-CZ" sz="4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ovéPole 7"/>
          <p:cNvSpPr txBox="1"/>
          <p:nvPr/>
        </p:nvSpPr>
        <p:spPr>
          <a:xfrm>
            <a:off x="0" y="0"/>
            <a:ext cx="9144000" cy="830997"/>
          </a:xfrm>
          <a:prstGeom prst="rect">
            <a:avLst/>
          </a:prstGeom>
          <a:noFill/>
        </p:spPr>
        <p:txBody>
          <a:bodyPr wrap="square" rtlCol="0">
            <a:spAutoFit/>
          </a:bodyPr>
          <a:lstStyle/>
          <a:p>
            <a:pPr algn="ctr"/>
            <a:r>
              <a:rPr lang="cs-CZ" sz="2400" b="1" dirty="0" smtClean="0">
                <a:latin typeface="American Garamond AT" pitchFamily="2" charset="0"/>
              </a:rPr>
              <a:t>Tohle jsou nejběžnější a nejpoužívanější složenky, se kterými se můžeš na poště setkat.</a:t>
            </a:r>
            <a:endParaRPr lang="cs-CZ" sz="2400" b="1" dirty="0">
              <a:latin typeface="American Garamond AT" pitchFamily="2" charset="0"/>
            </a:endParaRPr>
          </a:p>
        </p:txBody>
      </p:sp>
      <p:grpSp>
        <p:nvGrpSpPr>
          <p:cNvPr id="25" name="Skupina 24"/>
          <p:cNvGrpSpPr/>
          <p:nvPr/>
        </p:nvGrpSpPr>
        <p:grpSpPr>
          <a:xfrm>
            <a:off x="217415" y="1625907"/>
            <a:ext cx="3994545" cy="1875101"/>
            <a:chOff x="34105" y="689803"/>
            <a:chExt cx="4644008" cy="2214916"/>
          </a:xfrm>
        </p:grpSpPr>
        <p:pic>
          <p:nvPicPr>
            <p:cNvPr id="1026" name="Picture 2">
              <a:hlinkClick r:id="rId2" action="ppaction://hlinksldjump"/>
            </p:cNvPr>
            <p:cNvPicPr>
              <a:picLocks noChangeAspect="1" noChangeArrowheads="1"/>
            </p:cNvPicPr>
            <p:nvPr/>
          </p:nvPicPr>
          <p:blipFill>
            <a:blip r:embed="rId3" cstate="print"/>
            <a:srcRect/>
            <a:stretch>
              <a:fillRect/>
            </a:stretch>
          </p:blipFill>
          <p:spPr bwMode="auto">
            <a:xfrm rot="20134161">
              <a:off x="34105" y="689803"/>
              <a:ext cx="4644008" cy="2214916"/>
            </a:xfrm>
            <a:prstGeom prst="rect">
              <a:avLst/>
            </a:prstGeom>
            <a:noFill/>
            <a:ln w="9525">
              <a:noFill/>
              <a:miter lim="800000"/>
              <a:headEnd/>
              <a:tailEnd/>
            </a:ln>
          </p:spPr>
        </p:pic>
        <p:sp>
          <p:nvSpPr>
            <p:cNvPr id="9" name="Sedmiúhelník 8">
              <a:hlinkClick r:id="rId2" action="ppaction://hlinksldjump"/>
            </p:cNvPr>
            <p:cNvSpPr/>
            <p:nvPr/>
          </p:nvSpPr>
          <p:spPr>
            <a:xfrm>
              <a:off x="323528" y="1556792"/>
              <a:ext cx="792088" cy="792088"/>
            </a:xfrm>
            <a:prstGeom prst="heptagon">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800" b="1" dirty="0" smtClean="0">
                  <a:solidFill>
                    <a:srgbClr val="FFFF00"/>
                  </a:solidFill>
                </a:rPr>
                <a:t>1</a:t>
              </a:r>
              <a:endParaRPr lang="cs-CZ" sz="4800" b="1" dirty="0">
                <a:solidFill>
                  <a:srgbClr val="FFFF00"/>
                </a:solidFill>
              </a:endParaRPr>
            </a:p>
          </p:txBody>
        </p:sp>
      </p:grpSp>
      <p:grpSp>
        <p:nvGrpSpPr>
          <p:cNvPr id="26" name="Skupina 25"/>
          <p:cNvGrpSpPr/>
          <p:nvPr/>
        </p:nvGrpSpPr>
        <p:grpSpPr>
          <a:xfrm>
            <a:off x="1187624" y="2299795"/>
            <a:ext cx="4009954" cy="1993301"/>
            <a:chOff x="1093122" y="2299795"/>
            <a:chExt cx="4536504" cy="2273443"/>
          </a:xfrm>
        </p:grpSpPr>
        <p:pic>
          <p:nvPicPr>
            <p:cNvPr id="1030" name="Picture 6"/>
            <p:cNvPicPr>
              <a:picLocks noChangeAspect="1" noChangeArrowheads="1"/>
            </p:cNvPicPr>
            <p:nvPr/>
          </p:nvPicPr>
          <p:blipFill>
            <a:blip r:embed="rId4" cstate="print"/>
            <a:srcRect/>
            <a:stretch>
              <a:fillRect/>
            </a:stretch>
          </p:blipFill>
          <p:spPr bwMode="auto">
            <a:xfrm rot="20179781">
              <a:off x="1093122" y="2299795"/>
              <a:ext cx="4536504" cy="2273443"/>
            </a:xfrm>
            <a:prstGeom prst="rect">
              <a:avLst/>
            </a:prstGeom>
            <a:noFill/>
            <a:ln w="9525">
              <a:noFill/>
              <a:miter lim="800000"/>
              <a:headEnd/>
              <a:tailEnd/>
            </a:ln>
          </p:spPr>
        </p:pic>
        <p:sp>
          <p:nvSpPr>
            <p:cNvPr id="10" name="Sedmiúhelník 9">
              <a:hlinkClick r:id="rId5" action="ppaction://hlinksldjump"/>
            </p:cNvPr>
            <p:cNvSpPr/>
            <p:nvPr/>
          </p:nvSpPr>
          <p:spPr>
            <a:xfrm>
              <a:off x="1187624" y="3068960"/>
              <a:ext cx="864096" cy="720080"/>
            </a:xfrm>
            <a:prstGeom prst="heptagon">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800" b="1" dirty="0" smtClean="0">
                  <a:solidFill>
                    <a:srgbClr val="FFFF00"/>
                  </a:solidFill>
                </a:rPr>
                <a:t>2</a:t>
              </a:r>
            </a:p>
          </p:txBody>
        </p:sp>
      </p:grpSp>
      <p:grpSp>
        <p:nvGrpSpPr>
          <p:cNvPr id="27" name="Skupina 26"/>
          <p:cNvGrpSpPr/>
          <p:nvPr/>
        </p:nvGrpSpPr>
        <p:grpSpPr>
          <a:xfrm>
            <a:off x="1979712" y="2992017"/>
            <a:ext cx="4036828" cy="2021159"/>
            <a:chOff x="1732572" y="2992017"/>
            <a:chExt cx="4499992" cy="2211946"/>
          </a:xfrm>
        </p:grpSpPr>
        <p:pic>
          <p:nvPicPr>
            <p:cNvPr id="1027" name="Picture 3"/>
            <p:cNvPicPr>
              <a:picLocks noChangeAspect="1" noChangeArrowheads="1"/>
            </p:cNvPicPr>
            <p:nvPr/>
          </p:nvPicPr>
          <p:blipFill>
            <a:blip r:embed="rId6" cstate="print"/>
            <a:srcRect/>
            <a:stretch>
              <a:fillRect/>
            </a:stretch>
          </p:blipFill>
          <p:spPr bwMode="auto">
            <a:xfrm rot="20073864">
              <a:off x="1732572" y="2992017"/>
              <a:ext cx="4499992" cy="2211946"/>
            </a:xfrm>
            <a:prstGeom prst="rect">
              <a:avLst/>
            </a:prstGeom>
            <a:noFill/>
            <a:ln w="9525">
              <a:noFill/>
              <a:miter lim="800000"/>
              <a:headEnd/>
              <a:tailEnd/>
            </a:ln>
          </p:spPr>
        </p:pic>
        <p:sp>
          <p:nvSpPr>
            <p:cNvPr id="21" name="Sedmiúhelník 20">
              <a:hlinkClick r:id="rId7" action="ppaction://hlinksldjump"/>
            </p:cNvPr>
            <p:cNvSpPr/>
            <p:nvPr/>
          </p:nvSpPr>
          <p:spPr>
            <a:xfrm>
              <a:off x="1979712" y="3861048"/>
              <a:ext cx="864096" cy="720080"/>
            </a:xfrm>
            <a:prstGeom prst="heptagon">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800" b="1" dirty="0" smtClean="0">
                  <a:solidFill>
                    <a:srgbClr val="FFFF00"/>
                  </a:solidFill>
                </a:rPr>
                <a:t>3</a:t>
              </a:r>
            </a:p>
          </p:txBody>
        </p:sp>
      </p:grpSp>
      <p:grpSp>
        <p:nvGrpSpPr>
          <p:cNvPr id="28" name="Skupina 27"/>
          <p:cNvGrpSpPr/>
          <p:nvPr/>
        </p:nvGrpSpPr>
        <p:grpSpPr>
          <a:xfrm>
            <a:off x="2195736" y="4005064"/>
            <a:ext cx="3940810" cy="1876141"/>
            <a:chOff x="2428642" y="3497075"/>
            <a:chExt cx="4788024" cy="2257366"/>
          </a:xfrm>
        </p:grpSpPr>
        <p:pic>
          <p:nvPicPr>
            <p:cNvPr id="1029" name="Picture 5"/>
            <p:cNvPicPr>
              <a:picLocks noChangeAspect="1" noChangeArrowheads="1"/>
            </p:cNvPicPr>
            <p:nvPr/>
          </p:nvPicPr>
          <p:blipFill>
            <a:blip r:embed="rId8" cstate="print"/>
            <a:srcRect/>
            <a:stretch>
              <a:fillRect/>
            </a:stretch>
          </p:blipFill>
          <p:spPr bwMode="auto">
            <a:xfrm rot="19664507">
              <a:off x="2428642" y="3497075"/>
              <a:ext cx="4788024" cy="2257366"/>
            </a:xfrm>
            <a:prstGeom prst="rect">
              <a:avLst/>
            </a:prstGeom>
            <a:noFill/>
            <a:ln w="9525">
              <a:noFill/>
              <a:miter lim="800000"/>
              <a:headEnd/>
              <a:tailEnd/>
            </a:ln>
          </p:spPr>
        </p:pic>
        <p:sp>
          <p:nvSpPr>
            <p:cNvPr id="22" name="Sedmiúhelník 21">
              <a:hlinkClick r:id="rId9" action="ppaction://hlinksldjump"/>
            </p:cNvPr>
            <p:cNvSpPr/>
            <p:nvPr/>
          </p:nvSpPr>
          <p:spPr>
            <a:xfrm>
              <a:off x="2843808" y="4941168"/>
              <a:ext cx="864096" cy="720080"/>
            </a:xfrm>
            <a:prstGeom prst="heptagon">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800" b="1" dirty="0" smtClean="0">
                  <a:solidFill>
                    <a:srgbClr val="FFFF00"/>
                  </a:solidFill>
                </a:rPr>
                <a:t>4</a:t>
              </a:r>
            </a:p>
          </p:txBody>
        </p:sp>
      </p:grpSp>
      <p:grpSp>
        <p:nvGrpSpPr>
          <p:cNvPr id="29" name="Skupina 28"/>
          <p:cNvGrpSpPr/>
          <p:nvPr/>
        </p:nvGrpSpPr>
        <p:grpSpPr>
          <a:xfrm>
            <a:off x="5473622" y="836712"/>
            <a:ext cx="3144008" cy="1800200"/>
            <a:chOff x="5473622" y="836712"/>
            <a:chExt cx="3144008" cy="1800200"/>
          </a:xfrm>
        </p:grpSpPr>
        <p:pic>
          <p:nvPicPr>
            <p:cNvPr id="1031" name="Picture 7"/>
            <p:cNvPicPr>
              <a:picLocks noChangeAspect="1" noChangeArrowheads="1"/>
            </p:cNvPicPr>
            <p:nvPr/>
          </p:nvPicPr>
          <p:blipFill>
            <a:blip r:embed="rId10" cstate="print"/>
            <a:srcRect/>
            <a:stretch>
              <a:fillRect/>
            </a:stretch>
          </p:blipFill>
          <p:spPr bwMode="auto">
            <a:xfrm>
              <a:off x="5473622" y="836712"/>
              <a:ext cx="3144008" cy="1800200"/>
            </a:xfrm>
            <a:prstGeom prst="rect">
              <a:avLst/>
            </a:prstGeom>
            <a:noFill/>
            <a:ln w="9525">
              <a:solidFill>
                <a:schemeClr val="tx1"/>
              </a:solidFill>
              <a:miter lim="800000"/>
              <a:headEnd/>
              <a:tailEnd/>
            </a:ln>
          </p:spPr>
        </p:pic>
        <p:sp>
          <p:nvSpPr>
            <p:cNvPr id="23" name="Sedmiúhelník 22">
              <a:hlinkClick r:id="rId11" action="ppaction://hlinksldjump"/>
            </p:cNvPr>
            <p:cNvSpPr/>
            <p:nvPr/>
          </p:nvSpPr>
          <p:spPr>
            <a:xfrm>
              <a:off x="7668344" y="1124744"/>
              <a:ext cx="864096" cy="720080"/>
            </a:xfrm>
            <a:prstGeom prst="heptagon">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800" b="1" dirty="0" smtClean="0">
                  <a:solidFill>
                    <a:srgbClr val="FFFF00"/>
                  </a:solidFill>
                </a:rPr>
                <a:t>5</a:t>
              </a:r>
            </a:p>
          </p:txBody>
        </p:sp>
      </p:grpSp>
      <p:grpSp>
        <p:nvGrpSpPr>
          <p:cNvPr id="30" name="Skupina 29"/>
          <p:cNvGrpSpPr/>
          <p:nvPr/>
        </p:nvGrpSpPr>
        <p:grpSpPr>
          <a:xfrm>
            <a:off x="6084168" y="3185809"/>
            <a:ext cx="3024336" cy="3627567"/>
            <a:chOff x="6084168" y="3185809"/>
            <a:chExt cx="3024336" cy="3627567"/>
          </a:xfrm>
        </p:grpSpPr>
        <p:pic>
          <p:nvPicPr>
            <p:cNvPr id="1028" name="Picture 4"/>
            <p:cNvPicPr>
              <a:picLocks noChangeAspect="1" noChangeArrowheads="1"/>
            </p:cNvPicPr>
            <p:nvPr/>
          </p:nvPicPr>
          <p:blipFill>
            <a:blip r:embed="rId12" cstate="print"/>
            <a:srcRect/>
            <a:stretch>
              <a:fillRect/>
            </a:stretch>
          </p:blipFill>
          <p:spPr bwMode="auto">
            <a:xfrm rot="16200000">
              <a:off x="5782552" y="3487425"/>
              <a:ext cx="3627567" cy="3024336"/>
            </a:xfrm>
            <a:prstGeom prst="rect">
              <a:avLst/>
            </a:prstGeom>
            <a:noFill/>
            <a:ln w="9525">
              <a:solidFill>
                <a:schemeClr val="tx1"/>
              </a:solidFill>
              <a:miter lim="800000"/>
              <a:headEnd/>
              <a:tailEnd/>
            </a:ln>
          </p:spPr>
        </p:pic>
        <p:sp>
          <p:nvSpPr>
            <p:cNvPr id="24" name="Sedmiúhelník 23">
              <a:hlinkClick r:id="rId13" action="ppaction://hlinksldjump"/>
            </p:cNvPr>
            <p:cNvSpPr/>
            <p:nvPr/>
          </p:nvSpPr>
          <p:spPr>
            <a:xfrm>
              <a:off x="7812360" y="3573016"/>
              <a:ext cx="864096" cy="720080"/>
            </a:xfrm>
            <a:prstGeom prst="heptagon">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800" b="1" dirty="0" smtClean="0">
                  <a:solidFill>
                    <a:srgbClr val="FFFF00"/>
                  </a:solidFill>
                </a:rPr>
                <a:t>6</a:t>
              </a:r>
            </a:p>
          </p:txBody>
        </p:sp>
      </p:grpSp>
      <p:sp>
        <p:nvSpPr>
          <p:cNvPr id="31" name="Zaoblený obdélník 30">
            <a:hlinkClick r:id="rId14" action="ppaction://hlinksldjump"/>
          </p:cNvPr>
          <p:cNvSpPr/>
          <p:nvPr/>
        </p:nvSpPr>
        <p:spPr>
          <a:xfrm>
            <a:off x="0" y="5733256"/>
            <a:ext cx="2195736" cy="7920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600" b="1" dirty="0" smtClean="0">
                <a:solidFill>
                  <a:srgbClr val="FFFF00"/>
                </a:solidFill>
                <a:latin typeface="Times New Roman" pitchFamily="18" charset="0"/>
                <a:cs typeface="Times New Roman" pitchFamily="18" charset="0"/>
              </a:rPr>
              <a:t>úkol</a:t>
            </a:r>
            <a:endParaRPr lang="cs-CZ" sz="3600" b="1" dirty="0">
              <a:solidFill>
                <a:srgbClr val="FFFF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rot="10800000">
            <a:off x="1043608" y="1700808"/>
            <a:ext cx="6408711" cy="3060721"/>
          </a:xfrm>
          <a:prstGeom prst="rect">
            <a:avLst/>
          </a:prstGeom>
          <a:noFill/>
          <a:ln w="9525">
            <a:noFill/>
            <a:miter lim="800000"/>
            <a:headEnd/>
            <a:tailEnd/>
          </a:ln>
        </p:spPr>
      </p:pic>
      <p:sp>
        <p:nvSpPr>
          <p:cNvPr id="3" name="TextovéPole 2"/>
          <p:cNvSpPr txBox="1"/>
          <p:nvPr/>
        </p:nvSpPr>
        <p:spPr>
          <a:xfrm>
            <a:off x="0" y="0"/>
            <a:ext cx="9144000" cy="1569660"/>
          </a:xfrm>
          <a:prstGeom prst="rect">
            <a:avLst/>
          </a:prstGeom>
          <a:noFill/>
        </p:spPr>
        <p:txBody>
          <a:bodyPr wrap="square" rtlCol="0">
            <a:spAutoFit/>
          </a:bodyPr>
          <a:lstStyle/>
          <a:p>
            <a:r>
              <a:rPr lang="cs-CZ" sz="2400" b="1" dirty="0" smtClean="0">
                <a:solidFill>
                  <a:schemeClr val="bg2">
                    <a:lumMod val="25000"/>
                  </a:schemeClr>
                </a:solidFill>
                <a:latin typeface="Times New Roman" pitchFamily="18" charset="0"/>
                <a:cs typeface="Times New Roman" pitchFamily="18" charset="0"/>
              </a:rPr>
              <a:t>Tato složenka slouží k tomu, když chceš poslat někomu peníze. Ten, komu jej posíláš, najde ve své schránce jinou složenku, na které bude napsána částka, kterou mu posíláš a on s ní půjde na poštu a dostane peníze (musí se prokázat občanským průkazem).</a:t>
            </a:r>
            <a:endParaRPr lang="cs-CZ" sz="2400" b="1" dirty="0">
              <a:solidFill>
                <a:schemeClr val="bg2">
                  <a:lumMod val="25000"/>
                </a:schemeClr>
              </a:solidFill>
              <a:latin typeface="Times New Roman" pitchFamily="18" charset="0"/>
              <a:cs typeface="Times New Roman" pitchFamily="18" charset="0"/>
            </a:endParaRPr>
          </a:p>
        </p:txBody>
      </p:sp>
      <p:sp>
        <p:nvSpPr>
          <p:cNvPr id="4" name="TextovéPole 3"/>
          <p:cNvSpPr txBox="1"/>
          <p:nvPr/>
        </p:nvSpPr>
        <p:spPr>
          <a:xfrm>
            <a:off x="0" y="5301208"/>
            <a:ext cx="9144000" cy="584775"/>
          </a:xfrm>
          <a:prstGeom prst="rect">
            <a:avLst/>
          </a:prstGeom>
          <a:noFill/>
        </p:spPr>
        <p:txBody>
          <a:bodyPr wrap="square" rtlCol="0">
            <a:spAutoFit/>
          </a:bodyPr>
          <a:lstStyle/>
          <a:p>
            <a:pPr algn="ctr"/>
            <a:r>
              <a:rPr lang="cs-CZ" sz="3200" b="1" dirty="0" smtClean="0">
                <a:solidFill>
                  <a:srgbClr val="FF0000"/>
                </a:solidFill>
                <a:latin typeface="Monotype Corsiva" pitchFamily="66" charset="0"/>
              </a:rPr>
              <a:t>Zde posílá pan Novák panu Dvořákovi 1000,- korun.</a:t>
            </a:r>
            <a:endParaRPr lang="cs-CZ" sz="3200" b="1" dirty="0">
              <a:solidFill>
                <a:srgbClr val="FF0000"/>
              </a:solidFill>
              <a:latin typeface="Monotype Corsiva" pitchFamily="66" charset="0"/>
            </a:endParaRPr>
          </a:p>
        </p:txBody>
      </p:sp>
      <p:sp>
        <p:nvSpPr>
          <p:cNvPr id="5" name="Šipka doleva 4">
            <a:hlinkClick r:id="rId3" action="ppaction://hlinksldjump"/>
          </p:cNvPr>
          <p:cNvSpPr/>
          <p:nvPr/>
        </p:nvSpPr>
        <p:spPr>
          <a:xfrm>
            <a:off x="179512" y="6093296"/>
            <a:ext cx="5976664" cy="76470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b="1" dirty="0" smtClean="0">
                <a:solidFill>
                  <a:srgbClr val="FFFF00"/>
                </a:solidFill>
                <a:latin typeface="Times New Roman" pitchFamily="18" charset="0"/>
                <a:cs typeface="Times New Roman" pitchFamily="18" charset="0"/>
              </a:rPr>
              <a:t>Zpět na všechny složenky</a:t>
            </a:r>
            <a:endParaRPr lang="cs-CZ" sz="2400" b="1" dirty="0">
              <a:solidFill>
                <a:srgbClr val="FFFF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1475656" y="1700808"/>
            <a:ext cx="5890747" cy="2770136"/>
          </a:xfrm>
          <a:prstGeom prst="rect">
            <a:avLst/>
          </a:prstGeom>
          <a:noFill/>
          <a:ln w="9525">
            <a:noFill/>
            <a:miter lim="800000"/>
            <a:headEnd/>
            <a:tailEnd/>
          </a:ln>
        </p:spPr>
      </p:pic>
      <p:sp>
        <p:nvSpPr>
          <p:cNvPr id="3" name="TextovéPole 2"/>
          <p:cNvSpPr txBox="1"/>
          <p:nvPr/>
        </p:nvSpPr>
        <p:spPr>
          <a:xfrm>
            <a:off x="0" y="0"/>
            <a:ext cx="9144000" cy="1569660"/>
          </a:xfrm>
          <a:prstGeom prst="rect">
            <a:avLst/>
          </a:prstGeom>
          <a:noFill/>
        </p:spPr>
        <p:txBody>
          <a:bodyPr wrap="square" rtlCol="0">
            <a:spAutoFit/>
          </a:bodyPr>
          <a:lstStyle/>
          <a:p>
            <a:r>
              <a:rPr lang="cs-CZ" sz="2400" b="1" dirty="0" smtClean="0">
                <a:solidFill>
                  <a:schemeClr val="bg2">
                    <a:lumMod val="25000"/>
                  </a:schemeClr>
                </a:solidFill>
                <a:latin typeface="Times New Roman" pitchFamily="18" charset="0"/>
                <a:cs typeface="Times New Roman" pitchFamily="18" charset="0"/>
              </a:rPr>
              <a:t>Tahle složenka slouží k tomu, když posíláš někomu balík a on jej chce zaplatit až při převzetí. Ve schránce najde složenku a hlášení o balíku na poště. Musí jít na poštu se složenkou, prokázat se občankou a zaplatit. Poté mu na poště dají balík.</a:t>
            </a:r>
          </a:p>
        </p:txBody>
      </p:sp>
      <p:sp>
        <p:nvSpPr>
          <p:cNvPr id="4" name="TextovéPole 3"/>
          <p:cNvSpPr txBox="1"/>
          <p:nvPr/>
        </p:nvSpPr>
        <p:spPr>
          <a:xfrm>
            <a:off x="0" y="5229200"/>
            <a:ext cx="9144000" cy="523220"/>
          </a:xfrm>
          <a:prstGeom prst="rect">
            <a:avLst/>
          </a:prstGeom>
          <a:noFill/>
        </p:spPr>
        <p:txBody>
          <a:bodyPr wrap="square" rtlCol="0">
            <a:spAutoFit/>
          </a:bodyPr>
          <a:lstStyle/>
          <a:p>
            <a:r>
              <a:rPr lang="cs-CZ" sz="2800" b="1" dirty="0" smtClean="0">
                <a:solidFill>
                  <a:srgbClr val="FF0000"/>
                </a:solidFill>
                <a:latin typeface="Monotype Corsiva" pitchFamily="66" charset="0"/>
              </a:rPr>
              <a:t>Pan Novák posílá panu Dvořákovi balík v hodnotě 1000,- korun. </a:t>
            </a:r>
          </a:p>
        </p:txBody>
      </p:sp>
      <p:sp>
        <p:nvSpPr>
          <p:cNvPr id="6" name="Šipka doleva 5">
            <a:hlinkClick r:id="rId3" action="ppaction://hlinksldjump"/>
          </p:cNvPr>
          <p:cNvSpPr/>
          <p:nvPr/>
        </p:nvSpPr>
        <p:spPr>
          <a:xfrm>
            <a:off x="331912" y="6093296"/>
            <a:ext cx="5976664" cy="76470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b="1" dirty="0" smtClean="0">
                <a:solidFill>
                  <a:srgbClr val="FFFF00"/>
                </a:solidFill>
                <a:latin typeface="Times New Roman" pitchFamily="18" charset="0"/>
                <a:cs typeface="Times New Roman" pitchFamily="18" charset="0"/>
              </a:rPr>
              <a:t>Zpět na všechny složenky</a:t>
            </a:r>
            <a:endParaRPr lang="cs-CZ" sz="2400" b="1" dirty="0">
              <a:solidFill>
                <a:srgbClr val="FFFF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1907704" y="1124744"/>
            <a:ext cx="5545138" cy="2734153"/>
          </a:xfrm>
          <a:prstGeom prst="rect">
            <a:avLst/>
          </a:prstGeom>
          <a:noFill/>
          <a:ln w="9525">
            <a:noFill/>
            <a:miter lim="800000"/>
            <a:headEnd/>
            <a:tailEnd/>
          </a:ln>
        </p:spPr>
      </p:pic>
      <p:sp>
        <p:nvSpPr>
          <p:cNvPr id="3" name="TextovéPole 2"/>
          <p:cNvSpPr txBox="1"/>
          <p:nvPr/>
        </p:nvSpPr>
        <p:spPr>
          <a:xfrm>
            <a:off x="0" y="0"/>
            <a:ext cx="9144000" cy="830997"/>
          </a:xfrm>
          <a:prstGeom prst="rect">
            <a:avLst/>
          </a:prstGeom>
          <a:noFill/>
        </p:spPr>
        <p:txBody>
          <a:bodyPr wrap="square" rtlCol="0">
            <a:spAutoFit/>
          </a:bodyPr>
          <a:lstStyle/>
          <a:p>
            <a:pPr algn="ctr"/>
            <a:r>
              <a:rPr lang="cs-CZ" sz="2400" b="1" dirty="0" smtClean="0">
                <a:solidFill>
                  <a:schemeClr val="bg2">
                    <a:lumMod val="25000"/>
                  </a:schemeClr>
                </a:solidFill>
                <a:latin typeface="Times New Roman" pitchFamily="18" charset="0"/>
                <a:cs typeface="Times New Roman" pitchFamily="18" charset="0"/>
              </a:rPr>
              <a:t>Tahle složenka slouží k tomu, když posíláš peníze osobě, nebo firmě na jejich účet.</a:t>
            </a:r>
          </a:p>
        </p:txBody>
      </p:sp>
      <p:sp>
        <p:nvSpPr>
          <p:cNvPr id="4" name="TextovéPole 3"/>
          <p:cNvSpPr txBox="1"/>
          <p:nvPr/>
        </p:nvSpPr>
        <p:spPr>
          <a:xfrm>
            <a:off x="0" y="5445224"/>
            <a:ext cx="9144000" cy="523220"/>
          </a:xfrm>
          <a:prstGeom prst="rect">
            <a:avLst/>
          </a:prstGeom>
          <a:noFill/>
        </p:spPr>
        <p:txBody>
          <a:bodyPr wrap="square" rtlCol="0">
            <a:spAutoFit/>
          </a:bodyPr>
          <a:lstStyle/>
          <a:p>
            <a:r>
              <a:rPr lang="cs-CZ" sz="2800" b="1" dirty="0" smtClean="0">
                <a:solidFill>
                  <a:srgbClr val="FF0000"/>
                </a:solidFill>
                <a:latin typeface="Monotype Corsiva" pitchFamily="66" charset="0"/>
              </a:rPr>
              <a:t>Pan Novák posílá peníze na účet firmě ČEZ</a:t>
            </a:r>
          </a:p>
        </p:txBody>
      </p:sp>
      <p:sp>
        <p:nvSpPr>
          <p:cNvPr id="6" name="Šipka doleva 5">
            <a:hlinkClick r:id="rId3" action="ppaction://hlinksldjump"/>
          </p:cNvPr>
          <p:cNvSpPr/>
          <p:nvPr/>
        </p:nvSpPr>
        <p:spPr>
          <a:xfrm>
            <a:off x="331912" y="6093296"/>
            <a:ext cx="5976664" cy="76470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b="1" dirty="0" smtClean="0">
                <a:solidFill>
                  <a:srgbClr val="FFFF00"/>
                </a:solidFill>
                <a:latin typeface="Times New Roman" pitchFamily="18" charset="0"/>
                <a:cs typeface="Times New Roman" pitchFamily="18" charset="0"/>
              </a:rPr>
              <a:t>Zpět na všechny složenky</a:t>
            </a:r>
            <a:endParaRPr lang="cs-CZ" sz="2400" b="1" dirty="0">
              <a:solidFill>
                <a:srgbClr val="FFFF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rot="10800000">
            <a:off x="1979712" y="1196752"/>
            <a:ext cx="5301320" cy="2487265"/>
          </a:xfrm>
          <a:prstGeom prst="rect">
            <a:avLst/>
          </a:prstGeom>
          <a:noFill/>
          <a:ln w="9525">
            <a:noFill/>
            <a:miter lim="800000"/>
            <a:headEnd/>
            <a:tailEnd/>
          </a:ln>
        </p:spPr>
      </p:pic>
      <p:sp>
        <p:nvSpPr>
          <p:cNvPr id="3" name="TextovéPole 2"/>
          <p:cNvSpPr txBox="1"/>
          <p:nvPr/>
        </p:nvSpPr>
        <p:spPr>
          <a:xfrm>
            <a:off x="0" y="0"/>
            <a:ext cx="9144000" cy="830997"/>
          </a:xfrm>
          <a:prstGeom prst="rect">
            <a:avLst/>
          </a:prstGeom>
          <a:noFill/>
        </p:spPr>
        <p:txBody>
          <a:bodyPr wrap="square" rtlCol="0">
            <a:spAutoFit/>
          </a:bodyPr>
          <a:lstStyle/>
          <a:p>
            <a:pPr algn="ctr"/>
            <a:r>
              <a:rPr lang="cs-CZ" sz="2400" b="1" dirty="0" smtClean="0">
                <a:solidFill>
                  <a:schemeClr val="bg2">
                    <a:lumMod val="25000"/>
                  </a:schemeClr>
                </a:solidFill>
                <a:latin typeface="Times New Roman" pitchFamily="18" charset="0"/>
                <a:cs typeface="Times New Roman" pitchFamily="18" charset="0"/>
              </a:rPr>
              <a:t>Tahle složenka slouží k tomu, když chceš poslat balík na dobírku, ale peníze od příjemce chceš poslat rovnou na účet.</a:t>
            </a:r>
          </a:p>
        </p:txBody>
      </p:sp>
      <p:sp>
        <p:nvSpPr>
          <p:cNvPr id="4" name="TextovéPole 3"/>
          <p:cNvSpPr txBox="1"/>
          <p:nvPr/>
        </p:nvSpPr>
        <p:spPr>
          <a:xfrm>
            <a:off x="0" y="4869160"/>
            <a:ext cx="9144000" cy="954107"/>
          </a:xfrm>
          <a:prstGeom prst="rect">
            <a:avLst/>
          </a:prstGeom>
          <a:noFill/>
        </p:spPr>
        <p:txBody>
          <a:bodyPr wrap="square" rtlCol="0">
            <a:spAutoFit/>
          </a:bodyPr>
          <a:lstStyle/>
          <a:p>
            <a:r>
              <a:rPr lang="cs-CZ" sz="2800" b="1" dirty="0" smtClean="0">
                <a:solidFill>
                  <a:srgbClr val="FF0000"/>
                </a:solidFill>
                <a:latin typeface="Monotype Corsiva" pitchFamily="66" charset="0"/>
              </a:rPr>
              <a:t>Pan Novák posílá na dobírku balík v hodnotě 1000,- korun panu Dvořákovi a peníze chce prostřednictvím pošty poslat na svůj účet.</a:t>
            </a:r>
          </a:p>
        </p:txBody>
      </p:sp>
      <p:sp>
        <p:nvSpPr>
          <p:cNvPr id="6" name="Šipka doleva 5">
            <a:hlinkClick r:id="rId3" action="ppaction://hlinksldjump"/>
          </p:cNvPr>
          <p:cNvSpPr/>
          <p:nvPr/>
        </p:nvSpPr>
        <p:spPr>
          <a:xfrm>
            <a:off x="331912" y="6093296"/>
            <a:ext cx="5976664" cy="76470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b="1" dirty="0" smtClean="0">
                <a:solidFill>
                  <a:srgbClr val="FFFF00"/>
                </a:solidFill>
                <a:latin typeface="Times New Roman" pitchFamily="18" charset="0"/>
                <a:cs typeface="Times New Roman" pitchFamily="18" charset="0"/>
              </a:rPr>
              <a:t>Zpět na všechny složenky</a:t>
            </a:r>
            <a:endParaRPr lang="cs-CZ" sz="2400" b="1" dirty="0">
              <a:solidFill>
                <a:srgbClr val="FFFF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3123221" y="1556792"/>
            <a:ext cx="2897559" cy="3744416"/>
          </a:xfrm>
          <a:prstGeom prst="rect">
            <a:avLst/>
          </a:prstGeom>
          <a:noFill/>
          <a:ln w="9525">
            <a:noFill/>
            <a:miter lim="800000"/>
            <a:headEnd/>
            <a:tailEnd/>
          </a:ln>
        </p:spPr>
      </p:pic>
      <p:sp>
        <p:nvSpPr>
          <p:cNvPr id="3" name="TextovéPole 2"/>
          <p:cNvSpPr txBox="1"/>
          <p:nvPr/>
        </p:nvSpPr>
        <p:spPr>
          <a:xfrm>
            <a:off x="0" y="0"/>
            <a:ext cx="9144000" cy="1569660"/>
          </a:xfrm>
          <a:prstGeom prst="rect">
            <a:avLst/>
          </a:prstGeom>
          <a:noFill/>
        </p:spPr>
        <p:txBody>
          <a:bodyPr wrap="square" rtlCol="0">
            <a:spAutoFit/>
          </a:bodyPr>
          <a:lstStyle/>
          <a:p>
            <a:pPr algn="ctr"/>
            <a:r>
              <a:rPr lang="cs-CZ" sz="2400" b="1" dirty="0" smtClean="0">
                <a:solidFill>
                  <a:schemeClr val="bg2">
                    <a:lumMod val="25000"/>
                  </a:schemeClr>
                </a:solidFill>
                <a:latin typeface="Times New Roman" pitchFamily="18" charset="0"/>
                <a:cs typeface="Times New Roman" pitchFamily="18" charset="0"/>
              </a:rPr>
              <a:t>Hlavním posláním podacího lístku je to, že v případě ztráty dopisu, balíku, zkrátka každé poštovní zásilky je možné žádat poštu o dohledání zásilky, případně žádat o proplacení hodnoty zásilky poštou.</a:t>
            </a:r>
          </a:p>
        </p:txBody>
      </p:sp>
      <p:sp>
        <p:nvSpPr>
          <p:cNvPr id="4" name="TextovéPole 3"/>
          <p:cNvSpPr txBox="1"/>
          <p:nvPr/>
        </p:nvSpPr>
        <p:spPr>
          <a:xfrm>
            <a:off x="0" y="5229200"/>
            <a:ext cx="9144000" cy="954107"/>
          </a:xfrm>
          <a:prstGeom prst="rect">
            <a:avLst/>
          </a:prstGeom>
          <a:noFill/>
        </p:spPr>
        <p:txBody>
          <a:bodyPr wrap="square" rtlCol="0">
            <a:spAutoFit/>
          </a:bodyPr>
          <a:lstStyle/>
          <a:p>
            <a:r>
              <a:rPr lang="cs-CZ" sz="2800" b="1" dirty="0" smtClean="0">
                <a:solidFill>
                  <a:srgbClr val="FF0000"/>
                </a:solidFill>
                <a:latin typeface="Monotype Corsiva" pitchFamily="66" charset="0"/>
              </a:rPr>
              <a:t>Pan Novák chce mít jistotu, že když se zásilka pro pana Dvořáka ztratí, může žádat poštu o odškodnění.</a:t>
            </a:r>
          </a:p>
        </p:txBody>
      </p:sp>
      <p:sp>
        <p:nvSpPr>
          <p:cNvPr id="6" name="Šipka doleva 5">
            <a:hlinkClick r:id="rId3" action="ppaction://hlinksldjump"/>
          </p:cNvPr>
          <p:cNvSpPr/>
          <p:nvPr/>
        </p:nvSpPr>
        <p:spPr>
          <a:xfrm>
            <a:off x="331912" y="6093296"/>
            <a:ext cx="5976664" cy="76470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b="1" dirty="0" smtClean="0">
                <a:solidFill>
                  <a:srgbClr val="FFFF00"/>
                </a:solidFill>
                <a:latin typeface="Times New Roman" pitchFamily="18" charset="0"/>
                <a:cs typeface="Times New Roman" pitchFamily="18" charset="0"/>
              </a:rPr>
              <a:t>Zpět na všechny složenky</a:t>
            </a:r>
            <a:endParaRPr lang="cs-CZ" sz="2400" b="1" dirty="0">
              <a:solidFill>
                <a:srgbClr val="FFFF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a:stretch>
            <a:fillRect/>
          </a:stretch>
        </p:blipFill>
        <p:spPr bwMode="auto">
          <a:xfrm rot="10800000">
            <a:off x="2267744" y="1196752"/>
            <a:ext cx="4431109" cy="2851920"/>
          </a:xfrm>
          <a:prstGeom prst="rect">
            <a:avLst/>
          </a:prstGeom>
          <a:noFill/>
          <a:ln w="9525">
            <a:noFill/>
            <a:miter lim="800000"/>
            <a:headEnd/>
            <a:tailEnd/>
          </a:ln>
        </p:spPr>
      </p:pic>
      <p:sp>
        <p:nvSpPr>
          <p:cNvPr id="3" name="TextovéPole 2"/>
          <p:cNvSpPr txBox="1"/>
          <p:nvPr/>
        </p:nvSpPr>
        <p:spPr>
          <a:xfrm>
            <a:off x="0" y="0"/>
            <a:ext cx="9144000" cy="830997"/>
          </a:xfrm>
          <a:prstGeom prst="rect">
            <a:avLst/>
          </a:prstGeom>
          <a:noFill/>
        </p:spPr>
        <p:txBody>
          <a:bodyPr wrap="square" rtlCol="0">
            <a:spAutoFit/>
          </a:bodyPr>
          <a:lstStyle/>
          <a:p>
            <a:r>
              <a:rPr lang="cs-CZ" sz="2400" b="1" dirty="0" smtClean="0">
                <a:solidFill>
                  <a:schemeClr val="bg2">
                    <a:lumMod val="25000"/>
                  </a:schemeClr>
                </a:solidFill>
                <a:latin typeface="Times New Roman" pitchFamily="18" charset="0"/>
                <a:cs typeface="Times New Roman" pitchFamily="18" charset="0"/>
              </a:rPr>
              <a:t>Pokud chcete mít jistotu, že zásilka, balík došly, vyplňte </a:t>
            </a:r>
            <a:r>
              <a:rPr lang="cs-CZ" sz="2400" b="1" dirty="0" err="1" smtClean="0">
                <a:solidFill>
                  <a:schemeClr val="bg2">
                    <a:lumMod val="25000"/>
                  </a:schemeClr>
                </a:solidFill>
                <a:latin typeface="Times New Roman" pitchFamily="18" charset="0"/>
                <a:cs typeface="Times New Roman" pitchFamily="18" charset="0"/>
              </a:rPr>
              <a:t>dodejku</a:t>
            </a:r>
            <a:r>
              <a:rPr lang="cs-CZ" sz="2400" b="1" dirty="0" smtClean="0">
                <a:solidFill>
                  <a:schemeClr val="bg2">
                    <a:lumMod val="25000"/>
                  </a:schemeClr>
                </a:solidFill>
                <a:latin typeface="Times New Roman" pitchFamily="18" charset="0"/>
                <a:cs typeface="Times New Roman" pitchFamily="18" charset="0"/>
              </a:rPr>
              <a:t> a dostanete zprávu o tom, že zásilka skutečně došla na místo.</a:t>
            </a:r>
          </a:p>
        </p:txBody>
      </p:sp>
      <p:sp>
        <p:nvSpPr>
          <p:cNvPr id="4" name="TextovéPole 3"/>
          <p:cNvSpPr txBox="1"/>
          <p:nvPr/>
        </p:nvSpPr>
        <p:spPr>
          <a:xfrm>
            <a:off x="0" y="4581128"/>
            <a:ext cx="9144000" cy="954107"/>
          </a:xfrm>
          <a:prstGeom prst="rect">
            <a:avLst/>
          </a:prstGeom>
          <a:noFill/>
        </p:spPr>
        <p:txBody>
          <a:bodyPr wrap="square" rtlCol="0">
            <a:spAutoFit/>
          </a:bodyPr>
          <a:lstStyle/>
          <a:p>
            <a:r>
              <a:rPr lang="cs-CZ" sz="2800" b="1" dirty="0" smtClean="0">
                <a:solidFill>
                  <a:srgbClr val="FF0000"/>
                </a:solidFill>
                <a:latin typeface="Monotype Corsiva" pitchFamily="66" charset="0"/>
              </a:rPr>
              <a:t>Panu Novákovi přijde zpráva, že pan Dvořák doporučený dopis od pana Nováka skutečně dostal.</a:t>
            </a:r>
          </a:p>
        </p:txBody>
      </p:sp>
      <p:sp>
        <p:nvSpPr>
          <p:cNvPr id="6" name="Šipka doleva 5">
            <a:hlinkClick r:id="rId3" action="ppaction://hlinksldjump"/>
          </p:cNvPr>
          <p:cNvSpPr/>
          <p:nvPr/>
        </p:nvSpPr>
        <p:spPr>
          <a:xfrm>
            <a:off x="331912" y="6021288"/>
            <a:ext cx="5976664" cy="76470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b="1" dirty="0" smtClean="0">
                <a:solidFill>
                  <a:srgbClr val="FFFF00"/>
                </a:solidFill>
                <a:latin typeface="Times New Roman" pitchFamily="18" charset="0"/>
                <a:cs typeface="Times New Roman" pitchFamily="18" charset="0"/>
              </a:rPr>
              <a:t>Zpět na všechny složenky</a:t>
            </a:r>
            <a:endParaRPr lang="cs-CZ" sz="2400" b="1" dirty="0">
              <a:solidFill>
                <a:srgbClr val="FFFF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0" y="0"/>
            <a:ext cx="9144000" cy="461665"/>
          </a:xfrm>
          <a:prstGeom prst="rect">
            <a:avLst/>
          </a:prstGeom>
          <a:noFill/>
        </p:spPr>
        <p:txBody>
          <a:bodyPr wrap="square" rtlCol="0">
            <a:spAutoFit/>
          </a:bodyPr>
          <a:lstStyle/>
          <a:p>
            <a:pPr algn="ctr"/>
            <a:r>
              <a:rPr lang="cs-CZ" sz="2400" b="1" u="sng" dirty="0" smtClean="0">
                <a:solidFill>
                  <a:schemeClr val="bg2">
                    <a:lumMod val="25000"/>
                  </a:schemeClr>
                </a:solidFill>
                <a:latin typeface="Times New Roman" pitchFamily="18" charset="0"/>
                <a:cs typeface="Times New Roman" pitchFamily="18" charset="0"/>
              </a:rPr>
              <a:t>Úkol pro každého.</a:t>
            </a:r>
          </a:p>
        </p:txBody>
      </p:sp>
      <p:sp>
        <p:nvSpPr>
          <p:cNvPr id="3" name="TextovéPole 2"/>
          <p:cNvSpPr txBox="1"/>
          <p:nvPr/>
        </p:nvSpPr>
        <p:spPr>
          <a:xfrm>
            <a:off x="0" y="764704"/>
            <a:ext cx="9144000" cy="2246769"/>
          </a:xfrm>
          <a:prstGeom prst="rect">
            <a:avLst/>
          </a:prstGeom>
          <a:noFill/>
        </p:spPr>
        <p:txBody>
          <a:bodyPr wrap="square" rtlCol="0">
            <a:spAutoFit/>
          </a:bodyPr>
          <a:lstStyle/>
          <a:p>
            <a:pPr algn="ctr"/>
            <a:r>
              <a:rPr lang="cs-CZ" sz="2800" b="1" dirty="0" smtClean="0">
                <a:solidFill>
                  <a:srgbClr val="00B0F0"/>
                </a:solidFill>
                <a:latin typeface="Times New Roman" pitchFamily="18" charset="0"/>
                <a:cs typeface="Times New Roman" pitchFamily="18" charset="0"/>
              </a:rPr>
              <a:t>Učitel rozdá všem žákům všechny typy složenek, které jsme si zde představili a vaším úkolem bude všechny složenky správně vyplnit. Posílejte balíky, doporučené dopisy, obyčejné dopisy i peníze tak, abyste si vyzkoušeli co nejvíce variant při vyplňování složenek.</a:t>
            </a:r>
            <a:endParaRPr lang="cs-CZ" sz="2800" b="1" dirty="0">
              <a:solidFill>
                <a:srgbClr val="00B0F0"/>
              </a:solidFill>
              <a:latin typeface="Times New Roman" pitchFamily="18" charset="0"/>
              <a:cs typeface="Times New Roman" pitchFamily="18" charset="0"/>
            </a:endParaRPr>
          </a:p>
        </p:txBody>
      </p:sp>
      <p:sp>
        <p:nvSpPr>
          <p:cNvPr id="5" name="Elipsa 4">
            <a:hlinkClick r:id="" action="ppaction://hlinkshowjump?jump=endshow"/>
          </p:cNvPr>
          <p:cNvSpPr/>
          <p:nvPr/>
        </p:nvSpPr>
        <p:spPr>
          <a:xfrm>
            <a:off x="5004048" y="5301208"/>
            <a:ext cx="3528392" cy="11521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rgbClr val="FFFF00"/>
                </a:solidFill>
                <a:latin typeface="Times New Roman" pitchFamily="18" charset="0"/>
                <a:cs typeface="Times New Roman" pitchFamily="18" charset="0"/>
              </a:rPr>
              <a:t>Ukonči prezentaci</a:t>
            </a:r>
            <a:endParaRPr lang="cs-CZ" sz="2800" b="1" dirty="0">
              <a:solidFill>
                <a:srgbClr val="FFFF00"/>
              </a:solidFill>
              <a:latin typeface="Times New Roman" pitchFamily="18" charset="0"/>
              <a:cs typeface="Times New Roman" pitchFamily="18" charset="0"/>
            </a:endParaRPr>
          </a:p>
        </p:txBody>
      </p:sp>
      <p:sp>
        <p:nvSpPr>
          <p:cNvPr id="6" name="Elipsa 5">
            <a:hlinkClick r:id="rId2" action="ppaction://hlinksldjump"/>
          </p:cNvPr>
          <p:cNvSpPr/>
          <p:nvPr/>
        </p:nvSpPr>
        <p:spPr>
          <a:xfrm>
            <a:off x="395536" y="5301208"/>
            <a:ext cx="3528392" cy="11521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rgbClr val="FFFF00"/>
                </a:solidFill>
                <a:latin typeface="Times New Roman" pitchFamily="18" charset="0"/>
                <a:cs typeface="Times New Roman" pitchFamily="18" charset="0"/>
              </a:rPr>
              <a:t>Zpět na složenky</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cstate="print"/>
          <a:srcRect/>
          <a:stretch>
            <a:fillRect/>
          </a:stretch>
        </p:blipFill>
        <p:spPr bwMode="auto">
          <a:xfrm>
            <a:off x="1259632" y="175252"/>
            <a:ext cx="6408712" cy="3008349"/>
          </a:xfrm>
          <a:prstGeom prst="rect">
            <a:avLst/>
          </a:prstGeom>
          <a:noFill/>
          <a:ln w="9525">
            <a:noFill/>
            <a:miter lim="800000"/>
            <a:headEnd/>
            <a:tailEnd/>
          </a:ln>
        </p:spPr>
      </p:pic>
      <p:pic>
        <p:nvPicPr>
          <p:cNvPr id="6" name="Picture 3"/>
          <p:cNvPicPr>
            <a:picLocks noChangeAspect="1" noChangeArrowheads="1"/>
          </p:cNvPicPr>
          <p:nvPr/>
        </p:nvPicPr>
        <p:blipFill>
          <a:blip r:embed="rId3" cstate="print"/>
          <a:srcRect/>
          <a:stretch>
            <a:fillRect/>
          </a:stretch>
        </p:blipFill>
        <p:spPr bwMode="auto">
          <a:xfrm>
            <a:off x="1259632" y="3212976"/>
            <a:ext cx="6408712" cy="320871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p:cNvPicPr>
            <a:picLocks noChangeAspect="1" noChangeArrowheads="1"/>
          </p:cNvPicPr>
          <p:nvPr/>
        </p:nvPicPr>
        <p:blipFill>
          <a:blip r:embed="rId2" cstate="print"/>
          <a:srcRect/>
          <a:stretch>
            <a:fillRect/>
          </a:stretch>
        </p:blipFill>
        <p:spPr bwMode="auto">
          <a:xfrm>
            <a:off x="1115616" y="0"/>
            <a:ext cx="6663541" cy="3312368"/>
          </a:xfrm>
          <a:prstGeom prst="rect">
            <a:avLst/>
          </a:prstGeom>
          <a:noFill/>
          <a:ln w="9525">
            <a:noFill/>
            <a:miter lim="800000"/>
            <a:headEnd/>
            <a:tailEnd/>
          </a:ln>
        </p:spPr>
      </p:pic>
      <p:pic>
        <p:nvPicPr>
          <p:cNvPr id="6" name="Picture 5"/>
          <p:cNvPicPr>
            <a:picLocks noChangeAspect="1" noChangeArrowheads="1"/>
          </p:cNvPicPr>
          <p:nvPr/>
        </p:nvPicPr>
        <p:blipFill>
          <a:blip r:embed="rId3" cstate="print"/>
          <a:srcRect/>
          <a:stretch>
            <a:fillRect/>
          </a:stretch>
        </p:blipFill>
        <p:spPr bwMode="auto">
          <a:xfrm>
            <a:off x="1115616" y="3305165"/>
            <a:ext cx="6612693" cy="3148171"/>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p:cNvPicPr>
            <a:picLocks noChangeAspect="1" noChangeArrowheads="1"/>
          </p:cNvPicPr>
          <p:nvPr/>
        </p:nvPicPr>
        <p:blipFill>
          <a:blip r:embed="rId2" cstate="print"/>
          <a:srcRect/>
          <a:stretch>
            <a:fillRect/>
          </a:stretch>
        </p:blipFill>
        <p:spPr bwMode="auto">
          <a:xfrm>
            <a:off x="467544" y="2132856"/>
            <a:ext cx="3144008" cy="1800200"/>
          </a:xfrm>
          <a:prstGeom prst="rect">
            <a:avLst/>
          </a:prstGeom>
          <a:noFill/>
          <a:ln w="9525">
            <a:solidFill>
              <a:schemeClr val="tx1"/>
            </a:solidFill>
            <a:miter lim="800000"/>
            <a:headEnd/>
            <a:tailEnd/>
          </a:ln>
        </p:spPr>
      </p:pic>
      <p:pic>
        <p:nvPicPr>
          <p:cNvPr id="6" name="Picture 4"/>
          <p:cNvPicPr>
            <a:picLocks noChangeAspect="1" noChangeArrowheads="1"/>
          </p:cNvPicPr>
          <p:nvPr/>
        </p:nvPicPr>
        <p:blipFill>
          <a:blip r:embed="rId3" cstate="print"/>
          <a:srcRect/>
          <a:stretch>
            <a:fillRect/>
          </a:stretch>
        </p:blipFill>
        <p:spPr bwMode="auto">
          <a:xfrm rot="16200000">
            <a:off x="4199174" y="1904046"/>
            <a:ext cx="4176463" cy="3481956"/>
          </a:xfrm>
          <a:prstGeom prst="rect">
            <a:avLst/>
          </a:prstGeom>
          <a:noFill/>
          <a:ln w="9525">
            <a:solidFill>
              <a:schemeClr val="tx1"/>
            </a:solid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0" y="0"/>
            <a:ext cx="9144000" cy="461665"/>
          </a:xfrm>
          <a:prstGeom prst="rect">
            <a:avLst/>
          </a:prstGeom>
          <a:noFill/>
        </p:spPr>
        <p:txBody>
          <a:bodyPr wrap="square" rtlCol="0">
            <a:spAutoFit/>
          </a:bodyPr>
          <a:lstStyle/>
          <a:p>
            <a:pPr algn="ctr"/>
            <a:r>
              <a:rPr lang="cs-CZ" sz="2400" b="1" u="sng" dirty="0" smtClean="0"/>
              <a:t>Zdroje </a:t>
            </a:r>
            <a:endParaRPr lang="cs-CZ" sz="2400" b="1" u="sng" dirty="0"/>
          </a:p>
        </p:txBody>
      </p:sp>
      <p:sp>
        <p:nvSpPr>
          <p:cNvPr id="3" name="Obdélník 2"/>
          <p:cNvSpPr/>
          <p:nvPr/>
        </p:nvSpPr>
        <p:spPr>
          <a:xfrm>
            <a:off x="0" y="620688"/>
            <a:ext cx="9144000" cy="954107"/>
          </a:xfrm>
          <a:prstGeom prst="rect">
            <a:avLst/>
          </a:prstGeom>
        </p:spPr>
        <p:txBody>
          <a:bodyPr wrap="square">
            <a:spAutoFit/>
          </a:bodyPr>
          <a:lstStyle/>
          <a:p>
            <a:r>
              <a:rPr lang="cs-CZ" sz="2000" b="1" dirty="0" smtClean="0">
                <a:ln w="1905"/>
                <a:solidFill>
                  <a:schemeClr val="tx2">
                    <a:lumMod val="60000"/>
                    <a:lumOff val="40000"/>
                  </a:schemeClr>
                </a:solidFill>
                <a:effectLst>
                  <a:innerShdw blurRad="69850" dist="43180" dir="5400000">
                    <a:srgbClr val="000000">
                      <a:alpha val="65000"/>
                    </a:srgbClr>
                  </a:innerShdw>
                </a:effectLst>
                <a:latin typeface="Times New Roman" pitchFamily="18" charset="0"/>
                <a:cs typeface="Times New Roman" pitchFamily="18" charset="0"/>
                <a:hlinkClick r:id="rId2"/>
              </a:rPr>
              <a:t>http://www.</a:t>
            </a:r>
            <a:r>
              <a:rPr lang="cs-CZ" sz="2000" b="1" dirty="0" err="1" smtClean="0">
                <a:ln w="1905"/>
                <a:solidFill>
                  <a:schemeClr val="tx2">
                    <a:lumMod val="60000"/>
                    <a:lumOff val="40000"/>
                  </a:schemeClr>
                </a:solidFill>
                <a:effectLst>
                  <a:innerShdw blurRad="69850" dist="43180" dir="5400000">
                    <a:srgbClr val="000000">
                      <a:alpha val="65000"/>
                    </a:srgbClr>
                  </a:innerShdw>
                </a:effectLst>
                <a:latin typeface="Times New Roman" pitchFamily="18" charset="0"/>
                <a:cs typeface="Times New Roman" pitchFamily="18" charset="0"/>
                <a:hlinkClick r:id="rId2"/>
              </a:rPr>
              <a:t>ceskaposta.cz</a:t>
            </a:r>
            <a:r>
              <a:rPr lang="cs-CZ" sz="2000" b="1" dirty="0" smtClean="0">
                <a:ln w="1905"/>
                <a:solidFill>
                  <a:schemeClr val="tx2">
                    <a:lumMod val="60000"/>
                    <a:lumOff val="40000"/>
                  </a:schemeClr>
                </a:solidFill>
                <a:effectLst>
                  <a:innerShdw blurRad="69850" dist="43180" dir="5400000">
                    <a:srgbClr val="000000">
                      <a:alpha val="65000"/>
                    </a:srgbClr>
                  </a:innerShdw>
                </a:effectLst>
                <a:latin typeface="Times New Roman" pitchFamily="18" charset="0"/>
                <a:cs typeface="Times New Roman" pitchFamily="18" charset="0"/>
                <a:hlinkClick r:id="rId2"/>
              </a:rPr>
              <a:t>/</a:t>
            </a:r>
            <a:r>
              <a:rPr lang="cs-CZ" sz="2000" b="1" dirty="0" err="1" smtClean="0">
                <a:ln w="1905"/>
                <a:solidFill>
                  <a:schemeClr val="tx2">
                    <a:lumMod val="60000"/>
                    <a:lumOff val="40000"/>
                  </a:schemeClr>
                </a:solidFill>
                <a:effectLst>
                  <a:innerShdw blurRad="69850" dist="43180" dir="5400000">
                    <a:srgbClr val="000000">
                      <a:alpha val="65000"/>
                    </a:srgbClr>
                  </a:innerShdw>
                </a:effectLst>
                <a:latin typeface="Times New Roman" pitchFamily="18" charset="0"/>
                <a:cs typeface="Times New Roman" pitchFamily="18" charset="0"/>
                <a:hlinkClick r:id="rId2"/>
              </a:rPr>
              <a:t>cz</a:t>
            </a:r>
            <a:r>
              <a:rPr lang="cs-CZ" sz="2000" b="1" dirty="0" smtClean="0">
                <a:ln w="1905"/>
                <a:solidFill>
                  <a:schemeClr val="tx2">
                    <a:lumMod val="60000"/>
                    <a:lumOff val="40000"/>
                  </a:schemeClr>
                </a:solidFill>
                <a:effectLst>
                  <a:innerShdw blurRad="69850" dist="43180" dir="5400000">
                    <a:srgbClr val="000000">
                      <a:alpha val="65000"/>
                    </a:srgbClr>
                  </a:innerShdw>
                </a:effectLst>
                <a:latin typeface="Times New Roman" pitchFamily="18" charset="0"/>
                <a:cs typeface="Times New Roman" pitchFamily="18" charset="0"/>
                <a:hlinkClick r:id="rId2"/>
              </a:rPr>
              <a:t>/</a:t>
            </a:r>
            <a:r>
              <a:rPr lang="cs-CZ" sz="2000" b="1" dirty="0" err="1" smtClean="0">
                <a:ln w="1905"/>
                <a:solidFill>
                  <a:schemeClr val="tx2">
                    <a:lumMod val="60000"/>
                    <a:lumOff val="40000"/>
                  </a:schemeClr>
                </a:solidFill>
                <a:effectLst>
                  <a:innerShdw blurRad="69850" dist="43180" dir="5400000">
                    <a:srgbClr val="000000">
                      <a:alpha val="65000"/>
                    </a:srgbClr>
                  </a:innerShdw>
                </a:effectLst>
                <a:latin typeface="Times New Roman" pitchFamily="18" charset="0"/>
                <a:cs typeface="Times New Roman" pitchFamily="18" charset="0"/>
                <a:hlinkClick r:id="rId2"/>
              </a:rPr>
              <a:t>sluzby</a:t>
            </a:r>
            <a:r>
              <a:rPr lang="cs-CZ" sz="2000" b="1" dirty="0" smtClean="0">
                <a:ln w="1905"/>
                <a:solidFill>
                  <a:schemeClr val="tx2">
                    <a:lumMod val="60000"/>
                    <a:lumOff val="40000"/>
                  </a:schemeClr>
                </a:solidFill>
                <a:effectLst>
                  <a:innerShdw blurRad="69850" dist="43180" dir="5400000">
                    <a:srgbClr val="000000">
                      <a:alpha val="65000"/>
                    </a:srgbClr>
                  </a:innerShdw>
                </a:effectLst>
                <a:latin typeface="Times New Roman" pitchFamily="18" charset="0"/>
                <a:cs typeface="Times New Roman" pitchFamily="18" charset="0"/>
                <a:hlinkClick r:id="rId2"/>
              </a:rPr>
              <a:t>/</a:t>
            </a:r>
            <a:r>
              <a:rPr lang="cs-CZ" sz="2000" b="1" dirty="0" err="1" smtClean="0">
                <a:ln w="1905"/>
                <a:solidFill>
                  <a:schemeClr val="tx2">
                    <a:lumMod val="60000"/>
                    <a:lumOff val="40000"/>
                  </a:schemeClr>
                </a:solidFill>
                <a:effectLst>
                  <a:innerShdw blurRad="69850" dist="43180" dir="5400000">
                    <a:srgbClr val="000000">
                      <a:alpha val="65000"/>
                    </a:srgbClr>
                  </a:innerShdw>
                </a:effectLst>
                <a:latin typeface="Times New Roman" pitchFamily="18" charset="0"/>
                <a:cs typeface="Times New Roman" pitchFamily="18" charset="0"/>
                <a:hlinkClick r:id="rId2"/>
              </a:rPr>
              <a:t>penezni</a:t>
            </a:r>
            <a:r>
              <a:rPr lang="cs-CZ" sz="2000" b="1" dirty="0" smtClean="0">
                <a:ln w="1905"/>
                <a:solidFill>
                  <a:schemeClr val="tx2">
                    <a:lumMod val="60000"/>
                    <a:lumOff val="40000"/>
                  </a:schemeClr>
                </a:solidFill>
                <a:effectLst>
                  <a:innerShdw blurRad="69850" dist="43180" dir="5400000">
                    <a:srgbClr val="000000">
                      <a:alpha val="65000"/>
                    </a:srgbClr>
                  </a:innerShdw>
                </a:effectLst>
                <a:latin typeface="Times New Roman" pitchFamily="18" charset="0"/>
                <a:cs typeface="Times New Roman" pitchFamily="18" charset="0"/>
                <a:hlinkClick r:id="rId2"/>
              </a:rPr>
              <a:t>-</a:t>
            </a:r>
            <a:r>
              <a:rPr lang="cs-CZ" sz="2000" b="1" dirty="0" err="1" smtClean="0">
                <a:ln w="1905"/>
                <a:solidFill>
                  <a:schemeClr val="tx2">
                    <a:lumMod val="60000"/>
                    <a:lumOff val="40000"/>
                  </a:schemeClr>
                </a:solidFill>
                <a:effectLst>
                  <a:innerShdw blurRad="69850" dist="43180" dir="5400000">
                    <a:srgbClr val="000000">
                      <a:alpha val="65000"/>
                    </a:srgbClr>
                  </a:innerShdw>
                </a:effectLst>
                <a:latin typeface="Times New Roman" pitchFamily="18" charset="0"/>
                <a:cs typeface="Times New Roman" pitchFamily="18" charset="0"/>
                <a:hlinkClick r:id="rId2"/>
              </a:rPr>
              <a:t>sluzby</a:t>
            </a:r>
            <a:r>
              <a:rPr lang="cs-CZ" sz="2000" b="1" dirty="0" smtClean="0">
                <a:ln w="1905"/>
                <a:solidFill>
                  <a:schemeClr val="tx2">
                    <a:lumMod val="60000"/>
                    <a:lumOff val="40000"/>
                  </a:schemeClr>
                </a:solidFill>
                <a:effectLst>
                  <a:innerShdw blurRad="69850" dist="43180" dir="5400000">
                    <a:srgbClr val="000000">
                      <a:alpha val="65000"/>
                    </a:srgbClr>
                  </a:innerShdw>
                </a:effectLst>
                <a:latin typeface="Times New Roman" pitchFamily="18" charset="0"/>
                <a:cs typeface="Times New Roman" pitchFamily="18" charset="0"/>
                <a:hlinkClick r:id="rId2"/>
              </a:rPr>
              <a:t>/</a:t>
            </a:r>
            <a:r>
              <a:rPr lang="cs-CZ" sz="2000" b="1" dirty="0" err="1" smtClean="0">
                <a:ln w="1905"/>
                <a:solidFill>
                  <a:schemeClr val="tx2">
                    <a:lumMod val="60000"/>
                    <a:lumOff val="40000"/>
                  </a:schemeClr>
                </a:solidFill>
                <a:effectLst>
                  <a:innerShdw blurRad="69850" dist="43180" dir="5400000">
                    <a:srgbClr val="000000">
                      <a:alpha val="65000"/>
                    </a:srgbClr>
                  </a:innerShdw>
                </a:effectLst>
                <a:latin typeface="Times New Roman" pitchFamily="18" charset="0"/>
                <a:cs typeface="Times New Roman" pitchFamily="18" charset="0"/>
                <a:hlinkClick r:id="rId2"/>
              </a:rPr>
              <a:t>cr</a:t>
            </a:r>
            <a:r>
              <a:rPr lang="cs-CZ" sz="2000" b="1" dirty="0" smtClean="0">
                <a:ln w="1905"/>
                <a:solidFill>
                  <a:schemeClr val="tx2">
                    <a:lumMod val="60000"/>
                    <a:lumOff val="40000"/>
                  </a:schemeClr>
                </a:solidFill>
                <a:effectLst>
                  <a:innerShdw blurRad="69850" dist="43180" dir="5400000">
                    <a:srgbClr val="000000">
                      <a:alpha val="65000"/>
                    </a:srgbClr>
                  </a:innerShdw>
                </a:effectLst>
                <a:latin typeface="Times New Roman" pitchFamily="18" charset="0"/>
                <a:cs typeface="Times New Roman" pitchFamily="18" charset="0"/>
                <a:hlinkClick r:id="rId2"/>
              </a:rPr>
              <a:t>/</a:t>
            </a:r>
            <a:r>
              <a:rPr lang="cs-CZ" sz="2000" b="1" dirty="0" err="1" smtClean="0">
                <a:ln w="1905"/>
                <a:solidFill>
                  <a:schemeClr val="tx2">
                    <a:lumMod val="60000"/>
                    <a:lumOff val="40000"/>
                  </a:schemeClr>
                </a:solidFill>
                <a:effectLst>
                  <a:innerShdw blurRad="69850" dist="43180" dir="5400000">
                    <a:srgbClr val="000000">
                      <a:alpha val="65000"/>
                    </a:srgbClr>
                  </a:innerShdw>
                </a:effectLst>
                <a:latin typeface="Times New Roman" pitchFamily="18" charset="0"/>
                <a:cs typeface="Times New Roman" pitchFamily="18" charset="0"/>
                <a:hlinkClick r:id="rId2"/>
              </a:rPr>
              <a:t>postovni</a:t>
            </a:r>
            <a:r>
              <a:rPr lang="cs-CZ" sz="2000" b="1" dirty="0" smtClean="0">
                <a:ln w="1905"/>
                <a:solidFill>
                  <a:schemeClr val="tx2">
                    <a:lumMod val="60000"/>
                    <a:lumOff val="40000"/>
                  </a:schemeClr>
                </a:solidFill>
                <a:effectLst>
                  <a:innerShdw blurRad="69850" dist="43180" dir="5400000">
                    <a:srgbClr val="000000">
                      <a:alpha val="65000"/>
                    </a:srgbClr>
                  </a:innerShdw>
                </a:effectLst>
                <a:latin typeface="Times New Roman" pitchFamily="18" charset="0"/>
                <a:cs typeface="Times New Roman" pitchFamily="18" charset="0"/>
                <a:hlinkClick r:id="rId2"/>
              </a:rPr>
              <a:t>-</a:t>
            </a:r>
            <a:r>
              <a:rPr lang="cs-CZ" sz="2000" b="1" dirty="0" err="1" smtClean="0">
                <a:ln w="1905"/>
                <a:solidFill>
                  <a:schemeClr val="tx2">
                    <a:lumMod val="60000"/>
                    <a:lumOff val="40000"/>
                  </a:schemeClr>
                </a:solidFill>
                <a:effectLst>
                  <a:innerShdw blurRad="69850" dist="43180" dir="5400000">
                    <a:srgbClr val="000000">
                      <a:alpha val="65000"/>
                    </a:srgbClr>
                  </a:innerShdw>
                </a:effectLst>
                <a:latin typeface="Times New Roman" pitchFamily="18" charset="0"/>
                <a:cs typeface="Times New Roman" pitchFamily="18" charset="0"/>
                <a:hlinkClick r:id="rId2"/>
              </a:rPr>
              <a:t>poukazka</a:t>
            </a:r>
            <a:r>
              <a:rPr lang="cs-CZ" sz="2000" b="1" dirty="0" smtClean="0">
                <a:ln w="1905"/>
                <a:solidFill>
                  <a:schemeClr val="tx2">
                    <a:lumMod val="60000"/>
                    <a:lumOff val="40000"/>
                  </a:schemeClr>
                </a:solidFill>
                <a:effectLst>
                  <a:innerShdw blurRad="69850" dist="43180" dir="5400000">
                    <a:srgbClr val="000000">
                      <a:alpha val="65000"/>
                    </a:srgbClr>
                  </a:innerShdw>
                </a:effectLst>
                <a:latin typeface="Times New Roman" pitchFamily="18" charset="0"/>
                <a:cs typeface="Times New Roman" pitchFamily="18" charset="0"/>
                <a:hlinkClick r:id="rId2"/>
              </a:rPr>
              <a:t>-a-id254/</a:t>
            </a:r>
            <a:endParaRPr lang="cs-CZ" sz="2000" b="1" dirty="0" smtClean="0">
              <a:ln w="1905"/>
              <a:solidFill>
                <a:schemeClr val="tx2">
                  <a:lumMod val="60000"/>
                  <a:lumOff val="40000"/>
                </a:schemeClr>
              </a:solidFill>
              <a:effectLst>
                <a:innerShdw blurRad="69850" dist="43180" dir="5400000">
                  <a:srgbClr val="000000">
                    <a:alpha val="65000"/>
                  </a:srgbClr>
                </a:innerShdw>
              </a:effectLst>
              <a:latin typeface="Times New Roman" pitchFamily="18" charset="0"/>
              <a:cs typeface="Times New Roman" pitchFamily="18" charset="0"/>
            </a:endParaRPr>
          </a:p>
          <a:p>
            <a:r>
              <a:rPr lang="cs-CZ" sz="2000" b="1" dirty="0" smtClean="0">
                <a:ln w="1905"/>
                <a:solidFill>
                  <a:schemeClr val="tx2">
                    <a:lumMod val="60000"/>
                    <a:lumOff val="40000"/>
                  </a:schemeClr>
                </a:solidFill>
                <a:effectLst>
                  <a:innerShdw blurRad="69850" dist="43180" dir="5400000">
                    <a:srgbClr val="000000">
                      <a:alpha val="65000"/>
                    </a:srgbClr>
                  </a:innerShdw>
                </a:effectLst>
                <a:latin typeface="Times New Roman" pitchFamily="18" charset="0"/>
                <a:cs typeface="Times New Roman" pitchFamily="18" charset="0"/>
              </a:rPr>
              <a:t>Archív autora</a:t>
            </a:r>
            <a:r>
              <a:rPr lang="cs-CZ"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 </a:t>
            </a:r>
            <a:endParaRPr lang="cs-CZ" sz="2000" dirty="0">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TotalTime>
  <Words>517</Words>
  <Application>Microsoft Office PowerPoint</Application>
  <PresentationFormat>Předvádění na obrazovce (4:3)</PresentationFormat>
  <Paragraphs>42</Paragraphs>
  <Slides>16</Slides>
  <Notes>0</Notes>
  <HiddenSlides>0</HiddenSlides>
  <MMClips>0</MMClips>
  <ScaleCrop>false</ScaleCrop>
  <HeadingPairs>
    <vt:vector size="4" baseType="variant">
      <vt:variant>
        <vt:lpstr>Motiv</vt:lpstr>
      </vt:variant>
      <vt:variant>
        <vt:i4>1</vt:i4>
      </vt:variant>
      <vt:variant>
        <vt:lpstr>Nadpisy snímků</vt:lpstr>
      </vt:variant>
      <vt:variant>
        <vt:i4>16</vt:i4>
      </vt:variant>
    </vt:vector>
  </HeadingPairs>
  <TitlesOfParts>
    <vt:vector size="17" baseType="lpstr">
      <vt:lpstr>Motiv sady Office</vt:lpstr>
      <vt:lpstr>Snímek 1</vt:lpstr>
      <vt:lpstr>Snímek 2</vt:lpstr>
      <vt:lpstr>Snímek 3</vt:lpstr>
      <vt:lpstr>Snímek 4</vt:lpstr>
      <vt:lpstr>Snímek 5</vt:lpstr>
      <vt:lpstr>Snímek 6</vt:lpstr>
      <vt:lpstr>Snímek 7</vt:lpstr>
      <vt:lpstr>Snímek 8</vt:lpstr>
      <vt:lpstr>Snímek 9</vt:lpstr>
      <vt:lpstr>Snímek 10</vt:lpstr>
      <vt:lpstr>Snímek 11</vt:lpstr>
      <vt:lpstr>Snímek 12</vt:lpstr>
      <vt:lpstr>Snímek 13</vt:lpstr>
      <vt:lpstr>Snímek 14</vt:lpstr>
      <vt:lpstr>Snímek 15</vt:lpstr>
      <vt:lpstr>Snímek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škola</dc:creator>
  <cp:lastModifiedBy>škola</cp:lastModifiedBy>
  <cp:revision>12</cp:revision>
  <dcterms:created xsi:type="dcterms:W3CDTF">2012-04-15T20:28:17Z</dcterms:created>
  <dcterms:modified xsi:type="dcterms:W3CDTF">2012-06-05T18:11:28Z</dcterms:modified>
</cp:coreProperties>
</file>