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0" r:id="rId3"/>
    <p:sldId id="269" r:id="rId4"/>
    <p:sldId id="256" r:id="rId5"/>
    <p:sldId id="257" r:id="rId6"/>
    <p:sldId id="263" r:id="rId7"/>
    <p:sldId id="258" r:id="rId8"/>
    <p:sldId id="267" r:id="rId9"/>
    <p:sldId id="26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1" autoAdjust="0"/>
  </p:normalViewPr>
  <p:slideViewPr>
    <p:cSldViewPr>
      <p:cViewPr>
        <p:scale>
          <a:sx n="60" d="100"/>
          <a:sy n="60" d="100"/>
        </p:scale>
        <p:origin x="-7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32697-E3DC-483F-B6C2-093A7E6867D3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E3B1A-620F-472D-85F8-4CFE008321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84097-D996-438A-8C0F-3561F7C4BCDF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C0343-1875-442B-93E8-2F1BA0BE9D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FE33D-2D90-419C-A249-87563B19C84D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FF50E-E47E-4E48-B263-1C972FC2D8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727EB-502A-475F-B8BB-CD19A1B7EE67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0AFDD-C5A4-49A7-AF43-FD5547D565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C9A7A-96FA-47DE-9352-9ECC277CA25A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F2898-C541-4BEA-9345-24B66A3B1D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12DBC-C2E6-4BC1-AE65-5FB3912BFF1B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7AF64-4D50-418C-B5CD-639BC7846F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356CB-A3DB-4F54-A4B2-F0F960AD2B69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45F27-DDE2-4A5B-8B77-7CB2759B55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46B0-CC44-4A97-A90B-0D87A43ADACE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2C8E4-E6B0-4F34-ACE4-DD117967B1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0F162-F76A-4B09-A136-BB2F05394125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866A6-9720-4CA2-BEBD-0CF423127A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68B12-232A-489D-87FE-DFCE6EE62A85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243E3-4619-4D89-BCCC-EACD11C303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264CB-67DB-45B4-ADE0-EFD2B319CCA8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845B5-4F60-4A6A-9953-07FCE614F7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D32575-D48D-4E3D-932D-4985DC81DA23}" type="datetimeFigureOut">
              <a:rPr lang="cs-CZ"/>
              <a:pPr>
                <a:defRPr/>
              </a:pPr>
              <a:t>24.10.2012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F3EB9D-FC45-4F0B-8ED6-4DCCB20F37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5425" y="9525"/>
            <a:ext cx="6096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Obdélník 2"/>
          <p:cNvSpPr>
            <a:spLocks noChangeArrowheads="1"/>
          </p:cNvSpPr>
          <p:nvPr/>
        </p:nvSpPr>
        <p:spPr bwMode="auto">
          <a:xfrm>
            <a:off x="755650" y="2420938"/>
            <a:ext cx="76327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u="sng">
                <a:latin typeface="Trebuchet MS" pitchFamily="34" charset="0"/>
              </a:rPr>
              <a:t>Název projektu: </a:t>
            </a:r>
            <a:r>
              <a:rPr lang="cs-CZ" sz="2400">
                <a:latin typeface="Trebuchet MS" pitchFamily="34" charset="0"/>
              </a:rPr>
              <a:t>Moderní škola</a:t>
            </a:r>
          </a:p>
          <a:p>
            <a:r>
              <a:rPr lang="cs-CZ" sz="2400" u="sng">
                <a:latin typeface="Trebuchet MS" pitchFamily="34" charset="0"/>
              </a:rPr>
              <a:t>Registrační číslo projektu: </a:t>
            </a:r>
            <a:r>
              <a:rPr lang="cs-CZ" sz="2400">
                <a:latin typeface="Trebuchet MS" pitchFamily="34" charset="0"/>
              </a:rPr>
              <a:t>CZ.1.07/1.4.00/21.2511</a:t>
            </a:r>
          </a:p>
          <a:p>
            <a:r>
              <a:rPr lang="cs-CZ" sz="2400" u="sng">
                <a:latin typeface="Trebuchet MS" pitchFamily="34" charset="0"/>
              </a:rPr>
              <a:t>Škola: </a:t>
            </a:r>
            <a:r>
              <a:rPr lang="cs-CZ" sz="2400">
                <a:latin typeface="Trebuchet MS" pitchFamily="34" charset="0"/>
              </a:rPr>
              <a:t>Základní škola, Česká Lípa, Školní 2520, p.o.</a:t>
            </a:r>
          </a:p>
          <a:p>
            <a:r>
              <a:rPr lang="cs-CZ" sz="2400" u="sng">
                <a:latin typeface="Trebuchet MS" pitchFamily="34" charset="0"/>
              </a:rPr>
              <a:t>Číslo klíčové aktivity: </a:t>
            </a:r>
            <a:r>
              <a:rPr lang="cs-CZ" sz="2400">
                <a:solidFill>
                  <a:srgbClr val="FF0000"/>
                </a:solidFill>
                <a:latin typeface="Trebuchet MS" pitchFamily="34" charset="0"/>
              </a:rPr>
              <a:t>III/2</a:t>
            </a:r>
          </a:p>
          <a:p>
            <a:r>
              <a:rPr lang="cs-CZ" sz="2400" u="sng">
                <a:latin typeface="Trebuchet MS" pitchFamily="34" charset="0"/>
              </a:rPr>
              <a:t>Sada: </a:t>
            </a:r>
            <a:r>
              <a:rPr lang="cs-CZ" sz="2400">
                <a:latin typeface="Trebuchet MS" pitchFamily="34" charset="0"/>
              </a:rPr>
              <a:t>  VY_</a:t>
            </a:r>
            <a:r>
              <a:rPr lang="cs-CZ" sz="2400">
                <a:solidFill>
                  <a:srgbClr val="FF0000"/>
                </a:solidFill>
                <a:latin typeface="Trebuchet MS" pitchFamily="34" charset="0"/>
              </a:rPr>
              <a:t>32</a:t>
            </a:r>
            <a:r>
              <a:rPr lang="cs-CZ" sz="2400">
                <a:latin typeface="Trebuchet MS" pitchFamily="34" charset="0"/>
              </a:rPr>
              <a:t>_INOVACE_VKZAM</a:t>
            </a:r>
            <a:r>
              <a:rPr lang="cs-CZ" sz="2400">
                <a:solidFill>
                  <a:srgbClr val="FF0000"/>
                </a:solidFill>
                <a:latin typeface="Trebuchet MS" pitchFamily="34" charset="0"/>
              </a:rPr>
              <a:t>1/8</a:t>
            </a:r>
          </a:p>
          <a:p>
            <a:r>
              <a:rPr lang="cs-CZ" sz="2400" u="sng">
                <a:latin typeface="Trebuchet MS" pitchFamily="34" charset="0"/>
              </a:rPr>
              <a:t>Druh učebního materiálu: </a:t>
            </a:r>
            <a:r>
              <a:rPr lang="cs-CZ" sz="2400">
                <a:solidFill>
                  <a:srgbClr val="FF0000"/>
                </a:solidFill>
                <a:latin typeface="Trebuchet MS" pitchFamily="34" charset="0"/>
              </a:rPr>
              <a:t>prezentace</a:t>
            </a:r>
          </a:p>
          <a:p>
            <a:r>
              <a:rPr lang="cs-CZ" sz="2400" u="sng">
                <a:latin typeface="Trebuchet MS" pitchFamily="34" charset="0"/>
              </a:rPr>
              <a:t>Cílová skupina: </a:t>
            </a:r>
            <a:r>
              <a:rPr lang="cs-CZ" sz="2400">
                <a:solidFill>
                  <a:srgbClr val="FF0000"/>
                </a:solidFill>
                <a:latin typeface="Trebuchet MS" pitchFamily="34" charset="0"/>
              </a:rPr>
              <a:t>žáci 2. stupně základní školy</a:t>
            </a:r>
          </a:p>
          <a:p>
            <a:r>
              <a:rPr lang="cs-CZ" sz="2400" u="sng">
                <a:latin typeface="Trebuchet MS" pitchFamily="34" charset="0"/>
              </a:rPr>
              <a:t>Typická věková skupina:</a:t>
            </a:r>
            <a:r>
              <a:rPr lang="cs-CZ" sz="2400">
                <a:solidFill>
                  <a:srgbClr val="FF0000"/>
                </a:solidFill>
                <a:latin typeface="Trebuchet MS" pitchFamily="34" charset="0"/>
              </a:rPr>
              <a:t> 13 až 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2413" y="-14288"/>
            <a:ext cx="6096000" cy="149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Obdélník 2"/>
          <p:cNvSpPr>
            <a:spLocks noChangeArrowheads="1"/>
          </p:cNvSpPr>
          <p:nvPr/>
        </p:nvSpPr>
        <p:spPr bwMode="auto">
          <a:xfrm>
            <a:off x="611188" y="1444625"/>
            <a:ext cx="8064500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u="sng" dirty="0">
                <a:latin typeface="Trebuchet MS" pitchFamily="34" charset="0"/>
              </a:rPr>
              <a:t>Předmět: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VÝCHOVA KE ZDRAVÍ</a:t>
            </a:r>
          </a:p>
          <a:p>
            <a:r>
              <a:rPr lang="cs-CZ" sz="2400" u="sng" dirty="0">
                <a:latin typeface="Trebuchet MS" pitchFamily="34" charset="0"/>
              </a:rPr>
              <a:t>Ročník: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8., 9.</a:t>
            </a:r>
          </a:p>
          <a:p>
            <a:pPr algn="just"/>
            <a:r>
              <a:rPr lang="cs-CZ" sz="2400" u="sng" dirty="0">
                <a:latin typeface="Trebuchet MS" pitchFamily="34" charset="0"/>
              </a:rPr>
              <a:t>Anotace: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Tento učební materiál slouží k seznámení žáků s </a:t>
            </a:r>
            <a:r>
              <a:rPr lang="cs-CZ" sz="2400" dirty="0" smtClean="0">
                <a:solidFill>
                  <a:srgbClr val="FF0000"/>
                </a:solidFill>
                <a:latin typeface="Trebuchet MS" pitchFamily="34" charset="0"/>
              </a:rPr>
              <a:t>důvody,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proč nepít alkohol. Obsahuje </a:t>
            </a:r>
            <a:r>
              <a:rPr lang="cs-CZ" sz="2400" dirty="0" smtClean="0">
                <a:solidFill>
                  <a:srgbClr val="FF0000"/>
                </a:solidFill>
                <a:latin typeface="Trebuchet MS" pitchFamily="34" charset="0"/>
              </a:rPr>
              <a:t>hru,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pomocí které žáci vyvodí téma prezentace, výkladovou část </a:t>
            </a:r>
          </a:p>
          <a:p>
            <a:pPr algn="just"/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o důvodech, proč nepít alkohol a otázky k přemýšlení.</a:t>
            </a:r>
          </a:p>
          <a:p>
            <a:r>
              <a:rPr lang="cs-CZ" sz="2400" u="sng" dirty="0">
                <a:latin typeface="Trebuchet MS" pitchFamily="34" charset="0"/>
              </a:rPr>
              <a:t>Klíčová slova: </a:t>
            </a:r>
            <a:r>
              <a:rPr lang="cs-CZ" sz="2400" dirty="0">
                <a:latin typeface="Trebuchet MS" pitchFamily="34" charset="0"/>
              </a:rPr>
              <a:t> 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alkohol, závislost, abstinenční syndrom, fetální alkoholový syndrom</a:t>
            </a:r>
          </a:p>
          <a:p>
            <a:r>
              <a:rPr lang="cs-CZ" sz="2400" u="sng" dirty="0">
                <a:latin typeface="Trebuchet MS" pitchFamily="34" charset="0"/>
              </a:rPr>
              <a:t>Speciální vzdělávací potřeby: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PC, dotyková tabule</a:t>
            </a:r>
          </a:p>
          <a:p>
            <a:r>
              <a:rPr lang="cs-CZ" sz="2400" u="sng" dirty="0">
                <a:latin typeface="Trebuchet MS" pitchFamily="34" charset="0"/>
              </a:rPr>
              <a:t>Datum: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25.10.2011</a:t>
            </a:r>
            <a:endParaRPr lang="cs-CZ" sz="2400" dirty="0">
              <a:latin typeface="Trebuchet MS" pitchFamily="34" charset="0"/>
            </a:endParaRPr>
          </a:p>
          <a:p>
            <a:r>
              <a:rPr lang="cs-CZ" sz="2400" u="sng" dirty="0">
                <a:latin typeface="Trebuchet MS" pitchFamily="34" charset="0"/>
              </a:rPr>
              <a:t>Autor: </a:t>
            </a:r>
            <a:r>
              <a:rPr lang="cs-CZ" sz="2400" dirty="0">
                <a:solidFill>
                  <a:srgbClr val="FF0000"/>
                </a:solidFill>
                <a:latin typeface="Trebuchet MS" pitchFamily="34" charset="0"/>
              </a:rPr>
              <a:t>Mgr. Alena </a:t>
            </a:r>
            <a:r>
              <a:rPr lang="cs-CZ" sz="2400" dirty="0" err="1">
                <a:solidFill>
                  <a:srgbClr val="FF0000"/>
                </a:solidFill>
                <a:latin typeface="Trebuchet MS" pitchFamily="34" charset="0"/>
              </a:rPr>
              <a:t>Mertlíková</a:t>
            </a:r>
            <a:endParaRPr lang="cs-CZ" sz="2400" dirty="0">
              <a:solidFill>
                <a:srgbClr val="FF0000"/>
              </a:solidFill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64" name="Object 16"/>
          <p:cNvGraphicFramePr>
            <a:graphicFrameLocks noChangeAspect="1"/>
          </p:cNvGraphicFramePr>
          <p:nvPr/>
        </p:nvGraphicFramePr>
        <p:xfrm>
          <a:off x="3492500" y="3086100"/>
          <a:ext cx="2159000" cy="685800"/>
        </p:xfrm>
        <a:graphic>
          <a:graphicData uri="http://schemas.openxmlformats.org/presentationml/2006/ole">
            <p:oleObj spid="_x0000_s2064" name="Balíček" showAsIcon="1" r:id="rId3" imgW="2159640" imgH="685800" progId="Packag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Podnadpis 2"/>
          <p:cNvSpPr>
            <a:spLocks noGrp="1"/>
          </p:cNvSpPr>
          <p:nvPr>
            <p:ph type="subTitle" idx="1"/>
          </p:nvPr>
        </p:nvSpPr>
        <p:spPr>
          <a:xfrm>
            <a:off x="1473200" y="5053013"/>
            <a:ext cx="5637213" cy="881062"/>
          </a:xfrm>
        </p:spPr>
        <p:txBody>
          <a:bodyPr/>
          <a:lstStyle/>
          <a:p>
            <a:r>
              <a:rPr lang="cs-CZ" b="1" smtClean="0"/>
              <a:t>PROČ NEPÍT?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ALKOHOL</a:t>
            </a:r>
            <a:endParaRPr lang="cs-CZ" dirty="0"/>
          </a:p>
        </p:txBody>
      </p:sp>
      <p:pic>
        <p:nvPicPr>
          <p:cNvPr id="17411" name="Picture 2" descr="MC90003640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981075"/>
            <a:ext cx="2519363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Obdélník 3"/>
          <p:cNvSpPr>
            <a:spLocks noChangeArrowheads="1"/>
          </p:cNvSpPr>
          <p:nvPr/>
        </p:nvSpPr>
        <p:spPr bwMode="auto">
          <a:xfrm>
            <a:off x="2286000" y="-1049338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Trebuchet MS" pitchFamily="34" charset="0"/>
            </a:endParaRPr>
          </a:p>
          <a:p>
            <a:endParaRPr lang="cs-CZ">
              <a:latin typeface="Trebuchet MS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650" y="620713"/>
            <a:ext cx="7129463" cy="44735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2400" b="1">
              <a:latin typeface="Trebuchet MS" pitchFamily="34" charset="0"/>
            </a:endParaRPr>
          </a:p>
          <a:p>
            <a:r>
              <a:rPr lang="cs-CZ" sz="2400" b="1">
                <a:latin typeface="Trebuchet MS" pitchFamily="34" charset="0"/>
              </a:rPr>
              <a:t>Proč nepít?</a:t>
            </a:r>
            <a:endParaRPr lang="cs-CZ" sz="2400">
              <a:latin typeface="Trebuchet MS" pitchFamily="34" charset="0"/>
            </a:endParaRPr>
          </a:p>
          <a:p>
            <a:r>
              <a:rPr lang="cs-CZ" sz="2400">
                <a:latin typeface="Trebuchet MS" pitchFamily="34" charset="0"/>
              </a:rPr>
              <a:t> </a:t>
            </a:r>
          </a:p>
          <a:p>
            <a:pPr>
              <a:buFont typeface="Arial" charset="0"/>
              <a:buChar char="•"/>
            </a:pPr>
            <a:r>
              <a:rPr lang="cs-CZ" sz="2400"/>
              <a:t> </a:t>
            </a:r>
            <a:r>
              <a:rPr lang="cs-CZ" sz="2400">
                <a:latin typeface="Trebuchet MS" pitchFamily="34" charset="0"/>
              </a:rPr>
              <a:t>Zhoršuje se koordinace pohybů (vliv na řízení</a:t>
            </a:r>
            <a:endParaRPr lang="cs-CZ" sz="2400"/>
          </a:p>
          <a:p>
            <a:pPr>
              <a:buFont typeface="Arial" charset="0"/>
              <a:buNone/>
            </a:pPr>
            <a:r>
              <a:rPr lang="cs-CZ" sz="2400"/>
              <a:t>  </a:t>
            </a:r>
            <a:r>
              <a:rPr lang="cs-CZ" sz="2400">
                <a:latin typeface="Trebuchet MS" pitchFamily="34" charset="0"/>
              </a:rPr>
              <a:t>automobilu, na práci…)</a:t>
            </a:r>
          </a:p>
          <a:p>
            <a:pPr>
              <a:buFont typeface="Arial" charset="0"/>
              <a:buChar char="•"/>
            </a:pPr>
            <a:r>
              <a:rPr lang="cs-CZ" sz="2400"/>
              <a:t> </a:t>
            </a:r>
            <a:r>
              <a:rPr lang="cs-CZ" sz="2400">
                <a:latin typeface="Trebuchet MS" pitchFamily="34" charset="0"/>
              </a:rPr>
              <a:t>opakované pití alkoholu může vést k ZÁVISLOSTI</a:t>
            </a:r>
          </a:p>
          <a:p>
            <a:pPr>
              <a:buFont typeface="Arial" charset="0"/>
              <a:buChar char="•"/>
            </a:pPr>
            <a:r>
              <a:rPr lang="cs-CZ" sz="2400"/>
              <a:t> </a:t>
            </a:r>
            <a:r>
              <a:rPr lang="cs-CZ" sz="2400">
                <a:latin typeface="Trebuchet MS" pitchFamily="34" charset="0"/>
              </a:rPr>
              <a:t>nedostatek alkoholu může vyvolat</a:t>
            </a:r>
          </a:p>
          <a:p>
            <a:r>
              <a:rPr lang="cs-CZ" sz="2400">
                <a:latin typeface="Trebuchet MS" pitchFamily="34" charset="0"/>
              </a:rPr>
              <a:t>    ABSTINENČNÍ SYNDROM      </a:t>
            </a:r>
          </a:p>
          <a:p>
            <a:pPr>
              <a:buFont typeface="Arial" charset="0"/>
              <a:buChar char="•"/>
            </a:pPr>
            <a:r>
              <a:rPr lang="cs-CZ" sz="2400"/>
              <a:t> </a:t>
            </a:r>
            <a:r>
              <a:rPr lang="cs-CZ" sz="2400">
                <a:latin typeface="Trebuchet MS" pitchFamily="34" charset="0"/>
              </a:rPr>
              <a:t>projeví se třesem, úzkostí, halucinacemi, křečí</a:t>
            </a:r>
          </a:p>
          <a:p>
            <a:pPr>
              <a:buFont typeface="Arial" charset="0"/>
              <a:buChar char="•"/>
            </a:pPr>
            <a:r>
              <a:rPr lang="cs-CZ" sz="2400">
                <a:latin typeface="Trebuchet MS" pitchFamily="34" charset="0"/>
              </a:rPr>
              <a:t> dojde ke ZMĚNÁM V CHOVÁNÍ</a:t>
            </a:r>
          </a:p>
          <a:p>
            <a:endParaRPr lang="cs-CZ" sz="2400">
              <a:latin typeface="Trebuchet MS" pitchFamily="34" charset="0"/>
            </a:endParaRPr>
          </a:p>
          <a:p>
            <a:pPr>
              <a:buFont typeface="Arial" charset="0"/>
              <a:buChar char="•"/>
            </a:pPr>
            <a:endParaRPr lang="cs-CZ" sz="240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00113" y="836613"/>
            <a:ext cx="6911975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</a:rPr>
              <a:t>Proč nepít?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i malé dávky značně zhoršují úsudek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člověk není schopen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   správně vyhodnotit  situaci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   (např. stav ohrožení)   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zvyšuje se AGRESIVITA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vliv na rodinu, spolupracovníky, spoluobčany…     DĚTI ALKOHOLIKŮ jsou vystaveny většímu riziku alkoholismu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60450" y="981075"/>
            <a:ext cx="6983413" cy="63706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</a:rPr>
              <a:t>Proč nepít?</a:t>
            </a:r>
            <a:endParaRPr lang="cs-CZ" sz="24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 SNIŽUJE se schopnost ZAPAMATOVAT SI nové   </a:t>
            </a:r>
            <a:br>
              <a:rPr lang="cs-CZ" sz="2400" dirty="0">
                <a:latin typeface="+mn-lt"/>
              </a:rPr>
            </a:br>
            <a:r>
              <a:rPr lang="cs-CZ" sz="2400" dirty="0">
                <a:latin typeface="+mn-lt"/>
              </a:rPr>
              <a:t> poznatky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 vysoké dávky alkoholu zhoršují činnost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    mozku a jater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 velmi vysoké dávky pak OHROŽUJÍ ŽIVOT       </a:t>
            </a:r>
            <a:br>
              <a:rPr lang="cs-CZ" sz="2400" dirty="0">
                <a:latin typeface="+mn-lt"/>
              </a:rPr>
            </a:br>
            <a:r>
              <a:rPr lang="cs-CZ" sz="2400" dirty="0">
                <a:latin typeface="+mn-lt"/>
              </a:rPr>
              <a:t> člověka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 OTRAVA ALKOHOLEM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latin typeface="+mn-lt"/>
              </a:rPr>
              <a:t> pije-li alkohol těhotná žena, hrozí jejímu dítěti  FETÁLNÍ ALKOHOLOVÝ SYNDROM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8888" y="384175"/>
            <a:ext cx="6769100" cy="65547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   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Otázky k přemýšlení</a:t>
            </a:r>
            <a:br>
              <a:rPr lang="cs-CZ" sz="2400" dirty="0">
                <a:latin typeface="+mn-lt"/>
              </a:rPr>
            </a:br>
            <a:endParaRPr lang="cs-CZ" sz="24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/>
            </a:r>
            <a:br>
              <a:rPr lang="cs-CZ" sz="2400" dirty="0">
                <a:latin typeface="+mn-lt"/>
              </a:rPr>
            </a:br>
            <a:r>
              <a:rPr lang="cs-CZ" sz="2400" dirty="0">
                <a:latin typeface="+mn-lt"/>
              </a:rPr>
              <a:t>Proč nemá řidič pít před jízdou alkohol?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/>
            </a:r>
            <a:br>
              <a:rPr lang="cs-CZ" sz="2400" dirty="0">
                <a:latin typeface="+mn-lt"/>
              </a:rPr>
            </a:br>
            <a:r>
              <a:rPr lang="cs-CZ" sz="2400" dirty="0">
                <a:latin typeface="+mn-lt"/>
              </a:rPr>
              <a:t>                     Může pití alkoholu těhotné      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</a:rPr>
              <a:t>                     ženy ovlivnit další život </a:t>
            </a:r>
            <a:br>
              <a:rPr lang="cs-CZ" sz="2400" dirty="0">
                <a:latin typeface="+mn-lt"/>
              </a:rPr>
            </a:br>
            <a:r>
              <a:rPr lang="cs-CZ" sz="2400" dirty="0">
                <a:latin typeface="+mn-lt"/>
              </a:rPr>
              <a:t>                     jejího nenarozeného </a:t>
            </a:r>
            <a:br>
              <a:rPr lang="cs-CZ" sz="2400" dirty="0">
                <a:latin typeface="+mn-lt"/>
              </a:rPr>
            </a:br>
            <a:r>
              <a:rPr lang="cs-CZ" sz="2400" dirty="0">
                <a:latin typeface="+mn-lt"/>
              </a:rPr>
              <a:t>                     dítěte?</a:t>
            </a:r>
            <a:br>
              <a:rPr lang="cs-CZ" sz="2400" dirty="0">
                <a:latin typeface="+mn-lt"/>
              </a:rPr>
            </a:br>
            <a:r>
              <a:rPr lang="cs-CZ" sz="2400" dirty="0">
                <a:latin typeface="+mn-lt"/>
              </a:rPr>
              <a:t/>
            </a:r>
            <a:br>
              <a:rPr lang="cs-CZ" sz="2400" dirty="0">
                <a:latin typeface="+mn-lt"/>
              </a:rPr>
            </a:br>
            <a:r>
              <a:rPr lang="cs-CZ" sz="96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        </a:t>
            </a:r>
          </a:p>
        </p:txBody>
      </p:sp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3789363"/>
            <a:ext cx="1414462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 descr="MC90005691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1341438"/>
            <a:ext cx="2447925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Obdélník 1"/>
          <p:cNvSpPr>
            <a:spLocks noChangeArrowheads="1"/>
          </p:cNvSpPr>
          <p:nvPr/>
        </p:nvSpPr>
        <p:spPr bwMode="auto">
          <a:xfrm>
            <a:off x="971550" y="908050"/>
            <a:ext cx="727233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rebuchet MS" pitchFamily="34" charset="0"/>
              </a:rPr>
              <a:t>Autorem tohoto materiálu a všech jeho částí, není-li uvedeno jinak, je Mgr. Alena Mertlíková</a:t>
            </a:r>
          </a:p>
          <a:p>
            <a:endParaRPr lang="cs-CZ">
              <a:latin typeface="Trebuchet MS" pitchFamily="34" charset="0"/>
            </a:endParaRPr>
          </a:p>
          <a:p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 Zdroj: klipart </a:t>
            </a:r>
            <a:r>
              <a:rPr lang="cs-CZ" u="sng">
                <a:latin typeface="Trebuchet MS" pitchFamily="34" charset="0"/>
                <a:hlinkClick r:id="rId2"/>
              </a:rPr>
              <a:t>www.office.microsoft.com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                                                                   </a:t>
            </a:r>
          </a:p>
          <a:p>
            <a:r>
              <a:rPr lang="cs-CZ">
                <a:latin typeface="Trebuchet MS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262</TotalTime>
  <Words>243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Aerodynamika</vt:lpstr>
      <vt:lpstr>Balíček</vt:lpstr>
      <vt:lpstr>Snímek 1</vt:lpstr>
      <vt:lpstr>Snímek 2</vt:lpstr>
      <vt:lpstr>Snímek 3</vt:lpstr>
      <vt:lpstr>ALKOHOL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ALKOHOL</dc:title>
  <dc:creator>pc</dc:creator>
  <cp:lastModifiedBy>Vaše jméno</cp:lastModifiedBy>
  <cp:revision>34</cp:revision>
  <dcterms:created xsi:type="dcterms:W3CDTF">2012-05-09T08:00:51Z</dcterms:created>
  <dcterms:modified xsi:type="dcterms:W3CDTF">2012-10-23T22:11:02Z</dcterms:modified>
</cp:coreProperties>
</file>