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1" r:id="rId3"/>
    <p:sldId id="273" r:id="rId4"/>
    <p:sldId id="260" r:id="rId5"/>
    <p:sldId id="265" r:id="rId6"/>
    <p:sldId id="266" r:id="rId7"/>
    <p:sldId id="261" r:id="rId8"/>
    <p:sldId id="262" r:id="rId9"/>
    <p:sldId id="270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99B978-9881-47C4-8C61-822BE95A47B2}">
          <p14:sldIdLst>
            <p14:sldId id="272"/>
            <p14:sldId id="271"/>
            <p14:sldId id="273"/>
            <p14:sldId id="260"/>
            <p14:sldId id="265"/>
            <p14:sldId id="266"/>
            <p14:sldId id="261"/>
            <p14:sldId id="262"/>
            <p14:sldId id="270"/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4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BB764A1-51C3-48DA-A268-CBE896752E5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985FF02-3587-4E54-94CE-29B846E1B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61238" y="2420888"/>
            <a:ext cx="7776864" cy="32085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Název projektu: </a:t>
            </a:r>
            <a:r>
              <a:rPr lang="cs-CZ" sz="2400" dirty="0"/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Registrační číslo projektu: </a:t>
            </a:r>
            <a:r>
              <a:rPr lang="cs-CZ" sz="2400" dirty="0"/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Škola: </a:t>
            </a:r>
            <a:r>
              <a:rPr lang="cs-CZ" sz="2400" dirty="0"/>
              <a:t>Základní škola, Česká Lípa, Školní 2520, </a:t>
            </a:r>
            <a:r>
              <a:rPr lang="cs-CZ" sz="2400" dirty="0" err="1"/>
              <a:t>p.o</a:t>
            </a:r>
            <a:r>
              <a:rPr lang="cs-CZ" sz="2400" dirty="0"/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Číslo klíčové aktivity: </a:t>
            </a:r>
            <a:r>
              <a:rPr lang="cs-CZ" sz="2400" dirty="0">
                <a:solidFill>
                  <a:srgbClr val="FF0000"/>
                </a:solidFill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Sada</a:t>
            </a:r>
            <a:r>
              <a:rPr lang="cs-CZ" sz="2400" u="sng"/>
              <a:t>: </a:t>
            </a:r>
            <a:r>
              <a:rPr lang="cs-CZ" sz="2400"/>
              <a:t>  </a:t>
            </a:r>
            <a:r>
              <a:rPr lang="cs-CZ" sz="2400" smtClean="0"/>
              <a:t>VY_</a:t>
            </a:r>
            <a:r>
              <a:rPr lang="cs-CZ" sz="2400" smtClean="0">
                <a:solidFill>
                  <a:srgbClr val="FF0000"/>
                </a:solidFill>
              </a:rPr>
              <a:t>32</a:t>
            </a:r>
            <a:r>
              <a:rPr lang="cs-CZ" sz="2400" smtClean="0"/>
              <a:t>_INOVACE_VKZAM</a:t>
            </a:r>
            <a:r>
              <a:rPr lang="cs-CZ" sz="2400" smtClean="0">
                <a:solidFill>
                  <a:srgbClr val="FF0000"/>
                </a:solidFill>
              </a:rPr>
              <a:t>1/9</a:t>
            </a:r>
            <a:endParaRPr lang="cs-CZ" sz="2400" dirty="0">
              <a:solidFill>
                <a:srgbClr val="FF000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Druh učebního materiálu: </a:t>
            </a:r>
            <a:r>
              <a:rPr lang="cs-CZ" sz="2400" dirty="0">
                <a:solidFill>
                  <a:srgbClr val="FF0000"/>
                </a:solidFill>
              </a:rPr>
              <a:t>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Cílová skupina: </a:t>
            </a:r>
            <a:r>
              <a:rPr lang="cs-CZ" sz="2400" dirty="0">
                <a:solidFill>
                  <a:srgbClr val="FF0000"/>
                </a:solidFill>
              </a:rPr>
              <a:t>žáci 2.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Typická věková skupina:</a:t>
            </a:r>
            <a:r>
              <a:rPr lang="cs-CZ" sz="2400" dirty="0">
                <a:solidFill>
                  <a:srgbClr val="FF0000"/>
                </a:solidFill>
              </a:rPr>
              <a:t> 13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44317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3201" y="1700808"/>
            <a:ext cx="8424935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Předmět: </a:t>
            </a:r>
            <a:r>
              <a:rPr lang="cs-CZ" sz="2400" dirty="0">
                <a:solidFill>
                  <a:srgbClr val="FF0000"/>
                </a:solidFill>
              </a:rPr>
              <a:t>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Ročník: </a:t>
            </a:r>
            <a:r>
              <a:rPr lang="cs-CZ" sz="2400" dirty="0">
                <a:solidFill>
                  <a:srgbClr val="FF0000"/>
                </a:solidFill>
              </a:rPr>
              <a:t>8., 9.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Anotace: </a:t>
            </a:r>
            <a:r>
              <a:rPr lang="cs-CZ" sz="2400" dirty="0">
                <a:solidFill>
                  <a:srgbClr val="FF0000"/>
                </a:solidFill>
              </a:rPr>
              <a:t>Tento učební materiál slouží k seznámení </a:t>
            </a:r>
            <a:r>
              <a:rPr lang="cs-CZ" sz="2400" dirty="0" smtClean="0">
                <a:solidFill>
                  <a:srgbClr val="FF0000"/>
                </a:solidFill>
              </a:rPr>
              <a:t>žáků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s </a:t>
            </a:r>
            <a:r>
              <a:rPr lang="cs-CZ" sz="2400" dirty="0">
                <a:solidFill>
                  <a:srgbClr val="FF0000"/>
                </a:solidFill>
              </a:rPr>
              <a:t>krátkodobými a dlouhodobými důsledky pití alkoholu. Obsahuje </a:t>
            </a:r>
            <a:r>
              <a:rPr lang="cs-CZ" sz="2400" dirty="0" smtClean="0">
                <a:solidFill>
                  <a:srgbClr val="FF0000"/>
                </a:solidFill>
              </a:rPr>
              <a:t>hru, </a:t>
            </a:r>
            <a:r>
              <a:rPr lang="cs-CZ" sz="2400" dirty="0">
                <a:solidFill>
                  <a:srgbClr val="FF0000"/>
                </a:solidFill>
              </a:rPr>
              <a:t>pomocí které žáci vyvodí téma prezentace, výkladovou </a:t>
            </a:r>
            <a:r>
              <a:rPr lang="cs-CZ" sz="2400" dirty="0" smtClean="0">
                <a:solidFill>
                  <a:srgbClr val="FF0000"/>
                </a:solidFill>
              </a:rPr>
              <a:t>část </a:t>
            </a:r>
            <a:r>
              <a:rPr lang="cs-CZ" sz="2400" dirty="0">
                <a:solidFill>
                  <a:srgbClr val="FF0000"/>
                </a:solidFill>
              </a:rPr>
              <a:t>a otázky </a:t>
            </a:r>
            <a:r>
              <a:rPr lang="cs-CZ" sz="2400" dirty="0" smtClean="0">
                <a:solidFill>
                  <a:srgbClr val="FF0000"/>
                </a:solidFill>
              </a:rPr>
              <a:t>k přemýšlení.</a:t>
            </a:r>
            <a:endParaRPr lang="cs-CZ" sz="2400" dirty="0">
              <a:solidFill>
                <a:srgbClr val="FF000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Klíčová slova: </a:t>
            </a:r>
            <a:r>
              <a:rPr lang="cs-CZ" sz="2400" dirty="0"/>
              <a:t>  </a:t>
            </a:r>
            <a:r>
              <a:rPr lang="cs-CZ" sz="2400" dirty="0">
                <a:solidFill>
                  <a:srgbClr val="FF0000"/>
                </a:solidFill>
              </a:rPr>
              <a:t>alkohol, závislost, abstinenční syndrom, fetální alkoholový syndrom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Speciální vzdělávací potřeby: </a:t>
            </a:r>
            <a:r>
              <a:rPr lang="cs-CZ" sz="2400" dirty="0" smtClean="0">
                <a:solidFill>
                  <a:srgbClr val="FF0000"/>
                </a:solidFill>
              </a:rPr>
              <a:t>PC, dotyková tabule</a:t>
            </a:r>
            <a:endParaRPr lang="cs-CZ" sz="2400" dirty="0">
              <a:solidFill>
                <a:srgbClr val="FF000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Datum: </a:t>
            </a:r>
            <a:r>
              <a:rPr lang="cs-CZ" sz="2400" dirty="0" smtClean="0">
                <a:solidFill>
                  <a:srgbClr val="FF0000"/>
                </a:solidFill>
              </a:rPr>
              <a:t>25.10.2011</a:t>
            </a: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/>
              <a:t>Autor: </a:t>
            </a:r>
            <a:r>
              <a:rPr lang="cs-CZ" sz="2400" dirty="0">
                <a:solidFill>
                  <a:srgbClr val="FF0000"/>
                </a:solidFill>
              </a:rPr>
              <a:t>Mgr. Alena Mertlíková</a:t>
            </a:r>
          </a:p>
        </p:txBody>
      </p:sp>
    </p:spTree>
    <p:extLst>
      <p:ext uri="{BB962C8B-B14F-4D97-AF65-F5344CB8AC3E}">
        <p14:creationId xmlns:p14="http://schemas.microsoft.com/office/powerpoint/2010/main" val="21693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5394685"/>
              </p:ext>
            </p:extLst>
          </p:nvPr>
        </p:nvGraphicFramePr>
        <p:xfrm>
          <a:off x="2462213" y="3086100"/>
          <a:ext cx="4217987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Objekt prostředí balíčkovače" showAsIcon="1" r:id="rId3" imgW="4217400" imgH="685800" progId="Package">
                  <p:embed/>
                </p:oleObj>
              </mc:Choice>
              <mc:Fallback>
                <p:oleObj name="Objekt prostředí balíčkovače" showAsIcon="1" r:id="rId3" imgW="421740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62213" y="3086100"/>
                        <a:ext cx="4217987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5539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4209" y="1582341"/>
            <a:ext cx="67687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  <a:r>
              <a:rPr lang="cs-CZ" sz="2400" b="1" dirty="0" smtClean="0"/>
              <a:t>Účinky alkoholu</a:t>
            </a:r>
          </a:p>
          <a:p>
            <a:endParaRPr lang="cs-CZ" sz="2400" b="1" dirty="0" smtClean="0"/>
          </a:p>
          <a:p>
            <a:r>
              <a:rPr lang="cs-CZ" sz="2400" u="sng" dirty="0" smtClean="0"/>
              <a:t>Krátkodobé </a:t>
            </a:r>
            <a:r>
              <a:rPr lang="cs-CZ" sz="2400" u="sng" dirty="0"/>
              <a:t>účinky alkoholu</a:t>
            </a:r>
            <a:r>
              <a:rPr lang="cs-CZ" sz="2400" u="sng" dirty="0" smtClean="0"/>
              <a:t>:</a:t>
            </a:r>
          </a:p>
          <a:p>
            <a:endParaRPr lang="cs-CZ" sz="2400" u="sng" dirty="0"/>
          </a:p>
          <a:p>
            <a:endParaRPr lang="cs-CZ" sz="2400" dirty="0"/>
          </a:p>
          <a:p>
            <a:pPr lvl="1"/>
            <a:r>
              <a:rPr lang="cs-CZ" sz="2400" dirty="0"/>
              <a:t>Zpomalené reakce </a:t>
            </a:r>
          </a:p>
          <a:p>
            <a:pPr lvl="1"/>
            <a:r>
              <a:rPr lang="cs-CZ" sz="2400" dirty="0"/>
              <a:t>Zpomalené reflexy</a:t>
            </a:r>
          </a:p>
          <a:p>
            <a:pPr lvl="1"/>
            <a:r>
              <a:rPr lang="cs-CZ" sz="2400" dirty="0"/>
              <a:t>Snížená koordinace</a:t>
            </a:r>
          </a:p>
          <a:p>
            <a:pPr lvl="1"/>
            <a:r>
              <a:rPr lang="cs-CZ" sz="2400" dirty="0"/>
              <a:t>Snížená schopnost jasně myslet</a:t>
            </a:r>
          </a:p>
          <a:p>
            <a:r>
              <a:rPr lang="cs-CZ" dirty="0"/>
              <a:t> 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1800225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36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764704"/>
            <a:ext cx="705678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endParaRPr lang="cs-CZ" sz="2400" u="sng" dirty="0" smtClean="0"/>
          </a:p>
          <a:p>
            <a:pPr lvl="1"/>
            <a:endParaRPr lang="cs-CZ" sz="2400" u="sng" dirty="0" smtClean="0"/>
          </a:p>
          <a:p>
            <a:pPr lvl="1"/>
            <a:endParaRPr lang="cs-CZ" sz="2400" u="sng" dirty="0"/>
          </a:p>
          <a:p>
            <a:pPr lvl="1"/>
            <a:endParaRPr lang="cs-CZ" sz="2400" u="sng" dirty="0" smtClean="0"/>
          </a:p>
          <a:p>
            <a:pPr lvl="1"/>
            <a:endParaRPr lang="cs-CZ" sz="2400" u="sng" dirty="0"/>
          </a:p>
          <a:p>
            <a:pPr lvl="1"/>
            <a:r>
              <a:rPr lang="cs-CZ" sz="2400" u="sng" dirty="0" smtClean="0"/>
              <a:t>Krátkodobé </a:t>
            </a:r>
            <a:r>
              <a:rPr lang="cs-CZ" sz="2400" u="sng" dirty="0"/>
              <a:t>účinky </a:t>
            </a:r>
            <a:r>
              <a:rPr lang="cs-CZ" sz="2400" u="sng" dirty="0" smtClean="0"/>
              <a:t>alkoholu:</a:t>
            </a:r>
          </a:p>
          <a:p>
            <a:pPr lvl="1"/>
            <a:endParaRPr lang="cs-CZ" sz="2400" u="sng" dirty="0" smtClean="0"/>
          </a:p>
          <a:p>
            <a:pPr lvl="1"/>
            <a:r>
              <a:rPr lang="cs-CZ" sz="2400" dirty="0" smtClean="0"/>
              <a:t>Špatná </a:t>
            </a:r>
            <a:r>
              <a:rPr lang="cs-CZ" sz="2400" dirty="0"/>
              <a:t>paměť</a:t>
            </a:r>
          </a:p>
          <a:p>
            <a:pPr lvl="1"/>
            <a:r>
              <a:rPr lang="cs-CZ" sz="2400" dirty="0"/>
              <a:t>Poruchy vidění</a:t>
            </a:r>
          </a:p>
          <a:p>
            <a:pPr lvl="1"/>
            <a:r>
              <a:rPr lang="cs-CZ" sz="2400" dirty="0"/>
              <a:t>Problémy s chůzí, rovnováhou</a:t>
            </a:r>
          </a:p>
          <a:p>
            <a:pPr lvl="1"/>
            <a:r>
              <a:rPr lang="cs-CZ" sz="2400" dirty="0"/>
              <a:t>Ztráta vědomí</a:t>
            </a:r>
          </a:p>
          <a:p>
            <a:pPr lvl="1"/>
            <a:r>
              <a:rPr lang="cs-CZ" sz="2400" dirty="0"/>
              <a:t>Smrt</a:t>
            </a:r>
          </a:p>
          <a:p>
            <a:endParaRPr lang="cs-CZ" dirty="0"/>
          </a:p>
        </p:txBody>
      </p:sp>
      <p:pic>
        <p:nvPicPr>
          <p:cNvPr id="2051" name="Picture 3" descr="MC900343355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24505"/>
            <a:ext cx="1800225" cy="2240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18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484784"/>
            <a:ext cx="567037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Účinky alkoholu</a:t>
            </a:r>
          </a:p>
          <a:p>
            <a:endParaRPr lang="cs-CZ" sz="2400" dirty="0"/>
          </a:p>
          <a:p>
            <a:r>
              <a:rPr lang="cs-CZ" sz="2400" u="sng" dirty="0"/>
              <a:t>Dlouhodobé účinky alkoholu</a:t>
            </a:r>
            <a:r>
              <a:rPr lang="cs-CZ" sz="2400" u="sng" dirty="0" smtClean="0"/>
              <a:t>:</a:t>
            </a:r>
          </a:p>
          <a:p>
            <a:endParaRPr lang="cs-CZ" sz="2400" dirty="0"/>
          </a:p>
          <a:p>
            <a:pPr lvl="0"/>
            <a:r>
              <a:rPr lang="cs-CZ" sz="2400" dirty="0"/>
              <a:t>Poškození nervového systému</a:t>
            </a:r>
          </a:p>
          <a:p>
            <a:pPr lvl="0"/>
            <a:r>
              <a:rPr lang="cs-CZ" sz="2400" dirty="0"/>
              <a:t>Cirhóza</a:t>
            </a:r>
          </a:p>
          <a:p>
            <a:pPr lvl="0"/>
            <a:r>
              <a:rPr lang="cs-CZ" sz="2400" dirty="0"/>
              <a:t>Srdeční choroby</a:t>
            </a:r>
          </a:p>
          <a:p>
            <a:pPr lvl="0"/>
            <a:r>
              <a:rPr lang="cs-CZ" sz="2400" dirty="0" smtClean="0"/>
              <a:t>Podvyživenost </a:t>
            </a:r>
            <a:endParaRPr lang="cs-CZ" sz="2400" dirty="0"/>
          </a:p>
        </p:txBody>
      </p:sp>
      <p:pic>
        <p:nvPicPr>
          <p:cNvPr id="3074" name="Picture 2" descr="MC900404201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576" y="3008956"/>
            <a:ext cx="2276847" cy="26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20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691276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Účinky </a:t>
            </a:r>
            <a:r>
              <a:rPr lang="cs-CZ" sz="2400" b="1" dirty="0" smtClean="0"/>
              <a:t>alkoholu</a:t>
            </a:r>
            <a:endParaRPr lang="cs-CZ" sz="2400" b="1" dirty="0" smtClean="0"/>
          </a:p>
          <a:p>
            <a:endParaRPr lang="cs-CZ" sz="2400" dirty="0"/>
          </a:p>
          <a:p>
            <a:r>
              <a:rPr lang="cs-CZ" sz="2400" u="sng" dirty="0"/>
              <a:t>Dlouhodobé účinky alkoholu:</a:t>
            </a:r>
            <a:endParaRPr lang="cs-CZ" sz="2400" dirty="0"/>
          </a:p>
          <a:p>
            <a:pPr lvl="0"/>
            <a:r>
              <a:rPr lang="cs-CZ" sz="2400" dirty="0" smtClean="0"/>
              <a:t>Poškození </a:t>
            </a:r>
            <a:r>
              <a:rPr lang="cs-CZ" sz="2400" dirty="0"/>
              <a:t>mozku</a:t>
            </a:r>
          </a:p>
          <a:p>
            <a:pPr lvl="0"/>
            <a:r>
              <a:rPr lang="cs-CZ" sz="2400" dirty="0"/>
              <a:t>Přechodné ztráty paměti (okna)</a:t>
            </a:r>
          </a:p>
          <a:p>
            <a:pPr lvl="0"/>
            <a:r>
              <a:rPr lang="cs-CZ" sz="2400" dirty="0"/>
              <a:t>Zkrácená délka života</a:t>
            </a:r>
          </a:p>
          <a:p>
            <a:pPr lvl="0"/>
            <a:r>
              <a:rPr lang="cs-CZ" sz="2400" dirty="0"/>
              <a:t>Závislost</a:t>
            </a:r>
          </a:p>
          <a:p>
            <a:pPr lvl="0"/>
            <a:r>
              <a:rPr lang="cs-CZ" sz="2400" dirty="0" smtClean="0"/>
              <a:t>Smrt</a:t>
            </a:r>
            <a:endParaRPr lang="cs-CZ" sz="2400" dirty="0"/>
          </a:p>
          <a:p>
            <a:r>
              <a:rPr lang="cs-CZ" sz="2400" dirty="0"/>
              <a:t> </a:t>
            </a:r>
          </a:p>
        </p:txBody>
      </p:sp>
      <p:pic>
        <p:nvPicPr>
          <p:cNvPr id="4098" name="Picture 2" descr="MC90043610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38436"/>
            <a:ext cx="2785054" cy="2111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798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268760"/>
            <a:ext cx="7272808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2400" b="1" dirty="0"/>
              <a:t>Hladina alkoholu v krvi</a:t>
            </a:r>
            <a:r>
              <a:rPr lang="cs-CZ" sz="2400" dirty="0"/>
              <a:t> je množství alkoholu, které se přenáší z krve </a:t>
            </a:r>
            <a:r>
              <a:rPr lang="cs-CZ" sz="2400" dirty="0" smtClean="0"/>
              <a:t>do </a:t>
            </a:r>
            <a:r>
              <a:rPr lang="cs-CZ" sz="2400" dirty="0"/>
              <a:t>mozku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b="1" dirty="0"/>
              <a:t>0,1-0,2 promile</a:t>
            </a:r>
            <a:r>
              <a:rPr lang="cs-CZ" sz="2400" dirty="0"/>
              <a:t> nemá na člověka velký účinek</a:t>
            </a:r>
          </a:p>
          <a:p>
            <a:r>
              <a:rPr lang="cs-CZ" sz="2400" b="1" dirty="0"/>
              <a:t>1-1,5 </a:t>
            </a:r>
            <a:r>
              <a:rPr lang="cs-CZ" sz="2400" b="1" dirty="0" smtClean="0"/>
              <a:t>promile</a:t>
            </a: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smtClean="0"/>
              <a:t>  zhoršení </a:t>
            </a:r>
            <a:r>
              <a:rPr lang="cs-CZ" sz="2400" dirty="0" smtClean="0"/>
              <a:t>zraku, sluchu</a:t>
            </a:r>
            <a:r>
              <a:rPr lang="cs-CZ" sz="2400" dirty="0"/>
              <a:t>, pohybu</a:t>
            </a:r>
          </a:p>
          <a:p>
            <a:r>
              <a:rPr lang="cs-CZ" sz="2400" b="1" dirty="0" smtClean="0"/>
              <a:t>2 promile</a:t>
            </a:r>
            <a:r>
              <a:rPr lang="cs-CZ" sz="2400" dirty="0"/>
              <a:t> </a:t>
            </a:r>
            <a:r>
              <a:rPr lang="cs-CZ" sz="2400" dirty="0" smtClean="0"/>
              <a:t>      -  </a:t>
            </a:r>
            <a:r>
              <a:rPr lang="cs-CZ" sz="2400" dirty="0" smtClean="0"/>
              <a:t> potíže </a:t>
            </a:r>
            <a:r>
              <a:rPr lang="cs-CZ" sz="2400" dirty="0"/>
              <a:t>s </a:t>
            </a:r>
            <a:r>
              <a:rPr lang="cs-CZ" sz="2400" dirty="0" smtClean="0"/>
              <a:t>mluvením a chůzí</a:t>
            </a:r>
          </a:p>
          <a:p>
            <a:r>
              <a:rPr lang="cs-CZ" sz="2400" b="1" dirty="0" smtClean="0"/>
              <a:t>Nad </a:t>
            </a:r>
            <a:r>
              <a:rPr lang="cs-CZ" sz="2400" b="1" dirty="0"/>
              <a:t>4 </a:t>
            </a:r>
            <a:r>
              <a:rPr lang="cs-CZ" sz="2400" b="1" dirty="0" smtClean="0"/>
              <a:t>promile </a:t>
            </a:r>
            <a:r>
              <a:rPr lang="cs-CZ" sz="2400" b="1" dirty="0" smtClean="0"/>
              <a:t>- </a:t>
            </a:r>
            <a:r>
              <a:rPr lang="cs-CZ" sz="2400" dirty="0" smtClean="0"/>
              <a:t> </a:t>
            </a:r>
            <a:r>
              <a:rPr lang="cs-CZ" sz="2400" dirty="0"/>
              <a:t>hluboké bezvědomí</a:t>
            </a:r>
          </a:p>
          <a:p>
            <a:r>
              <a:rPr lang="cs-CZ" sz="2400" b="1" dirty="0"/>
              <a:t>6-7 </a:t>
            </a:r>
            <a:r>
              <a:rPr lang="cs-CZ" sz="2400" b="1" dirty="0" smtClean="0"/>
              <a:t>promile    -</a:t>
            </a:r>
            <a:r>
              <a:rPr lang="cs-CZ" sz="2400" dirty="0" smtClean="0"/>
              <a:t> </a:t>
            </a:r>
            <a:r>
              <a:rPr lang="cs-CZ" sz="2400" dirty="0" smtClean="0"/>
              <a:t>  SMRT</a:t>
            </a:r>
            <a:r>
              <a:rPr lang="cs-CZ" sz="2400" dirty="0"/>
              <a:t>.</a:t>
            </a:r>
          </a:p>
          <a:p>
            <a:r>
              <a:rPr lang="cs-CZ" sz="2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5767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412776"/>
            <a:ext cx="7200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Otázky </a:t>
            </a:r>
            <a:r>
              <a:rPr lang="cs-CZ" sz="2400" dirty="0"/>
              <a:t>k </a:t>
            </a:r>
            <a:r>
              <a:rPr lang="cs-CZ" sz="2400" dirty="0" smtClean="0"/>
              <a:t>přemýšlení</a:t>
            </a:r>
          </a:p>
          <a:p>
            <a:endParaRPr lang="cs-CZ" sz="2400" dirty="0"/>
          </a:p>
          <a:p>
            <a:r>
              <a:rPr lang="cs-CZ" sz="2400" dirty="0"/>
              <a:t>Mohou krátkodobé výpadky paměti ovlivnit náš budoucí život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/>
              <a:t>Může pití alkoholu ovlivnit naši školní úspěšnost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smtClean="0"/>
              <a:t> </a:t>
            </a:r>
          </a:p>
          <a:p>
            <a:pPr algn="ctr"/>
            <a:r>
              <a:rPr lang="cs-CZ" sz="9600" dirty="0" smtClean="0">
                <a:solidFill>
                  <a:schemeClr val="bg2">
                    <a:lumMod val="25000"/>
                  </a:schemeClr>
                </a:solidFill>
              </a:rPr>
              <a:t>             ???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31415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060848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Autorem tohoto materiálu a všech jeho částí, není-li uvedeno jinak, </a:t>
            </a:r>
            <a:r>
              <a:rPr lang="cs-CZ" dirty="0" smtClean="0"/>
              <a:t>je Mgr</a:t>
            </a:r>
            <a:r>
              <a:rPr lang="cs-CZ" dirty="0"/>
              <a:t>. Alena Mertlíková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Zdroje</a:t>
            </a:r>
            <a:r>
              <a:rPr lang="cs-CZ"/>
              <a:t>: </a:t>
            </a:r>
            <a:r>
              <a:rPr lang="cs-CZ" smtClean="0"/>
              <a:t> </a:t>
            </a:r>
            <a:r>
              <a:rPr lang="cs-CZ" dirty="0"/>
              <a:t> 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r>
              <a:rPr lang="cs-CZ" dirty="0"/>
              <a:t>              klipart </a:t>
            </a:r>
            <a:r>
              <a:rPr lang="cs-CZ" u="sng" dirty="0">
                <a:hlinkClick r:id="rId2"/>
              </a:rPr>
              <a:t>www.office.microsoft.com</a:t>
            </a:r>
            <a:r>
              <a:rPr lang="cs-CZ" u="sng" dirty="0"/>
              <a:t>          </a:t>
            </a:r>
            <a:endParaRPr lang="cs-CZ" dirty="0"/>
          </a:p>
          <a:p>
            <a:r>
              <a:rPr lang="cs-CZ" dirty="0"/>
              <a:t>              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r>
              <a:rPr lang="cs-CZ" dirty="0"/>
              <a:t>              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89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241</TotalTime>
  <Words>192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Objekt prostředí balíčkovače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</dc:title>
  <dc:creator>pc</dc:creator>
  <cp:lastModifiedBy>SEVER</cp:lastModifiedBy>
  <cp:revision>31</cp:revision>
  <dcterms:created xsi:type="dcterms:W3CDTF">2012-05-09T08:00:51Z</dcterms:created>
  <dcterms:modified xsi:type="dcterms:W3CDTF">2012-05-27T18:02:42Z</dcterms:modified>
</cp:coreProperties>
</file>