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58F0A7-FE79-43AD-900F-18520F3EFFBA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91C0AC-56C0-462C-AF6F-19838C9CD8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2492896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Název projektu: </a:t>
            </a:r>
            <a:r>
              <a:rPr lang="cs-CZ" sz="2400" dirty="0"/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Registrační číslo projektu: </a:t>
            </a:r>
            <a:r>
              <a:rPr lang="cs-CZ" sz="2400" dirty="0"/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Škola: </a:t>
            </a:r>
            <a:r>
              <a:rPr lang="cs-CZ" sz="2400" dirty="0"/>
              <a:t>Základní škola, Česká Lípa, Školní 2520, </a:t>
            </a:r>
            <a:r>
              <a:rPr lang="cs-CZ" sz="2400" dirty="0" err="1"/>
              <a:t>p.o</a:t>
            </a:r>
            <a:r>
              <a:rPr lang="cs-CZ" sz="2400" dirty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Číslo klíčové aktivity: </a:t>
            </a:r>
            <a:r>
              <a:rPr lang="cs-CZ" sz="2400" dirty="0">
                <a:solidFill>
                  <a:srgbClr val="FF0000"/>
                </a:solidFill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Sada: </a:t>
            </a:r>
            <a:r>
              <a:rPr lang="cs-CZ" sz="2400" dirty="0"/>
              <a:t>  </a:t>
            </a: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_INOVACE_VKZAM</a:t>
            </a:r>
            <a:r>
              <a:rPr lang="cs-CZ" sz="2400" dirty="0" smtClean="0">
                <a:solidFill>
                  <a:srgbClr val="FF0000"/>
                </a:solidFill>
              </a:rPr>
              <a:t>1/10</a:t>
            </a:r>
            <a:endParaRPr lang="cs-CZ" sz="2400" dirty="0">
              <a:solidFill>
                <a:srgbClr val="FF00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Druh učebního materiálu: </a:t>
            </a:r>
            <a:r>
              <a:rPr lang="cs-CZ" sz="2400" dirty="0">
                <a:solidFill>
                  <a:srgbClr val="FF0000"/>
                </a:solidFill>
              </a:rPr>
              <a:t>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Cílová skupina: </a:t>
            </a:r>
            <a:r>
              <a:rPr lang="cs-CZ" sz="2400" dirty="0">
                <a:solidFill>
                  <a:srgbClr val="FF0000"/>
                </a:solidFill>
              </a:rPr>
              <a:t>žáci 2.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Typická věková skupina:</a:t>
            </a:r>
            <a:r>
              <a:rPr lang="cs-CZ" sz="2400" dirty="0">
                <a:solidFill>
                  <a:srgbClr val="FF0000"/>
                </a:solidFill>
              </a:rPr>
              <a:t> 13 až 15</a:t>
            </a:r>
          </a:p>
        </p:txBody>
      </p:sp>
    </p:spTree>
    <p:extLst>
      <p:ext uri="{BB962C8B-B14F-4D97-AF65-F5344CB8AC3E}">
        <p14:creationId xmlns:p14="http://schemas.microsoft.com/office/powerpoint/2010/main" val="234168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060848"/>
            <a:ext cx="7920879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Předmět: </a:t>
            </a:r>
            <a:r>
              <a:rPr lang="cs-CZ" sz="2400" dirty="0">
                <a:solidFill>
                  <a:srgbClr val="FF0000"/>
                </a:solidFill>
              </a:rPr>
              <a:t>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Ročník: </a:t>
            </a:r>
            <a:r>
              <a:rPr lang="cs-CZ" sz="2400" dirty="0">
                <a:solidFill>
                  <a:srgbClr val="FF0000"/>
                </a:solidFill>
              </a:rPr>
              <a:t>8., 9.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Anotace: </a:t>
            </a:r>
            <a:r>
              <a:rPr lang="cs-CZ" sz="2400" dirty="0">
                <a:solidFill>
                  <a:srgbClr val="FF0000"/>
                </a:solidFill>
              </a:rPr>
              <a:t>Tento učební materiál slouží </a:t>
            </a:r>
            <a:r>
              <a:rPr lang="cs-CZ" sz="2400" dirty="0" smtClean="0">
                <a:solidFill>
                  <a:srgbClr val="FF0000"/>
                </a:solidFill>
              </a:rPr>
              <a:t>ke kontrole vědomostí žáků, nebo procvičení učiva o alkoholu a krátkodobých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>
                <a:solidFill>
                  <a:srgbClr val="FF0000"/>
                </a:solidFill>
              </a:rPr>
              <a:t> dlouhodobých důsledcích na náš organizmus. </a:t>
            </a:r>
            <a:r>
              <a:rPr lang="cs-CZ" sz="2400" dirty="0">
                <a:solidFill>
                  <a:srgbClr val="FF0000"/>
                </a:solidFill>
              </a:rPr>
              <a:t>Obsahuje hru pomocí které žáci vyvodí téma </a:t>
            </a:r>
            <a:r>
              <a:rPr lang="cs-CZ" sz="2400" dirty="0" smtClean="0">
                <a:solidFill>
                  <a:srgbClr val="FF0000"/>
                </a:solidFill>
              </a:rPr>
              <a:t>prezentace a úkoly.</a:t>
            </a:r>
            <a:endParaRPr lang="cs-CZ" sz="2400" dirty="0">
              <a:solidFill>
                <a:srgbClr val="FF00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Klíčová slova: </a:t>
            </a:r>
            <a:r>
              <a:rPr lang="cs-CZ" sz="2400" dirty="0"/>
              <a:t>  </a:t>
            </a:r>
            <a:r>
              <a:rPr lang="cs-CZ" sz="2400" dirty="0">
                <a:solidFill>
                  <a:srgbClr val="FF0000"/>
                </a:solidFill>
              </a:rPr>
              <a:t>alkohol, závislost, abstinenční syndrom, fetální alkoholový syndrom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Speciální vzdělávací potřeby: </a:t>
            </a:r>
            <a:r>
              <a:rPr lang="cs-CZ" sz="2400" dirty="0">
                <a:solidFill>
                  <a:srgbClr val="FF0000"/>
                </a:solidFill>
              </a:rPr>
              <a:t>PC, dotyková tabule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Datum: </a:t>
            </a:r>
            <a:r>
              <a:rPr lang="cs-CZ" sz="2400" dirty="0" smtClean="0">
                <a:solidFill>
                  <a:srgbClr val="FF0000"/>
                </a:solidFill>
              </a:rPr>
              <a:t>25.10.2011</a:t>
            </a: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Autor: </a:t>
            </a:r>
            <a:r>
              <a:rPr lang="cs-CZ" sz="2400" dirty="0">
                <a:solidFill>
                  <a:srgbClr val="FF0000"/>
                </a:solidFill>
              </a:rPr>
              <a:t>Mgr. Alena Mertlíková</a:t>
            </a:r>
          </a:p>
        </p:txBody>
      </p:sp>
    </p:spTree>
    <p:extLst>
      <p:ext uri="{BB962C8B-B14F-4D97-AF65-F5344CB8AC3E}">
        <p14:creationId xmlns:p14="http://schemas.microsoft.com/office/powerpoint/2010/main" val="339006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0046145"/>
              </p:ext>
            </p:extLst>
          </p:nvPr>
        </p:nvGraphicFramePr>
        <p:xfrm>
          <a:off x="2462213" y="3086100"/>
          <a:ext cx="4217987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Objekt prostředí balíčkovače" showAsIcon="1" r:id="rId3" imgW="4217400" imgH="685800" progId="Package">
                  <p:embed/>
                </p:oleObj>
              </mc:Choice>
              <mc:Fallback>
                <p:oleObj name="Objekt prostředí balíčkovače" showAsIcon="1" r:id="rId3" imgW="421740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62213" y="3086100"/>
                        <a:ext cx="4217987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960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060848"/>
            <a:ext cx="9715547" cy="2446511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Alkohol- pracovní list</a:t>
            </a:r>
            <a:endParaRPr lang="cs-CZ" sz="6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7814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Řidič a alkohol k sobě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nepatří.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Napiš, proč nemá řidič před jízdou pít alkohol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9155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Napiš, proč nemá těhotná žena během těhotenství pít alkohol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6692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Doplň chybějící slova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Krátkodobé účinky alkoholu: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Zpomalené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Snížená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………………………………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……………………….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paměť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4. ……………………….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vidění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5. Problémy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39347751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4.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Vysvětli, jak se projevuje ZÁVISLOST NA ALKOHOLU.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 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005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5.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Vypočítej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Kolik stojí návštěva restaurace, když člověk vypije 3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piva denně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 CENA 1 PIVA=25,-)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TÝDEN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MĚSÍC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ROK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1576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708920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95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256584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1400" dirty="0" smtClean="0">
                <a:solidFill>
                  <a:srgbClr val="FF0000"/>
                </a:solidFill>
              </a:rPr>
              <a:t>1. Napiš</a:t>
            </a:r>
            <a:r>
              <a:rPr lang="cs-CZ" sz="1400" dirty="0">
                <a:solidFill>
                  <a:srgbClr val="FF0000"/>
                </a:solidFill>
              </a:rPr>
              <a:t>, proč nemá řidič před jízdou pít alkohol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rgbClr val="FF0000"/>
                </a:solidFill>
              </a:rPr>
              <a:t>Řidič </a:t>
            </a:r>
            <a:r>
              <a:rPr lang="cs-CZ" sz="1400" dirty="0">
                <a:solidFill>
                  <a:srgbClr val="FF0000"/>
                </a:solidFill>
              </a:rPr>
              <a:t>nemá pít, </a:t>
            </a:r>
            <a:r>
              <a:rPr lang="cs-CZ" sz="1400" dirty="0" smtClean="0">
                <a:solidFill>
                  <a:srgbClr val="FF0000"/>
                </a:solidFill>
              </a:rPr>
              <a:t>protože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-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>
                <a:solidFill>
                  <a:srgbClr val="FF0000"/>
                </a:solidFill>
              </a:rPr>
              <a:t>se zhoršuje schopnost koordinace pohybů,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rgbClr val="FF0000"/>
                </a:solidFill>
              </a:rPr>
              <a:t>- zhoršuje </a:t>
            </a:r>
            <a:r>
              <a:rPr lang="cs-CZ" sz="1400" dirty="0">
                <a:solidFill>
                  <a:srgbClr val="FF0000"/>
                </a:solidFill>
              </a:rPr>
              <a:t>se úsudek a schopnost vyhodnotit správně určitou situaci,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-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>
                <a:solidFill>
                  <a:srgbClr val="FF0000"/>
                </a:solidFill>
              </a:rPr>
              <a:t>dojde ke změnám chování -zvyšuje se agresivita,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-</a:t>
            </a:r>
            <a:r>
              <a:rPr lang="cs-CZ" sz="1400" dirty="0" smtClean="0">
                <a:solidFill>
                  <a:srgbClr val="FF0000"/>
                </a:solidFill>
              </a:rPr>
              <a:t>zhoršuje </a:t>
            </a:r>
            <a:r>
              <a:rPr lang="cs-CZ" sz="1400" dirty="0">
                <a:solidFill>
                  <a:srgbClr val="FF0000"/>
                </a:solidFill>
              </a:rPr>
              <a:t>se paměť 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-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>
                <a:solidFill>
                  <a:srgbClr val="FF0000"/>
                </a:solidFill>
              </a:rPr>
              <a:t>porušuje tím pravidla silničního provozu</a:t>
            </a:r>
            <a:r>
              <a:rPr lang="cs-CZ" sz="1400" dirty="0" smtClean="0">
                <a:solidFill>
                  <a:srgbClr val="FF0000"/>
                </a:solidFill>
              </a:rPr>
              <a:t>.</a:t>
            </a:r>
            <a:endParaRPr lang="cs-CZ" sz="1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 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srgbClr val="FF0000"/>
                </a:solidFill>
              </a:rPr>
              <a:t>2. Napiš</a:t>
            </a:r>
            <a:r>
              <a:rPr lang="cs-CZ" sz="1400" dirty="0">
                <a:solidFill>
                  <a:srgbClr val="FF0000"/>
                </a:solidFill>
              </a:rPr>
              <a:t>, proč nemá těhotná žena během těhotenství pít alkohol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  pokud pije alkohol matka v průběhu TĚHOTENSTVÍ, může se jí narodit dítě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  s FETÁLNÍM ALKOHOLOVÝM SYNDROMEM ( s tělesnými vadami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  a mentální  retardací)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 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srgbClr val="FF0000"/>
                </a:solidFill>
              </a:rPr>
              <a:t>3. Doplň </a:t>
            </a:r>
            <a:r>
              <a:rPr lang="cs-CZ" sz="1400" dirty="0">
                <a:solidFill>
                  <a:srgbClr val="FF0000"/>
                </a:solidFill>
              </a:rPr>
              <a:t>chybějící slova 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Krátkodobé účinky alkoholu:</a:t>
            </a:r>
          </a:p>
          <a:p>
            <a:pPr marL="0" lv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Zpomalené reakce</a:t>
            </a:r>
          </a:p>
          <a:p>
            <a:pPr marL="0" lv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Snížená koordinace pohybů</a:t>
            </a:r>
          </a:p>
          <a:p>
            <a:pPr marL="0" lv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Špatná paměť</a:t>
            </a:r>
          </a:p>
          <a:p>
            <a:pPr marL="0" lv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Poruchy vidění</a:t>
            </a:r>
          </a:p>
          <a:p>
            <a:pPr marL="0" lv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Problémy s  chůzí, rovnováhou  </a:t>
            </a:r>
          </a:p>
          <a:p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8279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4. Vysvětli, jak se projevuje ZÁVISLOST NA ALKOHOLU.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-Dostaví se nezvladatelná chuť na alkohol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-Máme </a:t>
            </a:r>
            <a:r>
              <a:rPr lang="cs-CZ" sz="5600" dirty="0">
                <a:solidFill>
                  <a:srgbClr val="FF0000"/>
                </a:solidFill>
              </a:rPr>
              <a:t>tendenci ke zvyšování dávek alkoholu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-Nedostatek </a:t>
            </a:r>
            <a:r>
              <a:rPr lang="cs-CZ" sz="5600" dirty="0">
                <a:solidFill>
                  <a:srgbClr val="FF0000"/>
                </a:solidFill>
              </a:rPr>
              <a:t>alkoholu v krvi může vyvolat ABSTINENČNÍ SYNDROM, </a:t>
            </a:r>
            <a:r>
              <a:rPr lang="cs-CZ" sz="5600" dirty="0" smtClean="0">
                <a:solidFill>
                  <a:srgbClr val="FF0000"/>
                </a:solidFill>
              </a:rPr>
              <a:t>který se  </a:t>
            </a:r>
            <a:r>
              <a:rPr lang="cs-CZ" sz="5600" dirty="0">
                <a:solidFill>
                  <a:srgbClr val="FF0000"/>
                </a:solidFill>
              </a:rPr>
              <a:t>projeví </a:t>
            </a:r>
            <a:r>
              <a:rPr lang="cs-CZ" sz="5600" dirty="0" smtClean="0">
                <a:solidFill>
                  <a:srgbClr val="FF0000"/>
                </a:solidFill>
              </a:rPr>
              <a:t> </a:t>
            </a:r>
            <a:r>
              <a:rPr lang="cs-CZ" sz="5600" dirty="0">
                <a:solidFill>
                  <a:srgbClr val="FF0000"/>
                </a:solidFill>
              </a:rPr>
              <a:t>třesem, neklidem</a:t>
            </a:r>
            <a:r>
              <a:rPr lang="cs-CZ" sz="5600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</a:t>
            </a:r>
            <a:r>
              <a:rPr lang="cs-CZ" sz="5600" dirty="0">
                <a:solidFill>
                  <a:srgbClr val="FF0000"/>
                </a:solidFill>
              </a:rPr>
              <a:t>podrážděností, nutkavou potřebou napít se </a:t>
            </a:r>
            <a:r>
              <a:rPr lang="cs-CZ" sz="5600" dirty="0" smtClean="0">
                <a:solidFill>
                  <a:srgbClr val="FF0000"/>
                </a:solidFill>
              </a:rPr>
              <a:t> znovu</a:t>
            </a:r>
            <a:r>
              <a:rPr lang="cs-CZ" sz="5600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 </a:t>
            </a:r>
          </a:p>
          <a:p>
            <a:pPr marL="0" lv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5. Vypočítej</a:t>
            </a:r>
            <a:endParaRPr lang="cs-CZ" sz="5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Kolik stojí návštěva </a:t>
            </a:r>
            <a:r>
              <a:rPr lang="cs-CZ" sz="5600" dirty="0" smtClean="0">
                <a:solidFill>
                  <a:srgbClr val="FF0000"/>
                </a:solidFill>
              </a:rPr>
              <a:t>restaurace</a:t>
            </a:r>
            <a:r>
              <a:rPr lang="cs-CZ" sz="5600" dirty="0" smtClean="0">
                <a:solidFill>
                  <a:srgbClr val="FF0000"/>
                </a:solidFill>
              </a:rPr>
              <a:t>, </a:t>
            </a:r>
            <a:r>
              <a:rPr lang="cs-CZ" sz="5600" dirty="0">
                <a:solidFill>
                  <a:srgbClr val="FF0000"/>
                </a:solidFill>
              </a:rPr>
              <a:t>když člověk vypije 3 piva denně.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(CENA 1 PIVA=25,-)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ZA 1 TÝDEN  </a:t>
            </a:r>
            <a:endParaRPr lang="cs-CZ" sz="5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7. 25. 3 = 525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ZA 1 MĚSÍC- 30 dnů 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 30. 3. 25 = 2 250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ZA 1 ROK- 365 dní</a:t>
            </a:r>
          </a:p>
          <a:p>
            <a:pPr marL="0" indent="0">
              <a:buNone/>
            </a:pPr>
            <a:r>
              <a:rPr lang="cs-CZ" sz="5600" dirty="0">
                <a:solidFill>
                  <a:srgbClr val="FF0000"/>
                </a:solidFill>
              </a:rPr>
              <a:t>365.3.25 = 27 </a:t>
            </a:r>
            <a:r>
              <a:rPr lang="cs-CZ" sz="5600" dirty="0" smtClean="0">
                <a:solidFill>
                  <a:srgbClr val="FF0000"/>
                </a:solidFill>
              </a:rPr>
              <a:t>375</a:t>
            </a:r>
            <a:endParaRPr lang="cs-CZ" sz="3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5600" dirty="0"/>
              <a:t>Autorem tohoto materiálu a všech jeho částí, není-li uvedeno jinak, je </a:t>
            </a:r>
            <a:r>
              <a:rPr lang="cs-CZ" sz="5600" dirty="0" smtClean="0"/>
              <a:t>Mgr</a:t>
            </a:r>
            <a:r>
              <a:rPr lang="cs-CZ" sz="5600" dirty="0"/>
              <a:t>. Alena Mertlíková</a:t>
            </a:r>
          </a:p>
          <a:p>
            <a:pPr marL="0" indent="0">
              <a:buNone/>
            </a:pPr>
            <a:endParaRPr lang="cs-CZ" sz="3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272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</TotalTime>
  <Words>285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Cesta</vt:lpstr>
      <vt:lpstr>Balíček</vt:lpstr>
      <vt:lpstr>Prezentace aplikace PowerPoint</vt:lpstr>
      <vt:lpstr>Prezentace aplikace PowerPoint</vt:lpstr>
      <vt:lpstr>Prezentace aplikace PowerPoint</vt:lpstr>
      <vt:lpstr>Alkohol- pracovní list</vt:lpstr>
      <vt:lpstr>1.</vt:lpstr>
      <vt:lpstr>2.</vt:lpstr>
      <vt:lpstr>3.</vt:lpstr>
      <vt:lpstr>4.</vt:lpstr>
      <vt:lpstr>5.</vt:lpstr>
      <vt:lpstr>Řešení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Alkohol- pracovní list</dc:title>
  <dc:creator>pc</dc:creator>
  <cp:lastModifiedBy>SEVER</cp:lastModifiedBy>
  <cp:revision>12</cp:revision>
  <dcterms:created xsi:type="dcterms:W3CDTF">2012-05-16T09:58:17Z</dcterms:created>
  <dcterms:modified xsi:type="dcterms:W3CDTF">2012-05-27T18:14:43Z</dcterms:modified>
</cp:coreProperties>
</file>