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9" r:id="rId1"/>
  </p:sldMasterIdLst>
  <p:sldIdLst>
    <p:sldId id="262" r:id="rId2"/>
    <p:sldId id="263" r:id="rId3"/>
    <p:sldId id="257" r:id="rId4"/>
    <p:sldId id="258" r:id="rId5"/>
    <p:sldId id="260" r:id="rId6"/>
    <p:sldId id="261" r:id="rId7"/>
    <p:sldId id="264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C0408"/>
    <a:srgbClr val="0C840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5FB7FDA6-05E5-4985-B0B0-E353ED82FC6B}" type="datetimeFigureOut">
              <a:rPr lang="cs-CZ" smtClean="0"/>
              <a:t>23.10.2012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5747DAB4-C1EA-4964-8A05-2A26F389BD8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0" r:id="rId1"/>
    <p:sldLayoutId id="2147483711" r:id="rId2"/>
    <p:sldLayoutId id="2147483712" r:id="rId3"/>
    <p:sldLayoutId id="2147483713" r:id="rId4"/>
    <p:sldLayoutId id="2147483714" r:id="rId5"/>
    <p:sldLayoutId id="2147483715" r:id="rId6"/>
    <p:sldLayoutId id="2147483716" r:id="rId7"/>
    <p:sldLayoutId id="2147483717" r:id="rId8"/>
    <p:sldLayoutId id="2147483718" r:id="rId9"/>
    <p:sldLayoutId id="2147483719" r:id="rId10"/>
    <p:sldLayoutId id="2147483720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404530"/>
            <a:ext cx="5962530" cy="3801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AUTOR: Mgr. Zdeněk Brabec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DATUM VYTVOŘENÍ: říjen 2011  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NÁZEV: VY_32_INOVACE_05_8. ročník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Times New Roman" pitchFamily="18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VZDĚLÁVACÍ OBLAST: Výchova k občanství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TÉMA: Osobnost – potřeby, zájmy, osobní potenciál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16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600" dirty="0" smtClean="0">
                <a:solidFill>
                  <a:prstClr val="black"/>
                </a:solidFill>
                <a:latin typeface="Arial" charset="0"/>
                <a:cs typeface="Times New Roman" pitchFamily="18" charset="0"/>
              </a:rPr>
              <a:t>ČÍSLO PROJEKTU: CZ.1.07/1.4.00/21.1427 </a:t>
            </a:r>
            <a:endParaRPr lang="cs-CZ" sz="900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charset="0"/>
              <a:cs typeface="Arial" charset="0"/>
            </a:endParaRPr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490522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548680"/>
            <a:ext cx="7771358" cy="203132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ANOTACE: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Soubor je určen k výkladu a procvičení tématu Osobnost v 8. ročníku.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Na str</a:t>
            </a:r>
            <a:r>
              <a:rPr lang="cs-CZ" dirty="0" smtClean="0">
                <a:solidFill>
                  <a:prstClr val="black"/>
                </a:solidFill>
              </a:rPr>
              <a:t>. 3 </a:t>
            </a:r>
            <a:r>
              <a:rPr lang="cs-CZ" dirty="0" smtClean="0">
                <a:solidFill>
                  <a:prstClr val="black"/>
                </a:solidFill>
              </a:rPr>
              <a:t>a 5 spojte perem pojmy s jejich </a:t>
            </a:r>
            <a:r>
              <a:rPr lang="cs-CZ" dirty="0" smtClean="0">
                <a:solidFill>
                  <a:prstClr val="black"/>
                </a:solidFill>
              </a:rPr>
              <a:t>charakteristikami a obrázkem. 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Na str</a:t>
            </a:r>
            <a:r>
              <a:rPr lang="cs-CZ" dirty="0" smtClean="0">
                <a:solidFill>
                  <a:prstClr val="black"/>
                </a:solidFill>
              </a:rPr>
              <a:t>. 4 </a:t>
            </a:r>
            <a:r>
              <a:rPr lang="cs-CZ" dirty="0" smtClean="0">
                <a:solidFill>
                  <a:prstClr val="black"/>
                </a:solidFill>
              </a:rPr>
              <a:t>kliknutím na obdélník odkryjte a pojmenujte příslušnou životní hodnotu, 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uspořádejte aukci.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Na str</a:t>
            </a:r>
            <a:r>
              <a:rPr lang="cs-CZ" dirty="0" smtClean="0">
                <a:solidFill>
                  <a:prstClr val="black"/>
                </a:solidFill>
              </a:rPr>
              <a:t>. 6 </a:t>
            </a:r>
            <a:r>
              <a:rPr lang="cs-CZ" dirty="0" smtClean="0">
                <a:solidFill>
                  <a:prstClr val="black"/>
                </a:solidFill>
              </a:rPr>
              <a:t>spojte pojem perem s obrázkem a kliknutím na pojem ověřte správnost.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32022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6693" y="4819645"/>
            <a:ext cx="27659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HODNOTY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6693" y="697850"/>
            <a:ext cx="21119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MOTIVY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1584" y="1988837"/>
            <a:ext cx="24485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POTŘEBY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6693" y="3356992"/>
            <a:ext cx="17572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ZÁJMY</a:t>
            </a:r>
            <a:endParaRPr lang="cs-CZ" sz="36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0393" y="4665754"/>
            <a:ext cx="440216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popud, důvod k jakékoli</a:t>
            </a:r>
          </a:p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 činnosti (vnitřní a vnější)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74169" y="677886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nižší – biologické a vyšší - </a:t>
            </a:r>
          </a:p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psychické a sociální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374169" y="1834950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/>
                </a:solidFill>
              </a:rPr>
              <a:t>uvědomělé, záměrné, soustavné aktivity - záliby</a:t>
            </a:r>
            <a:endParaRPr lang="cs-CZ" sz="2800" b="1" dirty="0">
              <a:solidFill>
                <a:schemeClr val="accent5"/>
              </a:solidFill>
            </a:endParaRPr>
          </a:p>
        </p:txBody>
      </p:sp>
      <p:pic>
        <p:nvPicPr>
          <p:cNvPr id="1028" name="Picture 4" descr="C:\Users\brab\AppData\Local\Microsoft\Windows\Temporary Internet Files\Content.IE5\QKIPR2DR\MC90034026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741" y="2958181"/>
            <a:ext cx="1008041" cy="1443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Obdélník 15"/>
          <p:cNvSpPr/>
          <p:nvPr/>
        </p:nvSpPr>
        <p:spPr>
          <a:xfrm>
            <a:off x="0" y="5465976"/>
            <a:ext cx="35283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</a:rPr>
              <a:t>hodnotový systém</a:t>
            </a:r>
            <a:endParaRPr lang="cs-CZ" sz="28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319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 descr="C:\Users\brab\AppData\Local\Microsoft\Windows\Temporary Internet Files\Content.IE5\47ZFZMC7\MP900430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1743" y="260647"/>
            <a:ext cx="1985292" cy="236663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brab\AppData\Local\Microsoft\Windows\Temporary Internet Files\Content.IE5\QKIPR2DR\MP90031686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704546"/>
            <a:ext cx="1896986" cy="2088946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brab\AppData\Local\Microsoft\Windows\Temporary Internet Files\Content.IE5\RIA2AXAY\MP90040942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6950" y="2432853"/>
            <a:ext cx="2312814" cy="231281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brab\AppData\Local\Microsoft\Windows\Temporary Internet Files\Content.IE5\SL9SS00J\MP900316972[1]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781" y="258891"/>
            <a:ext cx="2920715" cy="197122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brab\AppData\Local\Microsoft\Windows\Temporary Internet Files\Content.IE5\RIA2AXAY\MP90030895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53" y="4817784"/>
            <a:ext cx="2767236" cy="1844824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brab\AppData\Local\Microsoft\Windows\Temporary Internet Files\Content.IE5\RIA2AXAY\MP90043937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817784"/>
            <a:ext cx="2880320" cy="1906641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brab\AppData\Local\Microsoft\Windows\Temporary Internet Files\Content.IE5\QKIPR2DR\MP900316975[1]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5650" y="2996952"/>
            <a:ext cx="2016224" cy="2509658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brab\AppData\Local\Microsoft\Windows\Temporary Internet Files\Content.IE5\SL9SS00J\MP900316970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260647"/>
            <a:ext cx="2880320" cy="1967719"/>
          </a:xfrm>
          <a:prstGeom prst="rect">
            <a:avLst/>
          </a:prstGeom>
          <a:noFill/>
          <a:effectLst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97958" y="226403"/>
            <a:ext cx="2889866" cy="1940956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6112008" y="289164"/>
            <a:ext cx="2889866" cy="1940956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547726" y="2704546"/>
            <a:ext cx="2065276" cy="2020598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5496" y="4728404"/>
            <a:ext cx="2889866" cy="1940956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15615" y="2432853"/>
            <a:ext cx="2476127" cy="2254041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3635896" y="190919"/>
            <a:ext cx="1922808" cy="2436362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23928" y="4856560"/>
            <a:ext cx="2889866" cy="1800200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985650" y="2996952"/>
            <a:ext cx="1950746" cy="2503877"/>
          </a:xfrm>
          <a:prstGeom prst="roundRect">
            <a:avLst/>
          </a:prstGeom>
          <a:solidFill>
            <a:schemeClr val="bg2">
              <a:lumMod val="60000"/>
              <a:lumOff val="40000"/>
            </a:schemeClr>
          </a:solidFill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4466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2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4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7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83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6693" y="4819645"/>
            <a:ext cx="300524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C8406"/>
                </a:solidFill>
              </a:rPr>
              <a:t>TVOŘIVOST</a:t>
            </a:r>
            <a:endParaRPr lang="cs-CZ" sz="3600" b="1" dirty="0">
              <a:solidFill>
                <a:srgbClr val="0C8406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6693" y="697850"/>
            <a:ext cx="191590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C8406"/>
                </a:solidFill>
              </a:rPr>
              <a:t>VLOHY</a:t>
            </a:r>
            <a:endParaRPr lang="cs-CZ" sz="3600" b="1" dirty="0">
              <a:solidFill>
                <a:srgbClr val="0C8406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1584" y="1988837"/>
            <a:ext cx="346921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C8406"/>
                </a:solidFill>
              </a:rPr>
              <a:t>SCHOPNOSTI</a:t>
            </a:r>
            <a:endParaRPr lang="cs-CZ" sz="3600" b="1" dirty="0">
              <a:solidFill>
                <a:srgbClr val="0C8406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6693" y="3356992"/>
            <a:ext cx="348249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C8406"/>
                </a:solidFill>
              </a:rPr>
              <a:t>DOVEDNOSTI</a:t>
            </a:r>
            <a:endParaRPr lang="cs-CZ" sz="3600" b="1" dirty="0">
              <a:solidFill>
                <a:srgbClr val="0C8406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270619" y="4752726"/>
            <a:ext cx="4691605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cvičením, učením získané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předpoklady správně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vykonávat nějakou činnost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30421" y="1844824"/>
            <a:ext cx="4572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vrozený základ schopností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264436" y="2987659"/>
            <a:ext cx="4572000" cy="1384995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vlastnosti osobnosti, které dávají předpoklad pro úspěšnou činnost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139952" y="543961"/>
            <a:ext cx="4572000" cy="95410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75000"/>
                  </a:schemeClr>
                </a:solidFill>
              </a:rPr>
              <a:t>schopnost vymýšlet nové, hlava plná nápadů</a:t>
            </a:r>
            <a:endParaRPr lang="cs-CZ" sz="28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278912" y="5445224"/>
            <a:ext cx="2700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tx2"/>
                </a:solidFill>
              </a:rPr>
              <a:t>kreativita</a:t>
            </a:r>
            <a:endParaRPr lang="cs-CZ" sz="28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8419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rab\AppData\Local\Microsoft\Windows\Temporary Internet Files\Content.IE5\47ZFZMC7\MC90025004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1" y="260648"/>
            <a:ext cx="3822165" cy="2752932"/>
          </a:xfrm>
          <a:prstGeom prst="rect">
            <a:avLst/>
          </a:prstGeom>
          <a:noFill/>
          <a:effectLst>
            <a:glow>
              <a:schemeClr val="accent1"/>
            </a:glow>
            <a:reflection blurRad="6350" stA="50000" endA="300" endPos="50000" dist="50800" dir="5400000" sy="-100000" algn="bl" rotWithShape="0"/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brab\AppData\Local\Microsoft\Windows\Temporary Internet Files\Content.IE5\RIA2AXAY\MP900409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322287"/>
            <a:ext cx="2304256" cy="3454696"/>
          </a:xfrm>
          <a:prstGeom prst="rect">
            <a:avLst/>
          </a:prstGeom>
          <a:noFill/>
          <a:effectLst>
            <a:glow>
              <a:schemeClr val="accent1"/>
            </a:glow>
            <a:reflection blurRad="6350" stA="50000" endA="300" endPos="50000" dist="50800" dir="5400000" sy="-100000" algn="bl" rotWithShape="0"/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brab\AppData\Local\Microsoft\Windows\Temporary Internet Files\Content.IE5\RIA2AXAY\MP90043086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89789"/>
            <a:ext cx="2315714" cy="3487194"/>
          </a:xfrm>
          <a:prstGeom prst="rect">
            <a:avLst/>
          </a:prstGeom>
          <a:noFill/>
          <a:effectLst>
            <a:reflection blurRad="6350" stA="50000" endA="300" endPos="50000" dist="50800" dir="5400000" sy="-100000" algn="bl" rotWithShape="0"/>
            <a:softEdge rad="1270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844356" y="5734997"/>
            <a:ext cx="21201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AC0408"/>
                </a:solidFill>
              </a:rPr>
              <a:t>TALENT</a:t>
            </a:r>
            <a:endParaRPr lang="cs-CZ" sz="3600" b="1" dirty="0">
              <a:solidFill>
                <a:srgbClr val="AC0408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5733256"/>
            <a:ext cx="22092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AC0408"/>
                </a:solidFill>
              </a:rPr>
              <a:t>NADÁNÍ</a:t>
            </a:r>
            <a:endParaRPr lang="cs-CZ" sz="3600" b="1" dirty="0">
              <a:solidFill>
                <a:srgbClr val="AC0408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37" y="5733256"/>
            <a:ext cx="283186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AC0408"/>
                </a:solidFill>
              </a:rPr>
              <a:t>GENIALITA</a:t>
            </a:r>
            <a:endParaRPr lang="cs-CZ" sz="3600" b="1" dirty="0">
              <a:solidFill>
                <a:srgbClr val="AC0408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40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6.16096E-6 C 0.00104 -0.01433 -0.00052 -0.01872 0.00625 -0.02774 C 0.00937 -0.0363 0.01284 -0.04463 0.01979 -0.04763 C 0.02708 -0.0622 0.03975 -0.06636 0.05069 -0.074 C 0.06076 -0.08093 0.07222 -0.08163 0.08281 -0.08695 C 0.10885 -0.10013 0.13941 -0.1036 0.16666 -0.10684 C 0.18264 -0.11516 0.20034 -0.11239 0.21736 -0.11493 C 0.24531 -0.12464 0.28646 -0.12441 0.31493 -0.12488 C 0.38732 -0.1258 0.45972 -0.12603 0.53211 -0.12649 C 0.54965 -0.12742 0.55625 -0.12765 0.57048 -0.13135 C 0.58489 -0.13968 0.60086 -0.13459 0.61614 -0.13968 C 0.62378 -0.14222 0.63958 -0.14291 0.63958 -0.14291 C 0.65069 -0.1487 0.66232 -0.15217 0.67413 -0.15448 C 0.68177 -0.15795 0.68854 -0.16165 0.69635 -0.16442 C 0.69965 -0.16558 0.70625 -0.16766 0.70625 -0.16766 C 0.71475 -0.17622 0.72465 -0.18477 0.73472 -0.18894 C 0.73958 -0.19587 0.73611 -0.19148 0.74583 -0.2005 L 0.74583 -0.2005 C 0.75 -0.20605 0.7526 -0.21322 0.75694 -0.21854 C 0.7585 -0.22501 0.76146 -0.22941 0.76423 -0.23496 C 0.76701 -0.24652 0.76475 -0.24259 0.76927 -0.24814 C 0.77135 -0.2567 0.77465 -0.27404 0.76805 -0.28121 C 0.76684 -0.28237 0.75833 -0.28445 0.75816 -0.28445 C 0.73836 -0.29162 0.71788 -0.28977 0.69757 -0.29254 C 0.65191 -0.3048 0.54774 -0.29439 0.53333 -0.29416 C 0.42951 -0.28746 0.53854 -0.29069 0.28281 -0.29254 C 0.27205 -0.30272 0.27639 -0.3011 0.27413 -0.32723 C 0.275 -0.33649 0.27552 -0.34597 0.27656 -0.35522 C 0.2776 -0.36516 0.28559 -0.37395 0.29027 -0.38135 C 0.29323 -0.38598 0.29461 -0.39014 0.29878 -0.39291 " pathEditMode="relative" ptsTypes="ffffffffffffffffFffffffffffffA">
                                      <p:cBhvr>
                                        <p:cTn id="24" dur="3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" fill="hold">
                      <p:stCondLst>
                        <p:cond delay="0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5.03238E-6 C -0.00468 -0.00924 -0.0118 -0.01502 -0.0184 -0.02127 C -0.02083 -0.02358 -0.02222 -0.02728 -0.02465 -0.02959 C -0.03715 -0.04116 -0.05103 -0.05226 -0.06544 -0.05919 C -0.07256 -0.06266 -0.07673 -0.06706 -0.08385 -0.06891 C -0.08906 -0.07631 -0.09791 -0.08116 -0.10485 -0.08533 C -0.1111 -0.08903 -0.11544 -0.09481 -0.12222 -0.09689 C -0.12847 -0.10244 -0.13437 -0.10545 -0.14183 -0.10684 C -0.14947 -0.11077 -0.15642 -0.11632 -0.16406 -0.12002 C -0.18298 -0.12904 -0.20364 -0.1369 -0.22343 -0.14129 C -0.23819 -0.15124 -0.22308 -0.14199 -0.25919 -0.15124 C -0.26909 -0.15378 -0.27812 -0.15887 -0.28767 -0.1628 C -0.30069 -0.17413 -0.29478 -0.1702 -0.30485 -0.17598 C -0.3085 -0.18084 -0.31197 -0.18339 -0.31475 -0.18894 C -0.3144 -0.19772 -0.31492 -0.20674 -0.31353 -0.2153 C -0.31249 -0.22224 -0.30017 -0.23126 -0.29496 -0.23334 C -0.28819 -0.24282 -0.27465 -0.24652 -0.26544 -0.24999 C -0.25208 -0.26664 -0.21944 -0.26664 -0.20364 -0.26803 C -0.1861 -0.27265 -0.16805 -0.27381 -0.15051 -0.27774 C -0.12742 -0.28283 -0.10468 -0.28722 -0.08142 -0.29092 C -0.07065 -0.29462 -0.06058 -0.29509 -0.0493 -0.29601 C -0.0335 -0.29948 -0.01978 -0.30133 -0.00364 -0.30249 C 0.02397 -0.30133 0.05122 -0.30064 0.079 -0.29925 C 0.0915 -0.29856 0.10747 -0.28722 0.11858 -0.27959 C 0.1224 -0.27682 0.12414 -0.27312 0.12848 -0.27127 C 0.13143 -0.26502 0.13421 -0.26294 0.13942 -0.2597 C 0.14671 -0.24791 0.14844 -0.25068 0.1566 -0.24328 C 0.1665 -0.23426 0.17466 -0.22709 0.18647 -0.22201 C 0.19028 -0.21646 0.18838 -0.21784 0.19619 -0.2153 C 0.19966 -0.21414 0.20626 -0.21206 0.20626 -0.21206 C 0.21285 -0.20628 0.22101 -0.20536 0.22848 -0.20212 C 0.26563 -0.20304 0.2757 -0.19749 0.30122 -0.20882 C 0.30799 -0.21738 0.29792 -0.20582 0.3099 -0.21368 C 0.31147 -0.21461 0.31216 -0.21738 0.31372 -0.21854 C 0.31563 -0.21969 0.31772 -0.21969 0.3198 -0.22039 C 0.3231 -0.22339 0.32674 -0.22663 0.32969 -0.2301 C 0.32987 -0.23033 0.3349 -0.23773 0.33594 -0.23843 C 0.33699 -0.23935 0.33838 -0.23935 0.33959 -0.24005 C 0.34098 -0.24097 0.34202 -0.24213 0.34324 -0.24328 C 0.34671 -0.24999 0.3507 -0.25647 0.35435 -0.26294 C 0.35747 -0.27543 0.35678 -0.26942 0.35678 -0.28121 " pathEditMode="relative" ptsTypes="ffffffffffffffffffffffffffffffffffffffffA"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469 -0.00578 -0.004 -0.01434 -0.00747 -0.02127 C -0.01042 -0.03376 -0.01823 -0.04093 -0.02361 -0.05088 C -0.02726 -0.05758 -0.02952 -0.06591 -0.03334 -0.07238 C -0.03993 -0.08325 -0.05052 -0.08811 -0.05695 -0.09875 C -0.06302 -0.10869 -0.06789 -0.11817 -0.07535 -0.12673 C -0.07674 -0.12835 -0.07778 -0.1302 -0.07917 -0.13159 C -0.08229 -0.13506 -0.08559 -0.13829 -0.08889 -0.14153 C -0.09497 -0.14778 -0.09688 -0.15495 -0.10382 -0.15795 C -0.11615 -0.17437 -0.12604 -0.19287 -0.13837 -0.20883 C -0.14427 -0.21646 -0.14723 -0.22826 -0.15191 -0.23681 C -0.15434 -0.24121 -0.1566 -0.24583 -0.15938 -0.25 C -0.16181 -0.25393 -0.16563 -0.25601 -0.16806 -0.25994 C -0.16893 -0.26133 -0.16945 -0.26364 -0.17049 -0.2648 C -0.17309 -0.26757 -0.17639 -0.26896 -0.17917 -0.27127 C -0.18316 -0.27844 -0.18802 -0.28839 -0.19289 -0.2944 C -0.1967 -0.30504 -0.20157 -0.30573 -0.20625 -0.31406 C -0.21511 -0.32955 -0.20764 -0.31961 -0.21372 -0.32724 C -0.2158 -0.33557 -0.21997 -0.3395 -0.22483 -0.34528 C -0.23021 -0.35175 -0.23577 -0.36031 -0.24202 -0.36517 C -0.24393 -0.36656 -0.24636 -0.36702 -0.24827 -0.36841 C -0.2599 -0.37673 -0.27136 -0.38714 -0.28403 -0.3913 C -0.30608 -0.39038 -0.31997 -0.39014 -0.33959 -0.38644 C -0.34427 -0.38436 -0.35122 -0.38251 -0.35556 -0.37835 C -0.36632 -0.36794 -0.37691 -0.3573 -0.38768 -0.3469 C -0.39653 -0.33834 -0.38334 -0.3499 -0.39271 -0.3388 C -0.39514 -0.33603 -0.40157 -0.33048 -0.40504 -0.32724 C -0.40799 -0.3247 -0.41007 -0.32053 -0.4125 -0.3173 C -0.41563 -0.31313 -0.42014 -0.30989 -0.42361 -0.30596 C -0.42882 -0.29972 -0.43073 -0.29394 -0.43716 -0.29116 C -0.44514 -0.28029 -0.44636 -0.28168 -0.45434 -0.27289 C -0.45782 -0.26919 -0.4592 -0.26503 -0.46302 -0.26156 C -0.46511 -0.25717 -0.4724 -0.24329 -0.47414 -0.24167 C -0.479 -0.23728 -0.47761 -0.23936 -0.4816 -0.23196 C -0.48507 -0.22571 -0.48993 -0.21438 -0.49514 -0.21207 C -0.51181 -0.18987 -0.5007 -0.20652 -0.50747 -0.19403 C -0.5099 -0.18964 -0.51493 -0.18085 -0.51493 -0.18085 C -0.51684 -0.17322 -0.52396 -0.16998 -0.52848 -0.16443 C -0.53386 -0.15795 -0.53681 -0.15055 -0.54323 -0.14639 C -0.54723 -0.13621 -0.55191 -0.13367 -0.55816 -0.12673 C -0.56545 -0.11887 -0.56927 -0.11101 -0.57778 -0.10522 C -0.58195 -0.09805 -0.58733 -0.09019 -0.59393 -0.08718 C -0.60087 -0.08048 -0.60434 -0.07655 -0.6125 -0.074 C -0.62292 -0.06475 -0.63959 -0.0629 -0.65191 -0.06082 C -0.67535 -0.06244 -0.67084 -0.06036 -0.68525 -0.07076 C -0.68785 -0.07261 -0.69063 -0.07446 -0.69271 -0.07724 C -0.69601 -0.08163 -0.70261 -0.09042 -0.70261 -0.09042 C -0.70591 -0.10199 -0.70903 -0.10476 -0.71736 -0.11008 C -0.72778 -0.12465 -0.72761 -0.14454 -0.73212 -0.16281 C -0.73247 -0.16605 -0.73299 -0.16952 -0.73334 -0.17275 C -0.7342 -0.18085 -0.73594 -0.19727 -0.73594 -0.19727 C -0.73681 -0.21669 -0.73594 -0.23404 -0.73594 -0.25323 " pathEditMode="relative" ptsTypes="fffffffffffffffffffffffffffffffffffffffffffffffffffA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8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148" y="578886"/>
            <a:ext cx="8953348" cy="230832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Zdroje: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/>
              <a:t>Kolektiv autorů, </a:t>
            </a:r>
            <a:r>
              <a:rPr lang="cs-CZ" i="1" dirty="0"/>
              <a:t>Občanská výchova 8.</a:t>
            </a:r>
            <a:r>
              <a:rPr lang="cs-CZ" dirty="0"/>
              <a:t>, Nakladatelství Fraus, Plzeň 2005 ISBN 80-7238-393-0</a:t>
            </a:r>
            <a:r>
              <a:rPr lang="cs-CZ" dirty="0" smtClean="0"/>
              <a:t>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/>
              <a:t>Ilustrace: www.office.microsoft.com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Software: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Microsoft PowerPoint 2010</a:t>
            </a:r>
          </a:p>
          <a:p>
            <a:r>
              <a:rPr lang="cs-CZ" dirty="0" smtClean="0">
                <a:solidFill>
                  <a:prstClr val="black"/>
                </a:solidFill>
              </a:rPr>
              <a:t>držitel licence 2. základní škola, Rakovník, Husovo náměstí 3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8590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Mountain">
      <a:dk1>
        <a:srgbClr val="000000"/>
      </a:dk1>
      <a:lt1>
        <a:srgbClr val="FFFFFF"/>
      </a:lt1>
      <a:dk2>
        <a:srgbClr val="0536B3"/>
      </a:dk2>
      <a:lt2>
        <a:srgbClr val="7CB7F8"/>
      </a:lt2>
      <a:accent1>
        <a:srgbClr val="3F9EE4"/>
      </a:accent1>
      <a:accent2>
        <a:srgbClr val="77B559"/>
      </a:accent2>
      <a:accent3>
        <a:srgbClr val="E4A81B"/>
      </a:accent3>
      <a:accent4>
        <a:srgbClr val="108BB4"/>
      </a:accent4>
      <a:accent5>
        <a:srgbClr val="DA7328"/>
      </a:accent5>
      <a:accent6>
        <a:srgbClr val="AE589F"/>
      </a:accent6>
      <a:hlink>
        <a:srgbClr val="460245"/>
      </a:hlink>
      <a:folHlink>
        <a:srgbClr val="AC17D6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161</TotalTime>
  <Words>221</Words>
  <Application>Microsoft Office PowerPoint</Application>
  <PresentationFormat>Předvádění na obrazovce (4:3)</PresentationFormat>
  <Paragraphs>56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Mountain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brab</dc:creator>
  <cp:lastModifiedBy>brab</cp:lastModifiedBy>
  <cp:revision>18</cp:revision>
  <dcterms:created xsi:type="dcterms:W3CDTF">2011-12-01T14:53:16Z</dcterms:created>
  <dcterms:modified xsi:type="dcterms:W3CDTF">2012-10-23T13:25:10Z</dcterms:modified>
</cp:coreProperties>
</file>