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á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Ová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á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nic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á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3F3BB2-11A1-459E-ACC0-921F2F3A0816}" type="datetimeFigureOut">
              <a:rPr lang="cs-CZ" smtClean="0"/>
              <a:pPr/>
              <a:t>23.10.2012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34DD87-9690-4D67-86E9-85E537C5380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757438"/>
              </p:ext>
            </p:extLst>
          </p:nvPr>
        </p:nvGraphicFramePr>
        <p:xfrm>
          <a:off x="467544" y="260649"/>
          <a:ext cx="8462174" cy="6421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31087"/>
                <a:gridCol w="4231087"/>
              </a:tblGrid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školy: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ZŠ a MŠ Verneřice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Autor výukového materiálu: 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Jiřina Trpková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Číslo projektu: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CZ.1.07/1.4.00/21.1526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Název: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VY_12_INOVACE_II.JJK_CJ25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Vytvořeno: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18.10. </a:t>
                      </a:r>
                      <a:r>
                        <a:rPr lang="cs-CZ" sz="1600" dirty="0">
                          <a:effectLst/>
                        </a:rPr>
                        <a:t>2012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oblast: 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Jazyk a jazyková komunikace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Vzdělávací obor: 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Český jazyk a literatura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Tematický okruh: 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Samohlásky</a:t>
                      </a:r>
                      <a:endParaRPr kumimoji="0" lang="cs-CZ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01" marR="65301" marT="0" marB="0"/>
                </a:tc>
              </a:tr>
              <a:tr h="251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Určeno pro:</a:t>
                      </a:r>
                      <a:endParaRPr lang="cs-CZ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1. </a:t>
                      </a:r>
                      <a:r>
                        <a:rPr lang="cs-CZ" sz="1600" dirty="0">
                          <a:effectLst/>
                        </a:rPr>
                        <a:t>ročník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502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Anotace: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 K dispozici </a:t>
                      </a:r>
                      <a:r>
                        <a:rPr lang="cs-CZ" sz="1600" dirty="0" smtClean="0">
                          <a:effectLst/>
                        </a:rPr>
                        <a:t>je</a:t>
                      </a:r>
                      <a:r>
                        <a:rPr lang="cs-CZ" sz="1600" baseline="0" dirty="0" smtClean="0">
                          <a:effectLst/>
                        </a:rPr>
                        <a:t> prezentace v </a:t>
                      </a:r>
                      <a:r>
                        <a:rPr lang="cs-CZ" sz="1600" baseline="0" dirty="0" err="1" smtClean="0">
                          <a:effectLst/>
                        </a:rPr>
                        <a:t>Power</a:t>
                      </a:r>
                      <a:r>
                        <a:rPr lang="cs-CZ" sz="1600" baseline="0" dirty="0" smtClean="0">
                          <a:effectLst/>
                        </a:rPr>
                        <a:t> Pointu.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1256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Metodický pokyn: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Materiál se hodí pro práci ve skupině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(interaktivní tabule), </a:t>
                      </a:r>
                      <a:r>
                        <a:rPr lang="cs-CZ" sz="1600" dirty="0" smtClean="0">
                          <a:effectLst/>
                        </a:rPr>
                        <a:t>jako</a:t>
                      </a:r>
                      <a:r>
                        <a:rPr lang="cs-CZ" sz="1600" baseline="0" dirty="0" smtClean="0">
                          <a:effectLst/>
                        </a:rPr>
                        <a:t> prezentace učiva .</a:t>
                      </a:r>
                      <a:endParaRPr lang="cs-CZ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51233">
                <a:tc gridSpan="2">
                  <a:txBody>
                    <a:bodyPr/>
                    <a:lstStyle/>
                    <a:p>
                      <a:r>
                        <a:rPr lang="cs-CZ" sz="1600" dirty="0">
                          <a:effectLst/>
                        </a:rPr>
                        <a:t>Autorem materiálu a všech jeho částí, není-li uvedeno jinak, je Jiřina </a:t>
                      </a:r>
                      <a:r>
                        <a:rPr lang="cs-CZ" sz="1600" dirty="0" err="1">
                          <a:effectLst/>
                        </a:rPr>
                        <a:t>Trpková</a:t>
                      </a:r>
                      <a:r>
                        <a:rPr lang="cs-CZ" sz="1600" dirty="0" smtClean="0">
                          <a:effectLst/>
                        </a:rPr>
                        <a:t>. Zdroj</a:t>
                      </a:r>
                      <a:r>
                        <a:rPr lang="cs-CZ" sz="1600" baseline="0" dirty="0" smtClean="0">
                          <a:effectLst/>
                        </a:rPr>
                        <a:t> obrázků</a:t>
                      </a:r>
                      <a:r>
                        <a:rPr lang="cs-CZ" sz="1600" baseline="0" smtClean="0">
                          <a:effectLst/>
                        </a:rPr>
                        <a:t>: </a:t>
                      </a:r>
                      <a:r>
                        <a:rPr kumimoji="0" lang="cs-CZ" sz="1600" b="1" kern="1200" baseline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Galerie </a:t>
                      </a:r>
                      <a:r>
                        <a:rPr kumimoji="0" lang="cs-CZ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 Office a program v licenci školy 320 000x obrázky od společnosti </a:t>
                      </a:r>
                      <a:r>
                        <a:rPr kumimoji="0" lang="cs-CZ" sz="1600" b="1" kern="1200" baseline="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Terasoft</a:t>
                      </a:r>
                      <a:r>
                        <a:rPr kumimoji="0" lang="cs-CZ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cs-CZ" sz="1600" b="1" kern="1200" baseline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01" marR="65301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40712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301" marR="65301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9" name="Obrázek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181" y="5445224"/>
            <a:ext cx="54070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47664" y="306896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1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Samohlásky</a:t>
            </a:r>
            <a:endParaRPr lang="cs-CZ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39900" y="13541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1" name="Skupina 40"/>
          <p:cNvGrpSpPr/>
          <p:nvPr/>
        </p:nvGrpSpPr>
        <p:grpSpPr>
          <a:xfrm>
            <a:off x="4088457" y="1829190"/>
            <a:ext cx="967085" cy="967085"/>
            <a:chOff x="2259657" y="390"/>
            <a:chExt cx="967085" cy="967085"/>
          </a:xfrm>
        </p:grpSpPr>
        <p:sp>
          <p:nvSpPr>
            <p:cNvPr id="69" name="Ovál 68"/>
            <p:cNvSpPr/>
            <p:nvPr/>
          </p:nvSpPr>
          <p:spPr>
            <a:xfrm>
              <a:off x="2259657" y="390"/>
              <a:ext cx="967085" cy="96708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0" name="Ovál 4"/>
            <p:cNvSpPr/>
            <p:nvPr/>
          </p:nvSpPr>
          <p:spPr>
            <a:xfrm>
              <a:off x="2401283" y="142016"/>
              <a:ext cx="683833" cy="683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3300" kern="1200" dirty="0" smtClean="0"/>
                <a:t>A </a:t>
              </a:r>
              <a:r>
                <a:rPr lang="cs-CZ" sz="3300" kern="1200" dirty="0" err="1" smtClean="0"/>
                <a:t>a</a:t>
              </a:r>
              <a:endParaRPr lang="cs-CZ" sz="3300" kern="1200" dirty="0"/>
            </a:p>
          </p:txBody>
        </p:sp>
      </p:grpSp>
      <p:grpSp>
        <p:nvGrpSpPr>
          <p:cNvPr id="42" name="Skupina 41"/>
          <p:cNvGrpSpPr/>
          <p:nvPr/>
        </p:nvGrpSpPr>
        <p:grpSpPr>
          <a:xfrm>
            <a:off x="5024804" y="2571648"/>
            <a:ext cx="256362" cy="326391"/>
            <a:chOff x="3196004" y="742848"/>
            <a:chExt cx="256362" cy="326391"/>
          </a:xfrm>
        </p:grpSpPr>
        <p:sp>
          <p:nvSpPr>
            <p:cNvPr id="67" name="Šipka doprava 66"/>
            <p:cNvSpPr/>
            <p:nvPr/>
          </p:nvSpPr>
          <p:spPr>
            <a:xfrm rot="2160000">
              <a:off x="3196004" y="742848"/>
              <a:ext cx="256362" cy="32639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Šipka doprava 6"/>
            <p:cNvSpPr/>
            <p:nvPr/>
          </p:nvSpPr>
          <p:spPr>
            <a:xfrm rot="2160000">
              <a:off x="3203348" y="785523"/>
              <a:ext cx="179453" cy="195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cs-CZ" sz="1400" kern="1200"/>
            </a:p>
          </p:txBody>
        </p:sp>
      </p:grpSp>
      <p:grpSp>
        <p:nvGrpSpPr>
          <p:cNvPr id="43" name="Skupina 42"/>
          <p:cNvGrpSpPr/>
          <p:nvPr/>
        </p:nvGrpSpPr>
        <p:grpSpPr>
          <a:xfrm>
            <a:off x="5262169" y="2681942"/>
            <a:ext cx="967085" cy="967085"/>
            <a:chOff x="3433369" y="853142"/>
            <a:chExt cx="967085" cy="967085"/>
          </a:xfrm>
        </p:grpSpPr>
        <p:sp>
          <p:nvSpPr>
            <p:cNvPr id="65" name="Ovál 64"/>
            <p:cNvSpPr/>
            <p:nvPr/>
          </p:nvSpPr>
          <p:spPr>
            <a:xfrm>
              <a:off x="3433369" y="853142"/>
              <a:ext cx="967085" cy="96708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Ovál 8"/>
            <p:cNvSpPr/>
            <p:nvPr/>
          </p:nvSpPr>
          <p:spPr>
            <a:xfrm>
              <a:off x="3574995" y="994768"/>
              <a:ext cx="683833" cy="683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3300" kern="1200" dirty="0" smtClean="0"/>
                <a:t>E </a:t>
              </a:r>
              <a:r>
                <a:rPr lang="cs-CZ" sz="3300" kern="1200" dirty="0" err="1" smtClean="0"/>
                <a:t>e</a:t>
              </a:r>
              <a:endParaRPr lang="cs-CZ" sz="3300" kern="1200" dirty="0"/>
            </a:p>
          </p:txBody>
        </p:sp>
      </p:grpSp>
      <p:grpSp>
        <p:nvGrpSpPr>
          <p:cNvPr id="44" name="Skupina 43"/>
          <p:cNvGrpSpPr/>
          <p:nvPr/>
        </p:nvGrpSpPr>
        <p:grpSpPr>
          <a:xfrm>
            <a:off x="5360599" y="3720294"/>
            <a:ext cx="326391" cy="256362"/>
            <a:chOff x="3531799" y="1891494"/>
            <a:chExt cx="326391" cy="256362"/>
          </a:xfrm>
        </p:grpSpPr>
        <p:sp>
          <p:nvSpPr>
            <p:cNvPr id="63" name="Šipka doprava 62"/>
            <p:cNvSpPr/>
            <p:nvPr/>
          </p:nvSpPr>
          <p:spPr>
            <a:xfrm rot="6480000">
              <a:off x="3566814" y="1856479"/>
              <a:ext cx="256362" cy="32639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Šipka doprava 10"/>
            <p:cNvSpPr/>
            <p:nvPr/>
          </p:nvSpPr>
          <p:spPr>
            <a:xfrm rot="17280000">
              <a:off x="3617152" y="1885185"/>
              <a:ext cx="179453" cy="195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cs-CZ" sz="1400" kern="1200"/>
            </a:p>
          </p:txBody>
        </p:sp>
      </p:grpSp>
      <p:grpSp>
        <p:nvGrpSpPr>
          <p:cNvPr id="45" name="Skupina 44"/>
          <p:cNvGrpSpPr/>
          <p:nvPr/>
        </p:nvGrpSpPr>
        <p:grpSpPr>
          <a:xfrm>
            <a:off x="4813851" y="4061724"/>
            <a:ext cx="967085" cy="967085"/>
            <a:chOff x="2985051" y="2232924"/>
            <a:chExt cx="967085" cy="967085"/>
          </a:xfrm>
        </p:grpSpPr>
        <p:sp>
          <p:nvSpPr>
            <p:cNvPr id="61" name="Ovál 60"/>
            <p:cNvSpPr/>
            <p:nvPr/>
          </p:nvSpPr>
          <p:spPr>
            <a:xfrm>
              <a:off x="2985051" y="2232924"/>
              <a:ext cx="967085" cy="96708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Ovál 12"/>
            <p:cNvSpPr/>
            <p:nvPr/>
          </p:nvSpPr>
          <p:spPr>
            <a:xfrm>
              <a:off x="3126677" y="2374550"/>
              <a:ext cx="683833" cy="683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3300" kern="1200" dirty="0" smtClean="0"/>
                <a:t>I </a:t>
              </a:r>
              <a:r>
                <a:rPr lang="cs-CZ" sz="3300" kern="1200" dirty="0" err="1" smtClean="0"/>
                <a:t>i</a:t>
              </a:r>
              <a:endParaRPr lang="cs-CZ" sz="3300" kern="1200" dirty="0"/>
            </a:p>
          </p:txBody>
        </p:sp>
      </p:grpSp>
      <p:grpSp>
        <p:nvGrpSpPr>
          <p:cNvPr id="46" name="Skupina 45"/>
          <p:cNvGrpSpPr/>
          <p:nvPr/>
        </p:nvGrpSpPr>
        <p:grpSpPr>
          <a:xfrm>
            <a:off x="4451074" y="4382071"/>
            <a:ext cx="256362" cy="326391"/>
            <a:chOff x="2622274" y="2553271"/>
            <a:chExt cx="256362" cy="326391"/>
          </a:xfrm>
        </p:grpSpPr>
        <p:sp>
          <p:nvSpPr>
            <p:cNvPr id="59" name="Šipka doprava 58"/>
            <p:cNvSpPr/>
            <p:nvPr/>
          </p:nvSpPr>
          <p:spPr>
            <a:xfrm rot="10800000">
              <a:off x="2622274" y="2553271"/>
              <a:ext cx="256362" cy="32639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Šipka doprava 14"/>
            <p:cNvSpPr/>
            <p:nvPr/>
          </p:nvSpPr>
          <p:spPr>
            <a:xfrm rot="21600000">
              <a:off x="2699183" y="2618549"/>
              <a:ext cx="179453" cy="195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cs-CZ" sz="1400" kern="1200"/>
            </a:p>
          </p:txBody>
        </p:sp>
      </p:grpSp>
      <p:grpSp>
        <p:nvGrpSpPr>
          <p:cNvPr id="47" name="Skupina 46"/>
          <p:cNvGrpSpPr/>
          <p:nvPr/>
        </p:nvGrpSpPr>
        <p:grpSpPr>
          <a:xfrm>
            <a:off x="3363063" y="4061724"/>
            <a:ext cx="967085" cy="967085"/>
            <a:chOff x="1534263" y="2232924"/>
            <a:chExt cx="967085" cy="967085"/>
          </a:xfrm>
        </p:grpSpPr>
        <p:sp>
          <p:nvSpPr>
            <p:cNvPr id="57" name="Ovál 56"/>
            <p:cNvSpPr/>
            <p:nvPr/>
          </p:nvSpPr>
          <p:spPr>
            <a:xfrm>
              <a:off x="1534263" y="2232924"/>
              <a:ext cx="967085" cy="96708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Ovál 16"/>
            <p:cNvSpPr/>
            <p:nvPr/>
          </p:nvSpPr>
          <p:spPr>
            <a:xfrm>
              <a:off x="1675889" y="2374550"/>
              <a:ext cx="683833" cy="683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3300" dirty="0" err="1" smtClean="0"/>
                <a:t>Uu</a:t>
              </a:r>
              <a:endParaRPr lang="cs-CZ" sz="3300" kern="1200" dirty="0"/>
            </a:p>
          </p:txBody>
        </p:sp>
      </p:grpSp>
      <p:grpSp>
        <p:nvGrpSpPr>
          <p:cNvPr id="48" name="Skupina 47"/>
          <p:cNvGrpSpPr/>
          <p:nvPr/>
        </p:nvGrpSpPr>
        <p:grpSpPr>
          <a:xfrm>
            <a:off x="3461492" y="3734095"/>
            <a:ext cx="326391" cy="256362"/>
            <a:chOff x="1632692" y="1905295"/>
            <a:chExt cx="326391" cy="256362"/>
          </a:xfrm>
        </p:grpSpPr>
        <p:sp>
          <p:nvSpPr>
            <p:cNvPr id="55" name="Šipka doprava 54"/>
            <p:cNvSpPr/>
            <p:nvPr/>
          </p:nvSpPr>
          <p:spPr>
            <a:xfrm rot="15120000">
              <a:off x="1667707" y="1870280"/>
              <a:ext cx="256362" cy="32639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Šipka doprava 18"/>
            <p:cNvSpPr/>
            <p:nvPr/>
          </p:nvSpPr>
          <p:spPr>
            <a:xfrm rot="25920000">
              <a:off x="1718045" y="1972130"/>
              <a:ext cx="179453" cy="195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cs-CZ" sz="1400" kern="1200"/>
            </a:p>
          </p:txBody>
        </p:sp>
      </p:grpSp>
      <p:grpSp>
        <p:nvGrpSpPr>
          <p:cNvPr id="49" name="Skupina 48"/>
          <p:cNvGrpSpPr/>
          <p:nvPr/>
        </p:nvGrpSpPr>
        <p:grpSpPr>
          <a:xfrm>
            <a:off x="2914745" y="2681942"/>
            <a:ext cx="967085" cy="967085"/>
            <a:chOff x="1085945" y="853142"/>
            <a:chExt cx="967085" cy="967085"/>
          </a:xfrm>
        </p:grpSpPr>
        <p:sp>
          <p:nvSpPr>
            <p:cNvPr id="53" name="Ovál 52"/>
            <p:cNvSpPr/>
            <p:nvPr/>
          </p:nvSpPr>
          <p:spPr>
            <a:xfrm>
              <a:off x="1085945" y="853142"/>
              <a:ext cx="967085" cy="96708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Ovál 20"/>
            <p:cNvSpPr/>
            <p:nvPr/>
          </p:nvSpPr>
          <p:spPr>
            <a:xfrm>
              <a:off x="1227571" y="994768"/>
              <a:ext cx="683833" cy="683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3300" kern="1200" dirty="0" err="1" smtClean="0"/>
                <a:t>Oo</a:t>
              </a:r>
              <a:endParaRPr lang="cs-CZ" sz="3300" kern="1200" dirty="0"/>
            </a:p>
          </p:txBody>
        </p:sp>
      </p:grpSp>
      <p:grpSp>
        <p:nvGrpSpPr>
          <p:cNvPr id="50" name="Skupina 49"/>
          <p:cNvGrpSpPr/>
          <p:nvPr/>
        </p:nvGrpSpPr>
        <p:grpSpPr>
          <a:xfrm>
            <a:off x="3851092" y="2580178"/>
            <a:ext cx="256362" cy="326391"/>
            <a:chOff x="2022292" y="751378"/>
            <a:chExt cx="256362" cy="326391"/>
          </a:xfrm>
        </p:grpSpPr>
        <p:sp>
          <p:nvSpPr>
            <p:cNvPr id="51" name="Šipka doprava 50"/>
            <p:cNvSpPr/>
            <p:nvPr/>
          </p:nvSpPr>
          <p:spPr>
            <a:xfrm rot="19440000">
              <a:off x="2022292" y="751378"/>
              <a:ext cx="256362" cy="32639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Šipka doprava 22"/>
            <p:cNvSpPr/>
            <p:nvPr/>
          </p:nvSpPr>
          <p:spPr>
            <a:xfrm rot="19440000">
              <a:off x="2029636" y="839259"/>
              <a:ext cx="179453" cy="195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cs-CZ" sz="14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41720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 , a</a:t>
            </a:r>
            <a:endParaRPr lang="cs-CZ" dirty="0"/>
          </a:p>
        </p:txBody>
      </p:sp>
      <p:pic>
        <p:nvPicPr>
          <p:cNvPr id="4098" name="Picture 2" descr="C:\Users\trpkji\Desktop\Nová složka\ASTER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193" y="1527175"/>
            <a:ext cx="2499101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14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E, e</a:t>
            </a:r>
            <a:endParaRPr lang="cs-CZ" dirty="0"/>
          </a:p>
        </p:txBody>
      </p:sp>
      <p:pic>
        <p:nvPicPr>
          <p:cNvPr id="5122" name="Picture 2" descr="C:\Users\trpkji\Desktop\Nová složka\ESKIMKAY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4671588" cy="4403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10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I, i</a:t>
            </a:r>
            <a:endParaRPr lang="cs-CZ" dirty="0"/>
          </a:p>
        </p:txBody>
      </p:sp>
      <p:pic>
        <p:nvPicPr>
          <p:cNvPr id="6146" name="Picture 2" descr="C:\Users\trpkji\Desktop\Nová složka\INDIAN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611" y="1527175"/>
            <a:ext cx="3550266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44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U, u</a:t>
            </a:r>
            <a:endParaRPr lang="cs-CZ" dirty="0"/>
          </a:p>
        </p:txBody>
      </p:sp>
      <p:pic>
        <p:nvPicPr>
          <p:cNvPr id="8194" name="Picture 2" descr="C:\Users\trpkji\Desktop\Nová složka\M2574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950" y="1641098"/>
            <a:ext cx="4671588" cy="434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20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O, o</a:t>
            </a:r>
            <a:endParaRPr lang="cs-CZ" dirty="0"/>
          </a:p>
        </p:txBody>
      </p:sp>
      <p:pic>
        <p:nvPicPr>
          <p:cNvPr id="7170" name="Picture 2" descr="C:\Users\trpkji\Desktop\Nová složka\CUCUMBR2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950" y="2790888"/>
            <a:ext cx="4671588" cy="204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34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54</TotalTime>
  <Words>119</Words>
  <Application>Microsoft Office PowerPoint</Application>
  <PresentationFormat>Předvádění na obrazovce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Administrativní</vt:lpstr>
      <vt:lpstr>Prezentace aplikace PowerPoint</vt:lpstr>
      <vt:lpstr>Samohlásky</vt:lpstr>
      <vt:lpstr>A , a</vt:lpstr>
      <vt:lpstr>E, e</vt:lpstr>
      <vt:lpstr>I, i</vt:lpstr>
      <vt:lpstr>U, u</vt:lpstr>
      <vt:lpstr>O, o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Trpková</dc:creator>
  <cp:lastModifiedBy>bendji</cp:lastModifiedBy>
  <cp:revision>12</cp:revision>
  <dcterms:created xsi:type="dcterms:W3CDTF">2012-10-16T12:05:24Z</dcterms:created>
  <dcterms:modified xsi:type="dcterms:W3CDTF">2012-10-23T14:02:34Z</dcterms:modified>
</cp:coreProperties>
</file>