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6F1C"/>
    <a:srgbClr val="97153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  <p:sndAc>
      <p:stSnd>
        <p:snd r:embed="rId1" name="coin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oin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B2F1300-D66D-41F3-A3D8-CE1C508F6DF2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1D4BEEE-866C-47B9-B63F-0436BB44E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  <p:sndAc>
      <p:stSnd>
        <p:snd r:embed="rId13" name="coin.wav"/>
      </p:stSnd>
    </p:sndAc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564904"/>
            <a:ext cx="7272808" cy="2413514"/>
          </a:xfr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DERIVÁTY UHLOVODÍKU</a:t>
            </a:r>
            <a:b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5400" b="1" dirty="0" smtClean="0">
                <a:solidFill>
                  <a:srgbClr val="FF0000"/>
                </a:solidFill>
              </a:rPr>
              <a:t>HALOGENDERIVÁTY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3009" y="515719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23728" y="116632"/>
            <a:ext cx="5830951" cy="2031325"/>
          </a:xfrm>
          <a:prstGeom prst="rect">
            <a:avLst/>
          </a:prstGeom>
          <a:solidFill>
            <a:schemeClr val="bg2">
              <a:lumMod val="25000"/>
              <a:lumOff val="75000"/>
            </a:schemeClr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CZ.1.07/1.1.05/04.0031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Rozvoj interaktivních způsobů výuky ve škole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Základní škola a Mateřská škola, Chvalkovice, okres Náchod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Mgr. Markéta Ulrychová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  <a:p>
            <a:pPr lvl="0"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9501242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HALOGENDERIVÁTY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V molekule uhlovodíku je atom vodíku nahrazen halogenem   (Cl, F, Br, I)</a:t>
            </a:r>
          </a:p>
          <a:p>
            <a:r>
              <a:rPr lang="cs-CZ" sz="3200" dirty="0" smtClean="0"/>
              <a:t>Jsou to plynné, kapalné i pevné látky charakteristického zápachu</a:t>
            </a:r>
          </a:p>
          <a:p>
            <a:r>
              <a:rPr lang="cs-CZ" sz="3200" dirty="0" smtClean="0"/>
              <a:t>Může být nahrazeno i více atomů vodíku (předpony udávají počet nahrazených vodíků: mono-, di-, </a:t>
            </a:r>
            <a:r>
              <a:rPr lang="cs-CZ" sz="3200" dirty="0" err="1" smtClean="0"/>
              <a:t>tri</a:t>
            </a:r>
            <a:r>
              <a:rPr lang="cs-CZ" sz="3200" dirty="0" smtClean="0"/>
              <a:t>-, </a:t>
            </a:r>
            <a:r>
              <a:rPr lang="cs-CZ" sz="3200" dirty="0" err="1" smtClean="0"/>
              <a:t>tetra</a:t>
            </a:r>
            <a:r>
              <a:rPr lang="cs-CZ" sz="3200" dirty="0" smtClean="0"/>
              <a:t>-,….)</a:t>
            </a:r>
          </a:p>
          <a:p>
            <a:r>
              <a:rPr lang="cs-CZ" sz="3200" dirty="0" smtClean="0"/>
              <a:t>Škodlivé a nebezpečné látky pro životní prostředí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70551124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err="1">
                <a:solidFill>
                  <a:srgbClr val="FF0000"/>
                </a:solidFill>
              </a:rPr>
              <a:t>H</a:t>
            </a:r>
            <a:r>
              <a:rPr lang="cs-CZ" sz="4400" dirty="0" err="1" smtClean="0">
                <a:solidFill>
                  <a:srgbClr val="FF0000"/>
                </a:solidFill>
              </a:rPr>
              <a:t>alogenderiváty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Chloroform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err="1" smtClean="0"/>
              <a:t>Trichlormethan</a:t>
            </a:r>
            <a:endParaRPr lang="cs-CZ" sz="2800" dirty="0" smtClean="0"/>
          </a:p>
          <a:p>
            <a:r>
              <a:rPr lang="cs-CZ" sz="2800" dirty="0" smtClean="0"/>
              <a:t>CHCl</a:t>
            </a:r>
            <a:r>
              <a:rPr lang="cs-CZ" sz="2000" baseline="-25000" dirty="0" smtClean="0"/>
              <a:t>3</a:t>
            </a:r>
          </a:p>
          <a:p>
            <a:r>
              <a:rPr lang="cs-CZ" sz="2800" dirty="0" smtClean="0"/>
              <a:t>Má narkotické účinky</a:t>
            </a:r>
          </a:p>
          <a:p>
            <a:r>
              <a:rPr lang="cs-CZ" sz="2800" dirty="0" smtClean="0"/>
              <a:t>Rozpouštědlo tuků, olejů</a:t>
            </a:r>
          </a:p>
          <a:p>
            <a:r>
              <a:rPr lang="cs-CZ" sz="2800" dirty="0" smtClean="0"/>
              <a:t>Jeho rozkladem vzniká jedovatý fosgen</a:t>
            </a:r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J</a:t>
            </a:r>
            <a:r>
              <a:rPr lang="cs-CZ" sz="3200" dirty="0" smtClean="0">
                <a:solidFill>
                  <a:srgbClr val="00B050"/>
                </a:solidFill>
              </a:rPr>
              <a:t>odoform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Trijodmethan</a:t>
            </a:r>
            <a:endParaRPr lang="cs-CZ" sz="2800" dirty="0" smtClean="0"/>
          </a:p>
          <a:p>
            <a:r>
              <a:rPr lang="cs-CZ" sz="2800" dirty="0" smtClean="0"/>
              <a:t>CHI</a:t>
            </a:r>
            <a:r>
              <a:rPr lang="cs-CZ" sz="2000" baseline="-25000" dirty="0" smtClean="0"/>
              <a:t>3</a:t>
            </a:r>
          </a:p>
          <a:p>
            <a:r>
              <a:rPr lang="cs-CZ" sz="2800" dirty="0" smtClean="0"/>
              <a:t>Žlutý, voní po šafránu</a:t>
            </a:r>
          </a:p>
          <a:p>
            <a:r>
              <a:rPr lang="cs-CZ" sz="2800" dirty="0" smtClean="0"/>
              <a:t>Dezinfekční přípravek</a:t>
            </a:r>
            <a:endParaRPr lang="cs-CZ" sz="2800" dirty="0"/>
          </a:p>
        </p:txBody>
      </p:sp>
      <p:pic>
        <p:nvPicPr>
          <p:cNvPr id="1026" name="Picture 2" descr="C:\Users\ucitel\AppData\Local\Microsoft\Windows\Temporary Internet Files\Content.IE5\G44OWCE8\MC900406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88704"/>
            <a:ext cx="13049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6177683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3" grpId="0" build="p"/>
      <p:bldP spid="9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FF0000"/>
                </a:solidFill>
              </a:rPr>
              <a:t>Halogenderiváty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Tetrachlormethan</a:t>
            </a: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CCl</a:t>
            </a:r>
            <a:r>
              <a:rPr lang="cs-CZ" sz="2000" baseline="-25000" dirty="0" smtClean="0"/>
              <a:t>4</a:t>
            </a:r>
          </a:p>
          <a:p>
            <a:r>
              <a:rPr lang="cs-CZ" sz="3200" dirty="0" smtClean="0"/>
              <a:t>Nehořlavý</a:t>
            </a:r>
          </a:p>
          <a:p>
            <a:r>
              <a:rPr lang="cs-CZ" sz="3200" dirty="0" smtClean="0"/>
              <a:t>Karcinogenní</a:t>
            </a:r>
          </a:p>
          <a:p>
            <a:r>
              <a:rPr lang="cs-CZ" sz="3200" dirty="0" smtClean="0"/>
              <a:t>Rozpouštědlo</a:t>
            </a:r>
          </a:p>
          <a:p>
            <a:r>
              <a:rPr lang="cs-CZ" sz="3200" dirty="0" smtClean="0"/>
              <a:t>Náplň do hasících přístrojů (dříve)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Chlorethan</a:t>
            </a:r>
            <a:endParaRPr lang="cs-CZ" sz="3200" dirty="0" smtClean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CH</a:t>
            </a:r>
            <a:r>
              <a:rPr lang="cs-CZ" sz="2000" baseline="-25000" dirty="0" smtClean="0"/>
              <a:t>3</a:t>
            </a:r>
            <a:r>
              <a:rPr lang="cs-CZ" sz="3200" dirty="0" smtClean="0"/>
              <a:t> – CH</a:t>
            </a:r>
            <a:r>
              <a:rPr lang="cs-CZ" sz="2000" baseline="-25000" dirty="0" smtClean="0"/>
              <a:t>2</a:t>
            </a:r>
            <a:r>
              <a:rPr lang="cs-CZ" sz="3200" dirty="0" smtClean="0"/>
              <a:t>Cl</a:t>
            </a:r>
          </a:p>
          <a:p>
            <a:r>
              <a:rPr lang="cs-CZ" sz="3200" dirty="0" smtClean="0"/>
              <a:t>Lokální anestetikum</a:t>
            </a:r>
          </a:p>
          <a:p>
            <a:r>
              <a:rPr lang="cs-CZ" sz="3200" dirty="0" smtClean="0"/>
              <a:t>Chladivo</a:t>
            </a:r>
          </a:p>
        </p:txBody>
      </p:sp>
      <p:pic>
        <p:nvPicPr>
          <p:cNvPr id="2050" name="Picture 2" descr="C:\Users\ucitel\AppData\Local\Microsoft\Windows\Temporary Internet Files\Content.IE5\N1E25PO5\MC900342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65104"/>
            <a:ext cx="162843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2983861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FF0000"/>
                </a:solidFill>
              </a:rPr>
              <a:t>Halogenderiváty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Tetrafluorethylen</a:t>
            </a:r>
            <a:endParaRPr lang="cs-CZ" sz="32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</a:t>
            </a:r>
            <a:r>
              <a:rPr lang="cs-CZ" sz="2000" baseline="-25000" dirty="0" smtClean="0"/>
              <a:t>2</a:t>
            </a:r>
            <a:r>
              <a:rPr lang="cs-CZ" sz="3200" dirty="0" smtClean="0"/>
              <a:t>C = CF</a:t>
            </a:r>
            <a:r>
              <a:rPr lang="cs-CZ" sz="2000" baseline="-25000" dirty="0" smtClean="0"/>
              <a:t>2</a:t>
            </a:r>
          </a:p>
          <a:p>
            <a:r>
              <a:rPr lang="cs-CZ" sz="3200" dirty="0" smtClean="0"/>
              <a:t>Výroba teflonu (plast)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Vinylchlorid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</a:t>
            </a:r>
            <a:r>
              <a:rPr lang="cs-CZ" sz="2000" baseline="-25000" dirty="0" smtClean="0"/>
              <a:t>2</a:t>
            </a:r>
            <a:r>
              <a:rPr lang="cs-CZ" sz="3200" dirty="0" smtClean="0"/>
              <a:t>C = </a:t>
            </a:r>
            <a:r>
              <a:rPr lang="cs-CZ" sz="3200" dirty="0" err="1" smtClean="0"/>
              <a:t>CHCl</a:t>
            </a:r>
            <a:endParaRPr lang="cs-CZ" sz="3200" dirty="0" smtClean="0"/>
          </a:p>
          <a:p>
            <a:r>
              <a:rPr lang="cs-CZ" sz="3200" dirty="0" smtClean="0"/>
              <a:t>K výrobě PVC (plast)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915816" y="3552622"/>
            <a:ext cx="2769692" cy="2842292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5940152" y="3864304"/>
            <a:ext cx="1656184" cy="1080120"/>
          </a:xfrm>
          <a:prstGeom prst="wedgeEllipseCallout">
            <a:avLst>
              <a:gd name="adj1" fmla="val -79391"/>
              <a:gd name="adj2" fmla="val 62500"/>
            </a:avLst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Samé plasty!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2693983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Freony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tx1"/>
                </a:solidFill>
              </a:rPr>
              <a:t>Halogenderiváty</a:t>
            </a:r>
            <a:r>
              <a:rPr lang="cs-CZ" sz="3200" dirty="0" smtClean="0">
                <a:solidFill>
                  <a:schemeClr val="tx1"/>
                </a:solidFill>
              </a:rPr>
              <a:t> obsahující F a Cl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Hnací plyny při výrobě sprejů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V chladírenském zařízení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Nebezpečné!!! – rozkládají molekuly ozonu (vzniká ozónová díra)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Program Files\Microsoft Office\MEDIA\CAGCAT10\j028536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3"/>
            <a:ext cx="1474013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citel\AppData\Local\Microsoft\Windows\Temporary Internet Files\Content.IE5\Z9OJ3YGY\MC9002900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512168" cy="181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ucitel\AppData\Local\Microsoft\Windows\Temporary Internet Files\Content.IE5\Z9OJ3YGY\MC9002507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21088"/>
            <a:ext cx="1751846" cy="230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6725002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ucitel\AppData\Local\Microsoft\Windows\Temporary Internet Files\Content.IE5\2SR1D5DK\MC9004412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85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Polychlorované bifenyly (PCB)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Nátěrové hmoty</a:t>
            </a:r>
          </a:p>
          <a:p>
            <a:r>
              <a:rPr lang="cs-CZ" sz="3200" dirty="0" smtClean="0"/>
              <a:t>Chladící kapaliny</a:t>
            </a:r>
          </a:p>
          <a:p>
            <a:r>
              <a:rPr lang="cs-CZ" sz="3200" dirty="0" smtClean="0"/>
              <a:t>Úprava povrchu silnic</a:t>
            </a:r>
          </a:p>
          <a:p>
            <a:r>
              <a:rPr lang="cs-CZ" sz="3200" dirty="0" smtClean="0"/>
              <a:t>Ohrožují zdraví (zapojují se </a:t>
            </a:r>
            <a:r>
              <a:rPr lang="cs-CZ" sz="3200" dirty="0" smtClean="0"/>
              <a:t>                                 do </a:t>
            </a:r>
            <a:r>
              <a:rPr lang="cs-CZ" sz="3200" dirty="0" smtClean="0"/>
              <a:t>potravinového řetězce)</a:t>
            </a:r>
          </a:p>
          <a:p>
            <a:r>
              <a:rPr lang="cs-CZ" sz="3200" dirty="0" smtClean="0"/>
              <a:t>Likvidace: </a:t>
            </a:r>
            <a:r>
              <a:rPr lang="cs-CZ" sz="3200" dirty="0" err="1" smtClean="0"/>
              <a:t>vysokotepelné</a:t>
            </a:r>
            <a:r>
              <a:rPr lang="cs-CZ" sz="3200" dirty="0" smtClean="0"/>
              <a:t> spalování </a:t>
            </a:r>
            <a:r>
              <a:rPr lang="cs-CZ" sz="3200" dirty="0" smtClean="0"/>
              <a:t>                        v </a:t>
            </a:r>
            <a:r>
              <a:rPr lang="cs-CZ" sz="3200" dirty="0" smtClean="0"/>
              <a:t>pecích</a:t>
            </a:r>
            <a:endParaRPr lang="cs-CZ" sz="3200" dirty="0"/>
          </a:p>
        </p:txBody>
      </p:sp>
      <p:pic>
        <p:nvPicPr>
          <p:cNvPr id="4098" name="Picture 2" descr="C:\Users\ucitel\AppData\Local\Microsoft\Windows\Temporary Internet Files\Content.IE5\N1E25PO5\MP900163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013176"/>
            <a:ext cx="2505472" cy="163690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4478533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Citace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www.office.</a:t>
            </a:r>
            <a:r>
              <a:rPr lang="cs-CZ" dirty="0" err="1" smtClean="0"/>
              <a:t>m</a:t>
            </a:r>
            <a:r>
              <a:rPr lang="cs-CZ" dirty="0" err="1" smtClean="0"/>
              <a:t>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336857"/>
      </p:ext>
    </p:extLst>
  </p:cSld>
  <p:clrMapOvr>
    <a:masterClrMapping/>
  </p:clrMapOvr>
  <p:transition spd="slow">
    <p:wipe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2016</TotalTime>
  <Words>216</Words>
  <Application>Microsoft Office PowerPoint</Application>
  <PresentationFormat>Předvádění na obrazovce (4:3)</PresentationFormat>
  <Paragraphs>57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DERIVÁTY UHLOVODÍKU HALOGENDERIVÁTY</vt:lpstr>
      <vt:lpstr>HALOGENDERIVÁTY</vt:lpstr>
      <vt:lpstr>Halogenderiváty</vt:lpstr>
      <vt:lpstr>Halogenderiváty</vt:lpstr>
      <vt:lpstr>Halogenderiváty</vt:lpstr>
      <vt:lpstr>Freony</vt:lpstr>
      <vt:lpstr>Polychlorované bifenyly (PCB)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UHLOVODÍKU</dc:title>
  <dc:creator>Ulrychová Markéta</dc:creator>
  <cp:lastModifiedBy>Dum</cp:lastModifiedBy>
  <cp:revision>27</cp:revision>
  <dcterms:created xsi:type="dcterms:W3CDTF">2011-10-08T09:18:18Z</dcterms:created>
  <dcterms:modified xsi:type="dcterms:W3CDTF">2012-10-23T18:51:33Z</dcterms:modified>
</cp:coreProperties>
</file>