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7C21D404-6B31-4DC0-ADB0-A74F43ABA93A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46B97D48-52C4-48FD-ADF9-BD0A484998A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3" name="breeze.wav"/>
          </p:stSnd>
        </p:sndAc>
      </p:transition>
    </mc:Choice>
    <mc:Fallback>
      <p:transition spd="slow">
        <p:fade/>
        <p:sndAc>
          <p:stSnd>
            <p:snd r:embed="rId1" name="breeze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1D404-6B31-4DC0-ADB0-A74F43ABA93A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97D48-52C4-48FD-ADF9-BD0A484998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3" name="breeze.wav"/>
          </p:stSnd>
        </p:sndAc>
      </p:transition>
    </mc:Choice>
    <mc:Fallback>
      <p:transition spd="slow">
        <p:fade/>
        <p:sndAc>
          <p:stSnd>
            <p:snd r:embed="rId1" name="breeze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1D404-6B31-4DC0-ADB0-A74F43ABA93A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97D48-52C4-48FD-ADF9-BD0A484998A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3" name="breeze.wav"/>
          </p:stSnd>
        </p:sndAc>
      </p:transition>
    </mc:Choice>
    <mc:Fallback>
      <p:transition spd="slow">
        <p:fade/>
        <p:sndAc>
          <p:stSnd>
            <p:snd r:embed="rId1" name="breeze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1D404-6B31-4DC0-ADB0-A74F43ABA93A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97D48-52C4-48FD-ADF9-BD0A484998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3" name="breeze.wav"/>
          </p:stSnd>
        </p:sndAc>
      </p:transition>
    </mc:Choice>
    <mc:Fallback>
      <p:transition spd="slow">
        <p:fade/>
        <p:sndAc>
          <p:stSnd>
            <p:snd r:embed="rId1" name="breeze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1D404-6B31-4DC0-ADB0-A74F43ABA93A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97D48-52C4-48FD-ADF9-BD0A484998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3" name="breeze.wav"/>
          </p:stSnd>
        </p:sndAc>
      </p:transition>
    </mc:Choice>
    <mc:Fallback>
      <p:transition spd="slow">
        <p:fade/>
        <p:sndAc>
          <p:stSnd>
            <p:snd r:embed="rId1" name="breeze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1D404-6B31-4DC0-ADB0-A74F43ABA93A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97D48-52C4-48FD-ADF9-BD0A484998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3" name="breeze.wav"/>
          </p:stSnd>
        </p:sndAc>
      </p:transition>
    </mc:Choice>
    <mc:Fallback>
      <p:transition spd="slow">
        <p:fade/>
        <p:sndAc>
          <p:stSnd>
            <p:snd r:embed="rId1" name="breeze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1D404-6B31-4DC0-ADB0-A74F43ABA93A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97D48-52C4-48FD-ADF9-BD0A484998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3" name="breeze.wav"/>
          </p:stSnd>
        </p:sndAc>
      </p:transition>
    </mc:Choice>
    <mc:Fallback>
      <p:transition spd="slow">
        <p:fade/>
        <p:sndAc>
          <p:stSnd>
            <p:snd r:embed="rId1" name="breeze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1D404-6B31-4DC0-ADB0-A74F43ABA93A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97D48-52C4-48FD-ADF9-BD0A484998A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3" name="breeze.wav"/>
          </p:stSnd>
        </p:sndAc>
      </p:transition>
    </mc:Choice>
    <mc:Fallback>
      <p:transition spd="slow">
        <p:fade/>
        <p:sndAc>
          <p:stSnd>
            <p:snd r:embed="rId1" name="breeze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1D404-6B31-4DC0-ADB0-A74F43ABA93A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97D48-52C4-48FD-ADF9-BD0A484998A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3" name="breeze.wav"/>
          </p:stSnd>
        </p:sndAc>
      </p:transition>
    </mc:Choice>
    <mc:Fallback>
      <p:transition spd="slow">
        <p:fade/>
        <p:sndAc>
          <p:stSnd>
            <p:snd r:embed="rId1" name="breeze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1D404-6B31-4DC0-ADB0-A74F43ABA93A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97D48-52C4-48FD-ADF9-BD0A484998A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3" name="breeze.wav"/>
          </p:stSnd>
        </p:sndAc>
      </p:transition>
    </mc:Choice>
    <mc:Fallback>
      <p:transition spd="slow">
        <p:fade/>
        <p:sndAc>
          <p:stSnd>
            <p:snd r:embed="rId1" name="breeze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1D404-6B31-4DC0-ADB0-A74F43ABA93A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97D48-52C4-48FD-ADF9-BD0A484998A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3" name="breeze.wav"/>
          </p:stSnd>
        </p:sndAc>
      </p:transition>
    </mc:Choice>
    <mc:Fallback>
      <p:transition spd="slow">
        <p:fade/>
        <p:sndAc>
          <p:stSnd>
            <p:snd r:embed="rId1" name="breeze.wav"/>
          </p:stSnd>
        </p:sndAc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1D404-6B31-4DC0-ADB0-A74F43ABA93A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97D48-52C4-48FD-ADF9-BD0A484998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3" name="breeze.wav"/>
          </p:stSnd>
        </p:sndAc>
      </p:transition>
    </mc:Choice>
    <mc:Fallback>
      <p:transition spd="slow">
        <p:fade/>
        <p:sndAc>
          <p:stSnd>
            <p:snd r:embed="rId1" name="breeze.wav"/>
          </p:stSnd>
        </p:sndAc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1D404-6B31-4DC0-ADB0-A74F43ABA93A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97D48-52C4-48FD-ADF9-BD0A484998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3" name="breeze.wav"/>
          </p:stSnd>
        </p:sndAc>
      </p:transition>
    </mc:Choice>
    <mc:Fallback>
      <p:transition spd="slow">
        <p:fade/>
        <p:sndAc>
          <p:stSnd>
            <p:snd r:embed="rId1" name="breeze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audio" Target="../media/audio11.wav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audio" Target="../media/audio1.wav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21D404-6B31-4DC0-ADB0-A74F43ABA93A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B97D48-52C4-48FD-ADF9-BD0A484998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</p:sldLayoutIdLst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16" name="breeze.wav"/>
          </p:stSnd>
        </p:sndAc>
      </p:transition>
    </mc:Choice>
    <mc:Fallback>
      <p:transition spd="slow">
        <p:fade/>
        <p:sndAc>
          <p:stSnd>
            <p:snd r:embed="rId15" name="breeze.wav"/>
          </p:stSnd>
        </p:sndAc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Relationship Id="rId5" Type="http://schemas.openxmlformats.org/officeDocument/2006/relationships/audio" Target="../media/audio11.wav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07859" y="2780928"/>
            <a:ext cx="7772400" cy="1470025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DERIVÁTY UHLOVODÍKU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KYSLÍKATÉ DERIVÁTY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5" y="476672"/>
            <a:ext cx="6408712" cy="2160240"/>
          </a:xfrm>
        </p:spPr>
        <p:txBody>
          <a:bodyPr>
            <a:normAutofit fontScale="25000" lnSpcReduction="20000"/>
          </a:bodyPr>
          <a:lstStyle/>
          <a:p>
            <a:endParaRPr lang="cs-CZ" dirty="0">
              <a:solidFill>
                <a:schemeClr val="bg1"/>
              </a:solidFill>
            </a:endParaRPr>
          </a:p>
          <a:p>
            <a:r>
              <a:rPr lang="cs-CZ" sz="5600" dirty="0">
                <a:solidFill>
                  <a:schemeClr val="tx1"/>
                </a:solidFill>
              </a:rPr>
              <a:t>CZ.1.07/1.1.05/04.0031</a:t>
            </a:r>
          </a:p>
          <a:p>
            <a:r>
              <a:rPr lang="cs-CZ" sz="5600" dirty="0">
                <a:solidFill>
                  <a:schemeClr val="tx1"/>
                </a:solidFill>
              </a:rPr>
              <a:t>Rozvoj interaktivních způsobů výuky ve škole</a:t>
            </a:r>
          </a:p>
          <a:p>
            <a:r>
              <a:rPr lang="cs-CZ" sz="5600" dirty="0">
                <a:solidFill>
                  <a:schemeClr val="tx1"/>
                </a:solidFill>
              </a:rPr>
              <a:t>Základní škola a Mateřská škola, Chvalkovice, okres Náchod</a:t>
            </a:r>
          </a:p>
          <a:p>
            <a:r>
              <a:rPr lang="cs-CZ" sz="5600" dirty="0">
                <a:solidFill>
                  <a:schemeClr val="tx1"/>
                </a:solidFill>
              </a:rPr>
              <a:t>Mgr. Markéta Ulrychová</a:t>
            </a:r>
            <a:r>
              <a:rPr lang="cs-CZ" dirty="0">
                <a:solidFill>
                  <a:schemeClr val="tx1"/>
                </a:solidFill>
              </a:rPr>
              <a:t/>
            </a:r>
            <a:br>
              <a:rPr lang="cs-CZ" dirty="0">
                <a:solidFill>
                  <a:schemeClr val="tx1"/>
                </a:solidFill>
              </a:rPr>
            </a:br>
            <a:endParaRPr lang="cs-CZ" dirty="0">
              <a:solidFill>
                <a:schemeClr val="tx1"/>
              </a:solidFill>
            </a:endParaRPr>
          </a:p>
          <a:p>
            <a:pPr lvl="0"/>
            <a:r>
              <a:rPr lang="cs-CZ" dirty="0" smtClean="0">
                <a:solidFill>
                  <a:schemeClr val="tx1"/>
                </a:solidFill>
              </a:rPr>
              <a:t>_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6059" y="4663534"/>
            <a:ext cx="60960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570497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4" name="breeze.wav"/>
          </p:stSnd>
        </p:sndAc>
      </p:transition>
    </mc:Choice>
    <mc:Fallback>
      <p:transition spd="slow">
        <p:fade/>
        <p:sndAc>
          <p:stSnd>
            <p:snd r:embed="rId2" name="breez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ÉTHER (</a:t>
            </a:r>
            <a:r>
              <a:rPr lang="cs-CZ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diethylether</a:t>
            </a: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)</a:t>
            </a:r>
            <a:b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r>
              <a:rPr lang="cs-CZ" sz="1200" i="1" spc="0" dirty="0" smtClean="0">
                <a:latin typeface="Arial" pitchFamily="34" charset="0"/>
                <a:cs typeface="Arial" pitchFamily="34" charset="0"/>
              </a:rPr>
              <a:t>animační událost</a:t>
            </a:r>
            <a:endParaRPr lang="cs-CZ" sz="1200" i="1" spc="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Patří mezi ethery</a:t>
            </a:r>
          </a:p>
          <a:p>
            <a:r>
              <a:rPr lang="cs-CZ" dirty="0" smtClean="0"/>
              <a:t>Těkavý</a:t>
            </a:r>
          </a:p>
          <a:p>
            <a:r>
              <a:rPr lang="cs-CZ" dirty="0" smtClean="0"/>
              <a:t>Extrémně hořlavý</a:t>
            </a:r>
          </a:p>
          <a:p>
            <a:r>
              <a:rPr lang="cs-CZ" dirty="0" smtClean="0"/>
              <a:t>CH</a:t>
            </a:r>
            <a:r>
              <a:rPr lang="cs-CZ" sz="1200" baseline="-25000" dirty="0" smtClean="0"/>
              <a:t>3</a:t>
            </a:r>
            <a:r>
              <a:rPr lang="cs-CZ" dirty="0" smtClean="0"/>
              <a:t> – CH</a:t>
            </a:r>
            <a:r>
              <a:rPr lang="cs-CZ" sz="1400" baseline="-25000" dirty="0" smtClean="0"/>
              <a:t>2</a:t>
            </a:r>
            <a:r>
              <a:rPr lang="cs-CZ" dirty="0" smtClean="0"/>
              <a:t> – O – CH</a:t>
            </a:r>
            <a:r>
              <a:rPr lang="cs-CZ" sz="1400" baseline="-25000" dirty="0" smtClean="0"/>
              <a:t>2</a:t>
            </a:r>
            <a:r>
              <a:rPr lang="cs-CZ" dirty="0" smtClean="0"/>
              <a:t> – CH</a:t>
            </a:r>
            <a:r>
              <a:rPr lang="cs-CZ" sz="1400" baseline="-25000" dirty="0" smtClean="0"/>
              <a:t>3</a:t>
            </a:r>
          </a:p>
          <a:p>
            <a:r>
              <a:rPr lang="cs-CZ" dirty="0" smtClean="0"/>
              <a:t>Použití: Jako první anestetikum </a:t>
            </a:r>
            <a:r>
              <a:rPr lang="cs-CZ" dirty="0" smtClean="0"/>
              <a:t>                         k </a:t>
            </a:r>
            <a:r>
              <a:rPr lang="cs-CZ" dirty="0" smtClean="0"/>
              <a:t>narkóze, rozpouštědlo</a:t>
            </a:r>
          </a:p>
          <a:p>
            <a:endParaRPr lang="cs-CZ" dirty="0"/>
          </a:p>
        </p:txBody>
      </p:sp>
      <p:pic>
        <p:nvPicPr>
          <p:cNvPr id="1026" name="Picture 2" descr="C:\Users\ucitel\AppData\Local\Microsoft\Windows\Temporary Internet Files\Content.IE5\R6CFCQOJ\MC9004343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692696"/>
            <a:ext cx="1841500" cy="175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961740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4" name="breeze.wav"/>
          </p:stSnd>
        </p:sndAc>
      </p:transition>
    </mc:Choice>
    <mc:Fallback>
      <p:transition spd="slow">
        <p:fade/>
        <p:sndAc>
          <p:stSnd>
            <p:snd r:embed="rId2" name="breez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ALDEHYDY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Vznikají oxidací alkoholů ( z </a:t>
            </a:r>
            <a:r>
              <a:rPr lang="cs-CZ" dirty="0" err="1" smtClean="0"/>
              <a:t>methanolu</a:t>
            </a:r>
            <a:r>
              <a:rPr lang="cs-CZ" dirty="0" smtClean="0"/>
              <a:t> vznikne </a:t>
            </a:r>
            <a:r>
              <a:rPr lang="cs-CZ" dirty="0" err="1" smtClean="0"/>
              <a:t>methanal</a:t>
            </a:r>
            <a:r>
              <a:rPr lang="cs-CZ" dirty="0" smtClean="0"/>
              <a:t>, z </a:t>
            </a:r>
            <a:r>
              <a:rPr lang="cs-CZ" dirty="0" err="1" smtClean="0"/>
              <a:t>ethanolu</a:t>
            </a:r>
            <a:r>
              <a:rPr lang="cs-CZ" dirty="0" smtClean="0"/>
              <a:t> vznikne </a:t>
            </a:r>
            <a:r>
              <a:rPr lang="cs-CZ" dirty="0" err="1" smtClean="0"/>
              <a:t>ethanal</a:t>
            </a:r>
            <a:r>
              <a:rPr lang="cs-CZ" dirty="0" smtClean="0"/>
              <a:t>)</a:t>
            </a:r>
          </a:p>
          <a:p>
            <a:r>
              <a:rPr lang="cs-CZ" dirty="0" smtClean="0"/>
              <a:t>Mají koncovku –al</a:t>
            </a:r>
          </a:p>
          <a:p>
            <a:r>
              <a:rPr lang="cs-CZ" dirty="0" smtClean="0"/>
              <a:t>Nachází se v přírodě v </a:t>
            </a:r>
            <a:r>
              <a:rPr lang="cs-CZ" smtClean="0"/>
              <a:t>rostlinných </a:t>
            </a:r>
            <a:r>
              <a:rPr lang="cs-CZ" smtClean="0"/>
              <a:t>                         i </a:t>
            </a:r>
            <a:r>
              <a:rPr lang="cs-CZ" dirty="0" smtClean="0"/>
              <a:t>živočišných tkáních</a:t>
            </a:r>
          </a:p>
          <a:p>
            <a:r>
              <a:rPr lang="cs-CZ" dirty="0" smtClean="0"/>
              <a:t>Nejdůležitější aldehydy: </a:t>
            </a:r>
            <a:r>
              <a:rPr lang="cs-CZ" dirty="0" err="1" smtClean="0"/>
              <a:t>methanal</a:t>
            </a:r>
            <a:r>
              <a:rPr lang="cs-CZ" dirty="0" smtClean="0"/>
              <a:t>, </a:t>
            </a:r>
            <a:r>
              <a:rPr lang="cs-CZ" dirty="0" err="1" smtClean="0"/>
              <a:t>ethanal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6304672" y="40144"/>
            <a:ext cx="2520280" cy="2673256"/>
          </a:xfrm>
          <a:prstGeom prst="ellipse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7308304" y="484000"/>
            <a:ext cx="1780277" cy="612648"/>
          </a:xfrm>
          <a:prstGeom prst="cloudCallout">
            <a:avLst>
              <a:gd name="adj1" fmla="val 2988"/>
              <a:gd name="adj2" fmla="val 130343"/>
            </a:avLst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>
                    <a:lumMod val="90000"/>
                    <a:lumOff val="10000"/>
                  </a:schemeClr>
                </a:solidFill>
              </a:rPr>
              <a:t>POZOR!</a:t>
            </a:r>
            <a:endParaRPr lang="cs-CZ" dirty="0">
              <a:solidFill>
                <a:schemeClr val="bg1">
                  <a:lumMod val="90000"/>
                  <a:lumOff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35713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5" name="breeze.wav"/>
          </p:stSnd>
        </p:sndAc>
      </p:transition>
    </mc:Choice>
    <mc:Fallback>
      <p:transition spd="slow">
        <p:fade/>
        <p:sndAc>
          <p:stSnd>
            <p:snd r:embed="rId2" name="breez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Aldehydy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Methanal</a:t>
            </a:r>
            <a:r>
              <a:rPr lang="cs-CZ" dirty="0" smtClean="0"/>
              <a:t> (formaldehyd)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HCHO</a:t>
            </a:r>
          </a:p>
          <a:p>
            <a:r>
              <a:rPr lang="cs-CZ" dirty="0" smtClean="0"/>
              <a:t>Štiplavý plyn</a:t>
            </a:r>
          </a:p>
          <a:p>
            <a:r>
              <a:rPr lang="cs-CZ" dirty="0" smtClean="0"/>
              <a:t>Vodný roztok = formalin</a:t>
            </a:r>
          </a:p>
          <a:p>
            <a:r>
              <a:rPr lang="cs-CZ" dirty="0" smtClean="0"/>
              <a:t>Toxická, žíravá a karcinogenní látka</a:t>
            </a:r>
          </a:p>
          <a:p>
            <a:r>
              <a:rPr lang="cs-CZ" dirty="0" smtClean="0"/>
              <a:t>4% se používá se k uchovávání a konzervaci těl živočichů, k dezinfekci a k výrobě plastů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err="1" smtClean="0"/>
              <a:t>Ethanal</a:t>
            </a:r>
            <a:r>
              <a:rPr lang="cs-CZ" dirty="0" smtClean="0"/>
              <a:t> (Acetaldehyd)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CH</a:t>
            </a:r>
            <a:r>
              <a:rPr lang="cs-CZ" sz="1800" baseline="-25000" dirty="0" smtClean="0"/>
              <a:t>3</a:t>
            </a:r>
            <a:r>
              <a:rPr lang="cs-CZ" dirty="0" smtClean="0"/>
              <a:t>CHO</a:t>
            </a:r>
          </a:p>
          <a:p>
            <a:r>
              <a:rPr lang="cs-CZ" dirty="0" smtClean="0"/>
              <a:t>Prchavá kapalina</a:t>
            </a:r>
          </a:p>
          <a:p>
            <a:r>
              <a:rPr lang="cs-CZ" dirty="0" smtClean="0"/>
              <a:t>Ostře páchnoucí</a:t>
            </a:r>
          </a:p>
          <a:p>
            <a:r>
              <a:rPr lang="cs-CZ" dirty="0"/>
              <a:t> K</a:t>
            </a:r>
            <a:r>
              <a:rPr lang="cs-CZ" dirty="0" smtClean="0"/>
              <a:t> výrobě </a:t>
            </a:r>
            <a:r>
              <a:rPr lang="cs-CZ" dirty="0" err="1" smtClean="0"/>
              <a:t>kys</a:t>
            </a:r>
            <a:r>
              <a:rPr lang="cs-CZ" dirty="0" smtClean="0"/>
              <a:t>. octové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3" name="Picture 5" descr="C:\Users\ucitel\AppData\Local\Microsoft\Windows\Temporary Internet Files\Content.IE5\R6CFCQOJ\MP90043102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5157192"/>
            <a:ext cx="1599044" cy="1557965"/>
          </a:xfrm>
          <a:prstGeom prst="roundRect">
            <a:avLst/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xmlns="" val="34350004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5" name="breeze.wav"/>
          </p:stSnd>
        </p:sndAc>
      </p:transition>
    </mc:Choice>
    <mc:Fallback>
      <p:transition spd="slow">
        <p:fade/>
        <p:sndAc>
          <p:stSnd>
            <p:snd r:embed="rId2" name="breez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52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 build="p" animBg="1"/>
      <p:bldP spid="7" grpId="0" build="p"/>
      <p:bldP spid="8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ucitel\AppData\Local\Microsoft\Windows\Temporary Internet Files\Content.IE5\0B9A1V6S\MP90040368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84280" y="3441397"/>
            <a:ext cx="2504661" cy="3131591"/>
          </a:xfrm>
          <a:prstGeom prst="flowChartExtra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KETONY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Vznikají oxidací alkoholů ( z propan 2-olu vzniká propan 2-on)</a:t>
            </a:r>
          </a:p>
          <a:p>
            <a:r>
              <a:rPr lang="cs-CZ" dirty="0" smtClean="0"/>
              <a:t>Mají koncovku –on</a:t>
            </a:r>
          </a:p>
          <a:p>
            <a:r>
              <a:rPr lang="cs-CZ" dirty="0" smtClean="0"/>
              <a:t>Nejdůležitější je aceton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882924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4" name="breeze.wav"/>
          </p:stSnd>
        </p:sndAc>
      </p:transition>
    </mc:Choice>
    <mc:Fallback>
      <p:transition spd="slow">
        <p:fade/>
        <p:sndAc>
          <p:stSnd>
            <p:snd r:embed="rId2" name="breez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Propanon</a:t>
            </a:r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(aceton)</a:t>
            </a:r>
            <a:endParaRPr lang="cs-CZ" sz="4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1916832"/>
            <a:ext cx="6629400" cy="4224528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CH</a:t>
            </a:r>
            <a:r>
              <a:rPr lang="cs-CZ" sz="1300" baseline="-25000" dirty="0" smtClean="0"/>
              <a:t>3</a:t>
            </a:r>
            <a:r>
              <a:rPr lang="cs-CZ" sz="1800" dirty="0" smtClean="0"/>
              <a:t> </a:t>
            </a:r>
            <a:r>
              <a:rPr lang="cs-CZ" dirty="0" smtClean="0"/>
              <a:t>– CO – CH</a:t>
            </a:r>
            <a:r>
              <a:rPr lang="cs-CZ" sz="1300" baseline="-25000" dirty="0" smtClean="0"/>
              <a:t>3</a:t>
            </a:r>
          </a:p>
          <a:p>
            <a:r>
              <a:rPr lang="cs-CZ" dirty="0" smtClean="0"/>
              <a:t>Bezbarvá, hořlavá, dráždivá látka (dráždí oči a dýchací cesty)</a:t>
            </a:r>
          </a:p>
          <a:p>
            <a:r>
              <a:rPr lang="cs-CZ" dirty="0" smtClean="0"/>
              <a:t>Působí narkoticky</a:t>
            </a:r>
          </a:p>
          <a:p>
            <a:r>
              <a:rPr lang="cs-CZ" dirty="0" smtClean="0"/>
              <a:t>Odmašťuje pokožku</a:t>
            </a:r>
          </a:p>
          <a:p>
            <a:r>
              <a:rPr lang="cs-CZ" dirty="0" smtClean="0"/>
              <a:t>Použití: jako ředidlo, rozpouštědlo (dříve do odlakovačů na nehty), součást výplňových materiálů v zubním lékařství, výroba slzotvorných plynů (sebeobrana)</a:t>
            </a:r>
            <a:endParaRPr lang="cs-CZ" dirty="0"/>
          </a:p>
        </p:txBody>
      </p:sp>
      <p:pic>
        <p:nvPicPr>
          <p:cNvPr id="4098" name="Picture 2" descr="C:\Users\ucitel\AppData\Local\Microsoft\Windows\Temporary Internet Files\Content.IE5\R6CFCQOJ\MC9003474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628800"/>
            <a:ext cx="1829714" cy="1651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7960738" y="764704"/>
            <a:ext cx="914400" cy="612648"/>
          </a:xfrm>
          <a:prstGeom prst="wedgeEllipseCallout">
            <a:avLst>
              <a:gd name="adj1" fmla="val -45075"/>
              <a:gd name="adj2" fmla="val 182355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bg1"/>
                </a:solidFill>
              </a:rPr>
              <a:t>Au,au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441385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5" name="breeze.wav"/>
          </p:stSnd>
        </p:sndAc>
      </p:transition>
    </mc:Choice>
    <mc:Fallback>
      <p:transition spd="slow">
        <p:fade/>
        <p:sndAc>
          <p:stSnd>
            <p:snd r:embed="rId2" name="breez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Citace</a:t>
            </a:r>
            <a:endParaRPr lang="cs-CZ" sz="66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Použity obrázky z vlastní galerie</a:t>
            </a:r>
          </a:p>
          <a:p>
            <a:r>
              <a:rPr lang="cs-CZ" dirty="0"/>
              <a:t>Použity obrázky z otevřené galerie </a:t>
            </a:r>
            <a:r>
              <a:rPr lang="cs-CZ" dirty="0" smtClean="0"/>
              <a:t>www.office.</a:t>
            </a:r>
            <a:r>
              <a:rPr lang="cs-CZ" dirty="0" err="1" smtClean="0"/>
              <a:t>microsoft</a:t>
            </a:r>
            <a:r>
              <a:rPr lang="cs-CZ" dirty="0"/>
              <a:t>. </a:t>
            </a:r>
            <a:r>
              <a:rPr lang="cs-CZ" dirty="0" err="1"/>
              <a:t>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0077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3" name="breeze.wav"/>
          </p:stSnd>
        </p:sndAc>
      </p:transition>
    </mc:Choice>
    <mc:Fallback>
      <p:transition spd="slow">
        <p:fade/>
        <p:sndAc>
          <p:stSnd>
            <p:snd r:embed="rId2" name="breeze.wav"/>
          </p:stSnd>
        </p:sndAc>
      </p:transition>
    </mc:Fallback>
  </mc:AlternateContent>
</p:sld>
</file>

<file path=ppt/theme/theme1.xml><?xml version="1.0" encoding="utf-8"?>
<a:theme xmlns:a="http://schemas.openxmlformats.org/drawingml/2006/main" name="1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TC010264149[[fn=Motiv Bubliny]]</Template>
  <TotalTime>232</TotalTime>
  <Words>224</Words>
  <Application>Microsoft Office PowerPoint</Application>
  <PresentationFormat>Předvádění na obrazovce (4:3)</PresentationFormat>
  <Paragraphs>45</Paragraphs>
  <Slides>7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1</vt:lpstr>
      <vt:lpstr>DERIVÁTY UHLOVODÍKU KYSLÍKATÉ DERIVÁTY</vt:lpstr>
      <vt:lpstr>ÉTHER (diethylether) animační událost</vt:lpstr>
      <vt:lpstr>ALDEHYDY</vt:lpstr>
      <vt:lpstr>Aldehydy</vt:lpstr>
      <vt:lpstr>KETONY</vt:lpstr>
      <vt:lpstr>Propanon (aceton)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KYSLÍKATÉ DERIVÁTY</dc:title>
  <dc:creator>Ulrychová Markéta</dc:creator>
  <cp:lastModifiedBy>Dum</cp:lastModifiedBy>
  <cp:revision>18</cp:revision>
  <dcterms:created xsi:type="dcterms:W3CDTF">2011-10-08T12:35:22Z</dcterms:created>
  <dcterms:modified xsi:type="dcterms:W3CDTF">2012-10-23T19:03:43Z</dcterms:modified>
</cp:coreProperties>
</file>