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519F63-0623-42D2-A648-B5EA856112EB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6F3CD-9421-4891-A4AC-AC96BEA891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519F63-0623-42D2-A648-B5EA856112EB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6F3CD-9421-4891-A4AC-AC96BEA891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519F63-0623-42D2-A648-B5EA856112EB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6F3CD-9421-4891-A4AC-AC96BEA891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519F63-0623-42D2-A648-B5EA856112EB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6F3CD-9421-4891-A4AC-AC96BEA891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519F63-0623-42D2-A648-B5EA856112EB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6F3CD-9421-4891-A4AC-AC96BEA891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519F63-0623-42D2-A648-B5EA856112EB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6F3CD-9421-4891-A4AC-AC96BEA891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519F63-0623-42D2-A648-B5EA856112EB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6F3CD-9421-4891-A4AC-AC96BEA891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519F63-0623-42D2-A648-B5EA856112EB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6F3CD-9421-4891-A4AC-AC96BEA891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519F63-0623-42D2-A648-B5EA856112EB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3CB6F3CD-9421-4891-A4AC-AC96BEA891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519F63-0623-42D2-A648-B5EA856112EB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6F3CD-9421-4891-A4AC-AC96BEA891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519F63-0623-42D2-A648-B5EA856112EB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6F3CD-9421-4891-A4AC-AC96BEA891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99519F63-0623-42D2-A648-B5EA856112EB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3CB6F3CD-9421-4891-A4AC-AC96BEA891F1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2420888"/>
            <a:ext cx="8229600" cy="2167128"/>
          </a:xfrm>
          <a:solidFill>
            <a:srgbClr val="00B0F0"/>
          </a:solidFill>
        </p:spPr>
        <p:txBody>
          <a:bodyPr>
            <a:norm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DERIVÁTY UHLOVODÍKŮ</a:t>
            </a:r>
            <a:br>
              <a:rPr lang="cs-CZ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</a:br>
            <a:r>
              <a:rPr lang="cs-CZ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KARBOXYLOVÉ KYSELINY</a:t>
            </a:r>
            <a:endParaRPr lang="cs-CZ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051720" y="812304"/>
            <a:ext cx="5112568" cy="312440"/>
          </a:xfrm>
        </p:spPr>
        <p:txBody>
          <a:bodyPr>
            <a:normAutofit/>
          </a:bodyPr>
          <a:lstStyle/>
          <a:p>
            <a:pPr lvl="0"/>
            <a:r>
              <a:rPr lang="cs-CZ" dirty="0" smtClean="0">
                <a:solidFill>
                  <a:srgbClr val="8064A2">
                    <a:lumMod val="75000"/>
                  </a:srgbClr>
                </a:solidFill>
              </a:rPr>
              <a:t>_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331640" y="260647"/>
            <a:ext cx="6912768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endParaRPr lang="cs-CZ" dirty="0">
              <a:solidFill>
                <a:schemeClr val="bg1"/>
              </a:solidFill>
            </a:endParaRPr>
          </a:p>
          <a:p>
            <a:pPr algn="ctr"/>
            <a:r>
              <a:rPr lang="cs-CZ" dirty="0"/>
              <a:t>CZ.1.07/1.1.05/04.0031</a:t>
            </a:r>
          </a:p>
          <a:p>
            <a:pPr algn="ctr"/>
            <a:r>
              <a:rPr lang="cs-CZ" dirty="0"/>
              <a:t>Rozvoj interaktivních způsobů výuky ve škole</a:t>
            </a:r>
          </a:p>
          <a:p>
            <a:pPr algn="ctr"/>
            <a:r>
              <a:rPr lang="cs-CZ" dirty="0"/>
              <a:t>Základní škola a Mateřská škola, Chvalkovice, okres Náchod</a:t>
            </a:r>
          </a:p>
          <a:p>
            <a:pPr algn="ctr"/>
            <a:r>
              <a:rPr lang="cs-CZ" dirty="0"/>
              <a:t>Mgr. Markéta Ulrychová</a:t>
            </a:r>
            <a:br>
              <a:rPr lang="cs-CZ" dirty="0"/>
            </a:br>
            <a:endParaRPr lang="cs-CZ" dirty="0"/>
          </a:p>
          <a:p>
            <a:pPr lvl="0"/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2610" y="5013176"/>
            <a:ext cx="6096000" cy="149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025006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KARBOXYLOVÉ KYSELINY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Skupina látek, obsahující karboxylovou skupinu          –COOH</a:t>
            </a:r>
          </a:p>
          <a:p>
            <a:r>
              <a:rPr lang="cs-CZ" dirty="0" smtClean="0"/>
              <a:t>Jsou příbuzné aldehydům a alkoholům</a:t>
            </a:r>
          </a:p>
          <a:p>
            <a:r>
              <a:rPr lang="cs-CZ" dirty="0" smtClean="0"/>
              <a:t>Názvy tvoříme přidáním koncovky –</a:t>
            </a:r>
            <a:r>
              <a:rPr lang="cs-CZ" dirty="0" err="1" smtClean="0"/>
              <a:t>ová</a:t>
            </a:r>
            <a:r>
              <a:rPr lang="cs-CZ" dirty="0" smtClean="0"/>
              <a:t>                       </a:t>
            </a:r>
          </a:p>
          <a:p>
            <a:r>
              <a:rPr lang="cs-CZ" dirty="0" smtClean="0"/>
              <a:t>K názvu uhlovodíku ( př. </a:t>
            </a:r>
            <a:r>
              <a:rPr lang="cs-CZ" dirty="0" err="1"/>
              <a:t>m</a:t>
            </a:r>
            <a:r>
              <a:rPr lang="cs-CZ" dirty="0" err="1" smtClean="0"/>
              <a:t>ethan</a:t>
            </a:r>
            <a:r>
              <a:rPr lang="cs-CZ" dirty="0" smtClean="0"/>
              <a:t> – kyselina </a:t>
            </a:r>
            <a:r>
              <a:rPr lang="cs-CZ" dirty="0" err="1" smtClean="0"/>
              <a:t>methanová</a:t>
            </a:r>
            <a:r>
              <a:rPr lang="cs-CZ" dirty="0" smtClean="0"/>
              <a:t>)</a:t>
            </a:r>
          </a:p>
          <a:p>
            <a:r>
              <a:rPr lang="cs-CZ" dirty="0" smtClean="0"/>
              <a:t>Mají název: 1) podle uhlovodíku, od kterého                  			jsou odvozeny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  <a:r>
              <a:rPr lang="cs-CZ" dirty="0"/>
              <a:t> </a:t>
            </a:r>
            <a:r>
              <a:rPr lang="cs-CZ" dirty="0" smtClean="0"/>
              <a:t>  2) triviální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ucitel\AppData\Local\Microsoft\Windows\Temporary Internet Files\Content.IE5\5JVF1K2A\MP90040371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2508" y="4581128"/>
            <a:ext cx="1690019" cy="2113040"/>
          </a:xfrm>
          <a:prstGeom prst="smileyFac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251872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5.55556E-6 C 0.00226 -0.01412 0.00278 -0.02986 0.00764 -0.04259 C 0.01024 -0.06319 0.01458 -0.08518 0.01979 -0.10509 C 0.02118 -0.11689 0.02292 -0.12615 0.0257 -0.13749 C 0.02813 -0.15717 0.03177 -0.17662 0.0349 -0.19606 C 0.03576 -0.20138 0.03663 -0.20694 0.03785 -0.21226 C 0.03872 -0.21643 0.04097 -0.2243 0.04097 -0.2243 C 0.04236 -0.24236 0.04531 -0.25925 0.04861 -0.27685 C 0.04983 -0.29189 0.05174 -0.30624 0.05313 -0.32129 C 0.05261 -0.34814 0.05243 -0.37523 0.05156 -0.40208 C 0.05122 -0.41087 0.04861 -0.42662 0.04392 -0.4324 C 0.04115 -0.44861 0.04445 -0.43472 0.03333 -0.45671 C 0.03125 -0.46064 0.02726 -0.46874 0.02726 -0.46874 C 0.02448 -0.48518 0.01337 -0.50208 0.00764 -0.51736 C -0.00243 -0.54398 0.00347 -0.53518 -0.00608 -0.54745 C -0.01024 -0.55856 -0.01441 -0.56921 -0.02118 -0.57777 C -0.02621 -0.5949 -0.03924 -0.61365 -0.05295 -0.61828 C -0.05746 -0.62407 -0.06076 -0.62638 -0.06667 -0.62847 C -0.08021 -0.64027 -0.09913 -0.64976 -0.1151 -0.65254 C -0.12274 -0.65601 -0.13003 -0.65671 -0.13785 -0.65856 C -0.15712 -0.66296 -0.17448 -0.66828 -0.19392 -0.67083 C -0.19757 -0.67129 -0.20104 -0.67199 -0.20451 -0.67291 C -0.21059 -0.67453 -0.21667 -0.678 -0.22292 -0.67893 C -0.23437 -0.68055 -0.24601 -0.68009 -0.25764 -0.68078 C -0.26823 -0.68564 -0.26562 -0.68495 -0.28489 -0.68495 C -0.36458 -0.68495 -0.44427 -0.68356 -0.52413 -0.68287 C -0.54132 -0.68217 -0.55868 -0.68194 -0.57569 -0.68078 C -0.5934 -0.67962 -0.61111 -0.67361 -0.62882 -0.67083 C -0.65625 -0.65555 -0.61667 -0.67685 -0.64392 -0.66481 C -0.64757 -0.66319 -0.66198 -0.65092 -0.66215 -0.65069 C -0.66597 -0.64768 -0.67413 -0.64259 -0.67413 -0.64259 C -0.68177 -0.6324 -0.69114 -0.6243 -0.7 -0.6162 C -0.7026 -0.61365 -0.70382 -0.60925 -0.70608 -0.60624 C -0.70781 -0.60393 -0.71024 -0.60231 -0.71215 -0.59999 C -0.71424 -0.59745 -0.71614 -0.59467 -0.71805 -0.59189 C -0.7217 -0.57754 -0.71649 -0.5949 -0.72413 -0.57986 C -0.72726 -0.57361 -0.72934 -0.56458 -0.73177 -0.55763 C -0.7342 -0.55115 -0.73906 -0.54537 -0.74236 -0.53958 C -0.74444 -0.53148 -0.74687 -0.52731 -0.75139 -0.52129 C -0.7533 -0.51388 -0.7559 -0.50763 -0.75903 -0.50115 C -0.76094 -0.48078 -0.76632 -0.46226 -0.76962 -0.44259 C -0.77378 -0.41759 -0.77708 -0.39259 -0.78177 -0.36782 C -0.78594 -0.29745 -0.78542 -0.31736 -0.78177 -0.19189 C -0.78177 -0.18888 -0.77969 -0.1868 -0.77882 -0.18402 C -0.77309 -0.16574 -0.76684 -0.15462 -0.75746 -0.13958 C -0.75139 -0.12962 -0.74618 -0.11828 -0.73941 -0.10925 C -0.73281 -0.10046 -0.72864 -0.09004 -0.72274 -0.08078 C -0.71458 -0.06805 -0.70434 -0.05648 -0.69549 -0.04444 C -0.69028 -0.03726 -0.68264 -0.03356 -0.67726 -0.02638 C -0.65868 -0.00162 -0.63177 0.0176 -0.60608 0.02408 C -0.59097 0.03218 -0.57847 0.03982 -0.56215 0.04237 C -0.55139 0.04607 -0.53993 0.05001 -0.52882 0.05255 C -0.5026 0.05186 -0.47621 0.05232 -0.45 0.05047 C -0.4467 0.05024 -0.44392 0.047 -0.4408 0.0463 C -0.43038 0.04422 -0.42257 0.03982 -0.41215 0.03635 C -0.36545 0.02038 -0.32569 -0.01921 -0.28802 -0.05671 C -0.27899 -0.07615 -0.27135 -0.09606 -0.26215 -0.11527 C -0.24757 -0.14606 -0.23038 -0.17013 -0.22118 -0.20624 C -0.21285 -0.23912 -0.21701 -0.22222 -0.2092 -0.25671 C -0.20729 -0.26388 -0.20156 -0.27685 -0.20156 -0.27685 C -0.19983 -0.2912 -0.19878 -0.30208 -0.19549 -0.31527 C -0.19601 -0.34282 -0.19601 -0.3706 -0.19687 -0.39814 C -0.19861 -0.44305 -0.23021 -0.46898 -0.25903 -0.48078 C -0.27031 -0.4912 -0.28924 -0.49629 -0.30295 -0.49907 C -0.31771 -0.50532 -0.33299 -0.50879 -0.34844 -0.51111 C -0.37066 -0.51041 -0.39288 -0.51111 -0.4151 -0.50925 C -0.42187 -0.50879 -0.42986 -0.50138 -0.43628 -0.49907 C -0.44149 -0.49259 -0.44705 -0.49166 -0.45295 -0.48703 C -0.45833 -0.48287 -0.4625 -0.47662 -0.46805 -0.47291 C -0.47049 -0.47129 -0.47326 -0.4706 -0.47569 -0.46874 C -0.48785 -0.45972 -0.49653 -0.44259 -0.50903 -0.43449 C -0.51406 -0.42546 -0.5191 -0.41759 -0.52413 -0.4081 C -0.52465 -0.40532 -0.52483 -0.40254 -0.52569 -0.39999 C -0.52726 -0.3956 -0.53194 -0.38796 -0.53194 -0.38796 C -0.53455 -0.3699 -0.53924 -0.35162 -0.54549 -0.33541 C -0.54878 -0.31134 -0.55 -0.28611 -0.55608 -0.26273 C -0.55555 -0.22476 -0.55816 -0.16666 -0.55 -0.12337 C -0.54774 -0.11087 -0.54097 -0.0993 -0.53785 -0.08703 C -0.53246 -0.06574 -0.52864 -0.04236 -0.51805 -0.0243 C -0.51562 -0.01342 -0.50816 0.00024 -0.5 0.00394 C -0.49271 0.01366 -0.48246 0.02176 -0.47274 0.02616 C -0.46528 0.03612 -0.47517 0.02454 -0.46354 0.03218 C -0.46233 0.03311 -0.4618 0.03542 -0.46059 0.03635 C -0.45868 0.03751 -0.45642 0.03727 -0.45451 0.0382 C -0.44757 0.04121 -0.44184 0.04607 -0.43472 0.04838 C -0.42396 0.05602 -0.41267 0.05903 -0.40139 0.06459 C -0.38854 0.07084 -0.37569 0.07778 -0.36215 0.08079 C -0.35364 0.08797 -0.3434 0.0882 -0.33351 0.09075 C -0.32031 0.09376 -0.30729 0.09653 -0.29392 0.09885 C -0.21545 0.09769 -0.18819 0.09908 -0.12882 0.09283 C -0.11788 0.09028 -0.10816 0.0882 -0.09687 0.08681 C -0.06858 0.07894 -0.04358 0.0757 -0.02274 0.0463 C -0.02222 0.04422 -0.02222 0.0419 -0.02118 0.04028 C -0.0191 0.03658 -0.01354 0.03033 -0.01354 0.03033 " pathEditMode="relative" ptsTypes="fffffffffffffffffffffffffffffffffffffffffffffffffffffffffffffffffffffffffffffffffffffffffffffA">
                                      <p:cBhvr>
                                        <p:cTn id="11" dur="5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Kyselina mravenčí (kyselina </a:t>
            </a:r>
            <a:r>
              <a:rPr lang="cs-CZ" dirty="0" err="1" smtClean="0"/>
              <a:t>methanová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HCOOH</a:t>
            </a:r>
          </a:p>
          <a:p>
            <a:r>
              <a:rPr lang="cs-CZ" dirty="0" smtClean="0"/>
              <a:t>Bezbarvá kapalina ostrého zápachu</a:t>
            </a:r>
          </a:p>
          <a:p>
            <a:r>
              <a:rPr lang="cs-CZ" dirty="0" smtClean="0"/>
              <a:t>Je uložena v žlázách mravenců, v chloupcích kopřiv</a:t>
            </a:r>
          </a:p>
          <a:p>
            <a:r>
              <a:rPr lang="cs-CZ" dirty="0" smtClean="0"/>
              <a:t>Ničí bakterie – dezinfekční látka (přidává se do krmiva kuřat proti salmonele)</a:t>
            </a:r>
          </a:p>
          <a:p>
            <a:r>
              <a:rPr lang="cs-CZ" dirty="0" smtClean="0"/>
              <a:t>Použití v textilním a kožařském průmyslu na odvápňování kůží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648065" y="1381418"/>
            <a:ext cx="1765071" cy="1872207"/>
          </a:xfrm>
          <a:prstGeom prst="rect">
            <a:avLst/>
          </a:prstGeom>
        </p:spPr>
      </p:pic>
      <p:sp>
        <p:nvSpPr>
          <p:cNvPr id="5" name="Oválný popisek 4"/>
          <p:cNvSpPr/>
          <p:nvPr/>
        </p:nvSpPr>
        <p:spPr>
          <a:xfrm>
            <a:off x="7775848" y="1196752"/>
            <a:ext cx="1368152" cy="648072"/>
          </a:xfrm>
          <a:prstGeom prst="wedgeEllipseCallout">
            <a:avLst>
              <a:gd name="adj1" fmla="val -26908"/>
              <a:gd name="adj2" fmla="val 137537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b="1" dirty="0" smtClean="0"/>
              <a:t>Ať je z tebe mravenec</a:t>
            </a:r>
            <a:endParaRPr lang="cs-CZ" sz="1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820472" y="213285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52892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5300" dirty="0" smtClean="0"/>
              <a:t>Kyselina</a:t>
            </a:r>
            <a:r>
              <a:rPr lang="cs-CZ" sz="4900" dirty="0" smtClean="0"/>
              <a:t> octová (kyselina ethanová)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animační událost</a:t>
            </a:r>
            <a:endParaRPr lang="cs-CZ" sz="2000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CH</a:t>
            </a:r>
            <a:r>
              <a:rPr lang="cs-CZ" sz="2400" baseline="-25000" dirty="0" smtClean="0"/>
              <a:t>3</a:t>
            </a:r>
            <a:r>
              <a:rPr lang="cs-CZ" dirty="0" smtClean="0"/>
              <a:t>COOH</a:t>
            </a:r>
          </a:p>
          <a:p>
            <a:r>
              <a:rPr lang="cs-CZ" dirty="0" smtClean="0"/>
              <a:t>Vzniká kvašením vína</a:t>
            </a:r>
          </a:p>
          <a:p>
            <a:r>
              <a:rPr lang="cs-CZ" dirty="0" smtClean="0"/>
              <a:t>Bezbarvá kapalina ostrého zápachu</a:t>
            </a:r>
          </a:p>
          <a:p>
            <a:r>
              <a:rPr lang="cs-CZ" dirty="0" smtClean="0"/>
              <a:t>5-8% vodný roztok se nazývá ocet (barví se dohněda karamelem)</a:t>
            </a:r>
          </a:p>
          <a:p>
            <a:r>
              <a:rPr lang="cs-CZ" dirty="0" smtClean="0"/>
              <a:t>Použití: v textilním průmyslu, v lékařství, jako rozpouštědlo, v domácnostech</a:t>
            </a:r>
          </a:p>
          <a:p>
            <a:endParaRPr lang="cs-CZ" dirty="0"/>
          </a:p>
        </p:txBody>
      </p:sp>
      <p:pic>
        <p:nvPicPr>
          <p:cNvPr id="1026" name="Picture 2" descr="G:\OCET_OBR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847612" y="2449532"/>
            <a:ext cx="3024336" cy="950825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1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  <a:outerShdw blurRad="50800" dist="50800" dir="5400000" algn="ctr" rotWithShape="0">
              <a:schemeClr val="accent5">
                <a:lumMod val="75000"/>
              </a:schemeClr>
            </a:outerShdw>
          </a:effectLst>
        </p:spPr>
      </p:pic>
    </p:spTree>
    <p:extLst>
      <p:ext uri="{BB962C8B-B14F-4D97-AF65-F5344CB8AC3E}">
        <p14:creationId xmlns:p14="http://schemas.microsoft.com/office/powerpoint/2010/main" val="38945017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Kyselina citronová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Vyskytuje se v citrusových plodech</a:t>
            </a:r>
          </a:p>
          <a:p>
            <a:r>
              <a:rPr lang="cs-CZ" dirty="0" smtClean="0"/>
              <a:t>Nejběžnější konzervační látka (pod symbolem     E 330 - </a:t>
            </a:r>
            <a:r>
              <a:rPr lang="cs-CZ" dirty="0"/>
              <a:t>v</a:t>
            </a:r>
            <a:r>
              <a:rPr lang="cs-CZ" dirty="0" smtClean="0"/>
              <a:t> potravinářských výrobcích)</a:t>
            </a:r>
          </a:p>
          <a:p>
            <a:r>
              <a:rPr lang="cs-CZ" dirty="0" smtClean="0"/>
              <a:t>Vyrábí se kvašením cukrů</a:t>
            </a:r>
          </a:p>
          <a:p>
            <a:r>
              <a:rPr lang="cs-CZ" dirty="0" smtClean="0"/>
              <a:t>Poprvé získána z citronu v roce 1784</a:t>
            </a:r>
          </a:p>
          <a:p>
            <a:r>
              <a:rPr lang="cs-CZ" dirty="0" smtClean="0"/>
              <a:t>Zabraňuje srážení krve (používá se při odběrech krve pro transfuze)</a:t>
            </a:r>
          </a:p>
          <a:p>
            <a:endParaRPr lang="cs-CZ" dirty="0"/>
          </a:p>
        </p:txBody>
      </p:sp>
      <p:pic>
        <p:nvPicPr>
          <p:cNvPr id="2050" name="Picture 2" descr="G:\KYSELINA_OBR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562582" y="586519"/>
            <a:ext cx="1999657" cy="1923979"/>
          </a:xfrm>
          <a:prstGeom prst="rect">
            <a:avLst/>
          </a:prstGeom>
          <a:noFill/>
          <a:effectLst>
            <a:glow rad="127000">
              <a:schemeClr val="bg2">
                <a:lumMod val="60000"/>
                <a:lumOff val="40000"/>
              </a:schemeClr>
            </a:glow>
            <a:outerShdw blurRad="50800" dist="50800" dir="5400000" algn="ctr" rotWithShape="0">
              <a:schemeClr val="accent6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78605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ucitel\AppData\Local\Microsoft\Windows\Temporary Internet Files\Content.IE5\0B9A1V6S\MC900441793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36848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dirty="0" smtClean="0"/>
              <a:t>Kyselina benzoová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Je bílá, krystalická látka</a:t>
            </a:r>
          </a:p>
          <a:p>
            <a:r>
              <a:rPr lang="cs-CZ" dirty="0" smtClean="0"/>
              <a:t>Je např. v brusinkách a pryskyřicích stromů</a:t>
            </a:r>
          </a:p>
          <a:p>
            <a:r>
              <a:rPr lang="cs-CZ" dirty="0" smtClean="0"/>
              <a:t>Používá se ke konzervaci potravin, např. hořčice</a:t>
            </a:r>
          </a:p>
          <a:p>
            <a:r>
              <a:rPr lang="cs-CZ" dirty="0" smtClean="0"/>
              <a:t>Známá je jako E-210</a:t>
            </a:r>
          </a:p>
          <a:p>
            <a:r>
              <a:rPr lang="cs-CZ" dirty="0" smtClean="0"/>
              <a:t>Působí mírně dráždivým účinkem, proto by potraviny konzervované touto kyselinou neměly jíst děti mladší 3 let</a:t>
            </a:r>
            <a:endParaRPr lang="cs-CZ" dirty="0"/>
          </a:p>
        </p:txBody>
      </p:sp>
      <p:pic>
        <p:nvPicPr>
          <p:cNvPr id="2050" name="Picture 2" descr="C:\Users\ucitel\AppData\Local\Microsoft\Windows\Temporary Internet Files\Content.IE5\R6CFCQOJ\MP90042246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60648"/>
            <a:ext cx="1368152" cy="1440160"/>
          </a:xfrm>
          <a:prstGeom prst="hear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ucitel\AppData\Local\Microsoft\Windows\Temporary Internet Files\Content.IE5\J7J29KB5\MP90042269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5246851"/>
            <a:ext cx="932656" cy="142756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733350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Kyselina palmitová a kyselina stearová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886099" y="2893586"/>
            <a:ext cx="2852061" cy="711508"/>
          </a:xfrm>
          <a:prstGeom prst="rect">
            <a:avLst/>
          </a:prstGeom>
          <a:noFill/>
          <a:ln>
            <a:noFill/>
          </a:ln>
          <a:effectLst>
            <a:glow rad="139700">
              <a:schemeClr val="accent5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3070" y="1916832"/>
            <a:ext cx="8229600" cy="411480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Kyselina palmitová: CH</a:t>
            </a:r>
            <a:r>
              <a:rPr lang="cs-CZ" sz="2400" baseline="-25000" dirty="0" smtClean="0"/>
              <a:t>3</a:t>
            </a:r>
            <a:r>
              <a:rPr lang="cs-CZ" dirty="0" smtClean="0"/>
              <a:t>(CH</a:t>
            </a:r>
            <a:r>
              <a:rPr lang="cs-CZ" sz="2400" baseline="-25000" dirty="0" smtClean="0"/>
              <a:t>2</a:t>
            </a:r>
            <a:r>
              <a:rPr lang="cs-CZ" dirty="0" smtClean="0"/>
              <a:t>)</a:t>
            </a:r>
            <a:r>
              <a:rPr lang="cs-CZ" sz="2400" baseline="-25000" dirty="0" smtClean="0"/>
              <a:t>14</a:t>
            </a:r>
            <a:r>
              <a:rPr lang="cs-CZ" dirty="0" smtClean="0"/>
              <a:t>COOH</a:t>
            </a:r>
          </a:p>
          <a:p>
            <a:r>
              <a:rPr lang="cs-CZ" dirty="0" smtClean="0"/>
              <a:t>Kyselina stearová: CH</a:t>
            </a:r>
            <a:r>
              <a:rPr lang="cs-CZ" sz="2400" baseline="-25000" dirty="0" smtClean="0"/>
              <a:t>3</a:t>
            </a:r>
            <a:r>
              <a:rPr lang="cs-CZ" dirty="0" smtClean="0"/>
              <a:t>(CH</a:t>
            </a:r>
            <a:r>
              <a:rPr lang="cs-CZ" sz="2400" baseline="-25000" dirty="0" smtClean="0"/>
              <a:t>2</a:t>
            </a:r>
            <a:r>
              <a:rPr lang="cs-CZ" dirty="0" smtClean="0"/>
              <a:t>)</a:t>
            </a:r>
            <a:r>
              <a:rPr lang="cs-CZ" sz="2400" dirty="0" smtClean="0"/>
              <a:t> </a:t>
            </a:r>
            <a:r>
              <a:rPr lang="cs-CZ" sz="2800" baseline="-25000" dirty="0" smtClean="0"/>
              <a:t>1</a:t>
            </a:r>
            <a:r>
              <a:rPr lang="cs-CZ" sz="2000" baseline="-25000" dirty="0" smtClean="0"/>
              <a:t>6</a:t>
            </a:r>
            <a:r>
              <a:rPr lang="cs-CZ" dirty="0" smtClean="0"/>
              <a:t>COOH</a:t>
            </a:r>
          </a:p>
          <a:p>
            <a:r>
              <a:rPr lang="cs-CZ" dirty="0" smtClean="0"/>
              <a:t>Nazývají se MASTNÉ kyseliny (známá je i kyselina olejová – tzv. vitamin F) –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jsou nezbytné pro člověka</a:t>
            </a:r>
          </a:p>
          <a:p>
            <a:r>
              <a:rPr lang="cs-CZ" dirty="0" smtClean="0"/>
              <a:t>Palmitová se získává z kokosového oleje</a:t>
            </a:r>
          </a:p>
          <a:p>
            <a:r>
              <a:rPr lang="cs-CZ" dirty="0" smtClean="0"/>
              <a:t>Stearová se získává z hovězího loje</a:t>
            </a:r>
          </a:p>
          <a:p>
            <a:r>
              <a:rPr lang="cs-CZ" dirty="0" smtClean="0"/>
              <a:t>Použití: k výrobě mýdel a kosmetických výrobků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58952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7200" dirty="0" smtClean="0"/>
              <a:t>Citace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Použity obrázky z vlastní galerie</a:t>
            </a:r>
          </a:p>
          <a:p>
            <a:r>
              <a:rPr lang="cs-CZ" dirty="0"/>
              <a:t>Použity obrázky z otevřené galerie </a:t>
            </a:r>
            <a:r>
              <a:rPr lang="cs-CZ" dirty="0" smtClean="0"/>
              <a:t>                 Microsoft</a:t>
            </a:r>
            <a:r>
              <a:rPr lang="cs-CZ" dirty="0"/>
              <a:t>. </a:t>
            </a:r>
            <a:r>
              <a:rPr lang="cs-CZ" dirty="0" err="1"/>
              <a:t>com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69011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luxe">
  <a:themeElements>
    <a:clrScheme name="Deluxe">
      <a:dk1>
        <a:sysClr val="windowText" lastClr="000000"/>
      </a:dk1>
      <a:lt1>
        <a:sysClr val="window" lastClr="FFFFFF"/>
      </a:lt1>
      <a:dk2>
        <a:srgbClr val="30356E"/>
      </a:dk2>
      <a:lt2>
        <a:srgbClr val="FFF9E5"/>
      </a:lt2>
      <a:accent1>
        <a:srgbClr val="CC4757"/>
      </a:accent1>
      <a:accent2>
        <a:srgbClr val="FF6F61"/>
      </a:accent2>
      <a:accent3>
        <a:srgbClr val="FF953E"/>
      </a:accent3>
      <a:accent4>
        <a:srgbClr val="F8BD52"/>
      </a:accent4>
      <a:accent5>
        <a:srgbClr val="46A6BD"/>
      </a:accent5>
      <a:accent6>
        <a:srgbClr val="5488BC"/>
      </a:accent6>
      <a:hlink>
        <a:srgbClr val="FA7D7A"/>
      </a:hlink>
      <a:folHlink>
        <a:srgbClr val="FFCF3E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TC010205601[[fn=Luxusní motiv]]</Template>
  <TotalTime>1911</TotalTime>
  <Words>314</Words>
  <Application>Microsoft Office PowerPoint</Application>
  <PresentationFormat>Předvádění na obrazovce (4:3)</PresentationFormat>
  <Paragraphs>50</Paragraphs>
  <Slides>8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Deluxe</vt:lpstr>
      <vt:lpstr>DERIVÁTY UHLOVODÍKŮ KARBOXYLOVÉ KYSELINY</vt:lpstr>
      <vt:lpstr>KARBOXYLOVÉ KYSELINY</vt:lpstr>
      <vt:lpstr>Kyselina mravenčí (kyselina methanová)</vt:lpstr>
      <vt:lpstr>Kyselina octová (kyselina ethanová) animační událost</vt:lpstr>
      <vt:lpstr>Kyselina citronová</vt:lpstr>
      <vt:lpstr>Kyselina benzoová</vt:lpstr>
      <vt:lpstr>Kyselina palmitová a kyselina stearová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DERIVÁTY UHLOVODÍKU KARBOXYLOVÉ KYSELINY</dc:title>
  <dc:creator>Ulrychová Markéta</dc:creator>
  <cp:lastModifiedBy>Ulrychová Markéta</cp:lastModifiedBy>
  <cp:revision>23</cp:revision>
  <dcterms:created xsi:type="dcterms:W3CDTF">2011-10-08T13:05:32Z</dcterms:created>
  <dcterms:modified xsi:type="dcterms:W3CDTF">2012-03-31T08:21:14Z</dcterms:modified>
</cp:coreProperties>
</file>