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0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99121B-5B29-4B47-A240-A291C3AD4DAD}" type="doc">
      <dgm:prSet loTypeId="urn:microsoft.com/office/officeart/2005/8/layout/vList3#1" loCatId="list" qsTypeId="urn:microsoft.com/office/officeart/2005/8/quickstyle/simple1" qsCatId="simple" csTypeId="urn:microsoft.com/office/officeart/2005/8/colors/accent1_2" csCatId="accent1" phldr="1"/>
      <dgm:spPr/>
    </dgm:pt>
    <dgm:pt modelId="{D4B3FC1A-EDD4-4354-863C-1731D06A9542}">
      <dgm:prSet/>
      <dgm:spPr/>
      <dgm:t>
        <a:bodyPr/>
        <a:lstStyle/>
        <a:p>
          <a:r>
            <a:rPr lang="cs-CZ" dirty="0" smtClean="0">
              <a:solidFill>
                <a:schemeClr val="bg1">
                  <a:lumMod val="95000"/>
                  <a:lumOff val="5000"/>
                </a:schemeClr>
              </a:solidFill>
            </a:rPr>
            <a:t>Octan hlinitý: obklady proti otokům, naraženinám</a:t>
          </a:r>
        </a:p>
      </dgm:t>
    </dgm:pt>
    <dgm:pt modelId="{59B7EB15-E78A-4A5F-9BEE-D704A9830EFA}" type="parTrans" cxnId="{2A4470DB-3F08-4A7E-A7C1-A5F082926BAC}">
      <dgm:prSet/>
      <dgm:spPr/>
      <dgm:t>
        <a:bodyPr/>
        <a:lstStyle/>
        <a:p>
          <a:endParaRPr lang="cs-CZ"/>
        </a:p>
      </dgm:t>
    </dgm:pt>
    <dgm:pt modelId="{C2FD9563-06F5-4BB1-B171-A2C89C15A821}" type="sibTrans" cxnId="{2A4470DB-3F08-4A7E-A7C1-A5F082926BAC}">
      <dgm:prSet/>
      <dgm:spPr/>
      <dgm:t>
        <a:bodyPr/>
        <a:lstStyle/>
        <a:p>
          <a:endParaRPr lang="cs-CZ"/>
        </a:p>
      </dgm:t>
    </dgm:pt>
    <dgm:pt modelId="{A831C452-D317-4A21-8BF0-711DA80DCC9C}">
      <dgm:prSet/>
      <dgm:spPr/>
      <dgm:t>
        <a:bodyPr/>
        <a:lstStyle/>
        <a:p>
          <a:r>
            <a:rPr lang="cs-CZ" dirty="0" smtClean="0">
              <a:solidFill>
                <a:schemeClr val="bg1">
                  <a:lumMod val="95000"/>
                  <a:lumOff val="5000"/>
                </a:schemeClr>
              </a:solidFill>
            </a:rPr>
            <a:t>Benzoan sodný (E 211): konzervační látka (v limonádách, energetických nápojích, stolních vodách, džemech, kompotech)</a:t>
          </a:r>
        </a:p>
      </dgm:t>
    </dgm:pt>
    <dgm:pt modelId="{D67D0DF9-B4B8-4D09-BC2A-E7C7CF6DAA18}" type="parTrans" cxnId="{CE31F9CD-9D94-41B8-B662-E9C9ABE2B271}">
      <dgm:prSet/>
      <dgm:spPr/>
      <dgm:t>
        <a:bodyPr/>
        <a:lstStyle/>
        <a:p>
          <a:endParaRPr lang="cs-CZ"/>
        </a:p>
      </dgm:t>
    </dgm:pt>
    <dgm:pt modelId="{FD72CB5F-AF9C-4CD9-B6A2-F503668A8D04}" type="sibTrans" cxnId="{CE31F9CD-9D94-41B8-B662-E9C9ABE2B271}">
      <dgm:prSet/>
      <dgm:spPr/>
      <dgm:t>
        <a:bodyPr/>
        <a:lstStyle/>
        <a:p>
          <a:endParaRPr lang="cs-CZ"/>
        </a:p>
      </dgm:t>
    </dgm:pt>
    <dgm:pt modelId="{BBB38D28-A05A-4296-8074-2868863B92C1}">
      <dgm:prSet/>
      <dgm:spPr/>
      <dgm:t>
        <a:bodyPr/>
        <a:lstStyle/>
        <a:p>
          <a:r>
            <a:rPr lang="cs-CZ" dirty="0" smtClean="0">
              <a:solidFill>
                <a:schemeClr val="bg1">
                  <a:lumMod val="95000"/>
                  <a:lumOff val="5000"/>
                </a:schemeClr>
              </a:solidFill>
            </a:rPr>
            <a:t>Glutaman sodný (E 621): nejběžnější potravinářská přísada = zvýrazňovač chuti, např. Vegeta, Aromat, je v čínských nudlových polévkách, není vhodný pro malé děti</a:t>
          </a:r>
        </a:p>
      </dgm:t>
    </dgm:pt>
    <dgm:pt modelId="{FA1AD48D-4384-4E1D-A27A-20B4FE4D4511}" type="parTrans" cxnId="{C5DC9AD6-3B9B-41EB-ACCB-A4369E315282}">
      <dgm:prSet/>
      <dgm:spPr/>
      <dgm:t>
        <a:bodyPr/>
        <a:lstStyle/>
        <a:p>
          <a:endParaRPr lang="cs-CZ"/>
        </a:p>
      </dgm:t>
    </dgm:pt>
    <dgm:pt modelId="{81F387EC-7AA0-4049-9E65-83971DA29936}" type="sibTrans" cxnId="{C5DC9AD6-3B9B-41EB-ACCB-A4369E315282}">
      <dgm:prSet/>
      <dgm:spPr/>
      <dgm:t>
        <a:bodyPr/>
        <a:lstStyle/>
        <a:p>
          <a:endParaRPr lang="cs-CZ"/>
        </a:p>
      </dgm:t>
    </dgm:pt>
    <dgm:pt modelId="{549296C7-CFDA-4945-839B-6D3D6E3E3E67}" type="pres">
      <dgm:prSet presAssocID="{9A99121B-5B29-4B47-A240-A291C3AD4DAD}" presName="linearFlow" presStyleCnt="0">
        <dgm:presLayoutVars>
          <dgm:dir/>
          <dgm:resizeHandles val="exact"/>
        </dgm:presLayoutVars>
      </dgm:prSet>
      <dgm:spPr/>
    </dgm:pt>
    <dgm:pt modelId="{2EB5A581-38B8-4A17-9F28-6FDE83F4EAAD}" type="pres">
      <dgm:prSet presAssocID="{D4B3FC1A-EDD4-4354-863C-1731D06A9542}" presName="composite" presStyleCnt="0"/>
      <dgm:spPr/>
    </dgm:pt>
    <dgm:pt modelId="{E7B453C4-3CD3-4956-9A0B-0A07E11ACEEC}" type="pres">
      <dgm:prSet presAssocID="{D4B3FC1A-EDD4-4354-863C-1731D06A9542}" presName="imgShp" presStyleLbl="fgImgPlace1" presStyleIdx="0" presStyleCnt="3" custLinFactNeighborX="1364" custLinFactNeighborY="6849"/>
      <dgm:spPr/>
    </dgm:pt>
    <dgm:pt modelId="{D990E64F-7247-4000-9024-EB3E1AEB7FC4}" type="pres">
      <dgm:prSet presAssocID="{D4B3FC1A-EDD4-4354-863C-1731D06A9542}" presName="txShp" presStyleLbl="node1" presStyleIdx="0" presStyleCnt="3" custLinFactNeighborX="-790" custLinFactNeighborY="5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2EB896-635C-4C43-BD1D-F9DAF03E37AF}" type="pres">
      <dgm:prSet presAssocID="{C2FD9563-06F5-4BB1-B171-A2C89C15A821}" presName="spacing" presStyleCnt="0"/>
      <dgm:spPr/>
    </dgm:pt>
    <dgm:pt modelId="{5ABDAEC5-47FD-42D8-86E1-3AA9D6E2F7E5}" type="pres">
      <dgm:prSet presAssocID="{A831C452-D317-4A21-8BF0-711DA80DCC9C}" presName="composite" presStyleCnt="0"/>
      <dgm:spPr/>
    </dgm:pt>
    <dgm:pt modelId="{7D7F0616-40BA-4CA5-97B1-0CD90D9E9787}" type="pres">
      <dgm:prSet presAssocID="{A831C452-D317-4A21-8BF0-711DA80DCC9C}" presName="imgShp" presStyleLbl="fgImgPlace1" presStyleIdx="1" presStyleCnt="3"/>
      <dgm:spPr/>
    </dgm:pt>
    <dgm:pt modelId="{41039911-3CBA-4812-B2BE-A112F7AD9848}" type="pres">
      <dgm:prSet presAssocID="{A831C452-D317-4A21-8BF0-711DA80DCC9C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B81E2E-E935-4271-82C2-4DF29CB2F481}" type="pres">
      <dgm:prSet presAssocID="{FD72CB5F-AF9C-4CD9-B6A2-F503668A8D04}" presName="spacing" presStyleCnt="0"/>
      <dgm:spPr/>
    </dgm:pt>
    <dgm:pt modelId="{0B6415E6-1EB3-4916-9908-E21A394B6B77}" type="pres">
      <dgm:prSet presAssocID="{BBB38D28-A05A-4296-8074-2868863B92C1}" presName="composite" presStyleCnt="0"/>
      <dgm:spPr/>
    </dgm:pt>
    <dgm:pt modelId="{B1F570F4-8D8A-4221-8EC9-2208CEB4ABC3}" type="pres">
      <dgm:prSet presAssocID="{BBB38D28-A05A-4296-8074-2868863B92C1}" presName="imgShp" presStyleLbl="fgImgPlace1" presStyleIdx="2" presStyleCnt="3"/>
      <dgm:spPr/>
    </dgm:pt>
    <dgm:pt modelId="{5F7D40F9-9662-4555-9E79-70C2803B41A8}" type="pres">
      <dgm:prSet presAssocID="{BBB38D28-A05A-4296-8074-2868863B92C1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4470DB-3F08-4A7E-A7C1-A5F082926BAC}" srcId="{9A99121B-5B29-4B47-A240-A291C3AD4DAD}" destId="{D4B3FC1A-EDD4-4354-863C-1731D06A9542}" srcOrd="0" destOrd="0" parTransId="{59B7EB15-E78A-4A5F-9BEE-D704A9830EFA}" sibTransId="{C2FD9563-06F5-4BB1-B171-A2C89C15A821}"/>
    <dgm:cxn modelId="{CE31F9CD-9D94-41B8-B662-E9C9ABE2B271}" srcId="{9A99121B-5B29-4B47-A240-A291C3AD4DAD}" destId="{A831C452-D317-4A21-8BF0-711DA80DCC9C}" srcOrd="1" destOrd="0" parTransId="{D67D0DF9-B4B8-4D09-BC2A-E7C7CF6DAA18}" sibTransId="{FD72CB5F-AF9C-4CD9-B6A2-F503668A8D04}"/>
    <dgm:cxn modelId="{D2F29021-5F42-4BDC-A1A3-44F409DDF834}" type="presOf" srcId="{9A99121B-5B29-4B47-A240-A291C3AD4DAD}" destId="{549296C7-CFDA-4945-839B-6D3D6E3E3E67}" srcOrd="0" destOrd="0" presId="urn:microsoft.com/office/officeart/2005/8/layout/vList3#1"/>
    <dgm:cxn modelId="{7B3DFBDA-C077-4628-849D-02D7B599023A}" type="presOf" srcId="{BBB38D28-A05A-4296-8074-2868863B92C1}" destId="{5F7D40F9-9662-4555-9E79-70C2803B41A8}" srcOrd="0" destOrd="0" presId="urn:microsoft.com/office/officeart/2005/8/layout/vList3#1"/>
    <dgm:cxn modelId="{C5DC9AD6-3B9B-41EB-ACCB-A4369E315282}" srcId="{9A99121B-5B29-4B47-A240-A291C3AD4DAD}" destId="{BBB38D28-A05A-4296-8074-2868863B92C1}" srcOrd="2" destOrd="0" parTransId="{FA1AD48D-4384-4E1D-A27A-20B4FE4D4511}" sibTransId="{81F387EC-7AA0-4049-9E65-83971DA29936}"/>
    <dgm:cxn modelId="{0E067F0D-B875-4737-9A61-51A637AF9BDE}" type="presOf" srcId="{A831C452-D317-4A21-8BF0-711DA80DCC9C}" destId="{41039911-3CBA-4812-B2BE-A112F7AD9848}" srcOrd="0" destOrd="0" presId="urn:microsoft.com/office/officeart/2005/8/layout/vList3#1"/>
    <dgm:cxn modelId="{A369D35C-99EC-4D4A-9DD5-73D622973E55}" type="presOf" srcId="{D4B3FC1A-EDD4-4354-863C-1731D06A9542}" destId="{D990E64F-7247-4000-9024-EB3E1AEB7FC4}" srcOrd="0" destOrd="0" presId="urn:microsoft.com/office/officeart/2005/8/layout/vList3#1"/>
    <dgm:cxn modelId="{910395CE-D8C7-4407-BFCA-BE1B543F29F8}" type="presParOf" srcId="{549296C7-CFDA-4945-839B-6D3D6E3E3E67}" destId="{2EB5A581-38B8-4A17-9F28-6FDE83F4EAAD}" srcOrd="0" destOrd="0" presId="urn:microsoft.com/office/officeart/2005/8/layout/vList3#1"/>
    <dgm:cxn modelId="{0A8820A2-58C2-47E9-8784-FC06B64DD4CA}" type="presParOf" srcId="{2EB5A581-38B8-4A17-9F28-6FDE83F4EAAD}" destId="{E7B453C4-3CD3-4956-9A0B-0A07E11ACEEC}" srcOrd="0" destOrd="0" presId="urn:microsoft.com/office/officeart/2005/8/layout/vList3#1"/>
    <dgm:cxn modelId="{724BC2E4-9FBD-4F52-8871-4B5F0766BF77}" type="presParOf" srcId="{2EB5A581-38B8-4A17-9F28-6FDE83F4EAAD}" destId="{D990E64F-7247-4000-9024-EB3E1AEB7FC4}" srcOrd="1" destOrd="0" presId="urn:microsoft.com/office/officeart/2005/8/layout/vList3#1"/>
    <dgm:cxn modelId="{D39DA9DD-00F4-45C5-981D-130BF9342C4D}" type="presParOf" srcId="{549296C7-CFDA-4945-839B-6D3D6E3E3E67}" destId="{EA2EB896-635C-4C43-BD1D-F9DAF03E37AF}" srcOrd="1" destOrd="0" presId="urn:microsoft.com/office/officeart/2005/8/layout/vList3#1"/>
    <dgm:cxn modelId="{2C86A24C-5A92-4865-8ED5-702966F941C2}" type="presParOf" srcId="{549296C7-CFDA-4945-839B-6D3D6E3E3E67}" destId="{5ABDAEC5-47FD-42D8-86E1-3AA9D6E2F7E5}" srcOrd="2" destOrd="0" presId="urn:microsoft.com/office/officeart/2005/8/layout/vList3#1"/>
    <dgm:cxn modelId="{EDEE9731-01C3-4C5C-9946-B9AEE835EEA6}" type="presParOf" srcId="{5ABDAEC5-47FD-42D8-86E1-3AA9D6E2F7E5}" destId="{7D7F0616-40BA-4CA5-97B1-0CD90D9E9787}" srcOrd="0" destOrd="0" presId="urn:microsoft.com/office/officeart/2005/8/layout/vList3#1"/>
    <dgm:cxn modelId="{432FA04C-ACFB-483F-936A-521694DA2155}" type="presParOf" srcId="{5ABDAEC5-47FD-42D8-86E1-3AA9D6E2F7E5}" destId="{41039911-3CBA-4812-B2BE-A112F7AD9848}" srcOrd="1" destOrd="0" presId="urn:microsoft.com/office/officeart/2005/8/layout/vList3#1"/>
    <dgm:cxn modelId="{D873AEC1-712A-45DE-8252-31185FD00C82}" type="presParOf" srcId="{549296C7-CFDA-4945-839B-6D3D6E3E3E67}" destId="{7EB81E2E-E935-4271-82C2-4DF29CB2F481}" srcOrd="3" destOrd="0" presId="urn:microsoft.com/office/officeart/2005/8/layout/vList3#1"/>
    <dgm:cxn modelId="{9D5DEE21-56B5-4156-9106-CA1C3379903F}" type="presParOf" srcId="{549296C7-CFDA-4945-839B-6D3D6E3E3E67}" destId="{0B6415E6-1EB3-4916-9908-E21A394B6B77}" srcOrd="4" destOrd="0" presId="urn:microsoft.com/office/officeart/2005/8/layout/vList3#1"/>
    <dgm:cxn modelId="{ECDEE51D-818F-4105-8C34-D3824F5D8D81}" type="presParOf" srcId="{0B6415E6-1EB3-4916-9908-E21A394B6B77}" destId="{B1F570F4-8D8A-4221-8EC9-2208CEB4ABC3}" srcOrd="0" destOrd="0" presId="urn:microsoft.com/office/officeart/2005/8/layout/vList3#1"/>
    <dgm:cxn modelId="{ECE840D2-9224-4659-85CF-0D1F26D98815}" type="presParOf" srcId="{0B6415E6-1EB3-4916-9908-E21A394B6B77}" destId="{5F7D40F9-9662-4555-9E79-70C2803B41A8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990E64F-7247-4000-9024-EB3E1AEB7FC4}">
      <dsp:nvSpPr>
        <dsp:cNvPr id="0" name=""/>
        <dsp:cNvSpPr/>
      </dsp:nvSpPr>
      <dsp:spPr>
        <a:xfrm rot="10800000">
          <a:off x="1465111" y="4245"/>
          <a:ext cx="5267385" cy="71990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458" tIns="49530" rIns="92456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chemeClr val="bg1">
                  <a:lumMod val="95000"/>
                  <a:lumOff val="5000"/>
                </a:schemeClr>
              </a:solidFill>
            </a:rPr>
            <a:t>Octan hlinitý: obklady proti otokům, naraženinám</a:t>
          </a:r>
        </a:p>
      </dsp:txBody>
      <dsp:txXfrm rot="10800000">
        <a:off x="1465111" y="4245"/>
        <a:ext cx="5267385" cy="719903"/>
      </dsp:txXfrm>
    </dsp:sp>
    <dsp:sp modelId="{E7B453C4-3CD3-4956-9A0B-0A07E11ACEEC}">
      <dsp:nvSpPr>
        <dsp:cNvPr id="0" name=""/>
        <dsp:cNvSpPr/>
      </dsp:nvSpPr>
      <dsp:spPr>
        <a:xfrm>
          <a:off x="1156590" y="49613"/>
          <a:ext cx="719903" cy="71990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039911-3CBA-4812-B2BE-A112F7AD9848}">
      <dsp:nvSpPr>
        <dsp:cNvPr id="0" name=""/>
        <dsp:cNvSpPr/>
      </dsp:nvSpPr>
      <dsp:spPr>
        <a:xfrm rot="10800000">
          <a:off x="1506723" y="900187"/>
          <a:ext cx="5267385" cy="71990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458" tIns="49530" rIns="92456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chemeClr val="bg1">
                  <a:lumMod val="95000"/>
                  <a:lumOff val="5000"/>
                </a:schemeClr>
              </a:solidFill>
            </a:rPr>
            <a:t>Benzoan sodný (E 211): konzervační látka (v limonádách, energetických nápojích, stolních vodách, džemech, kompotech)</a:t>
          </a:r>
        </a:p>
      </dsp:txBody>
      <dsp:txXfrm rot="10800000">
        <a:off x="1506723" y="900187"/>
        <a:ext cx="5267385" cy="719903"/>
      </dsp:txXfrm>
    </dsp:sp>
    <dsp:sp modelId="{7D7F0616-40BA-4CA5-97B1-0CD90D9E9787}">
      <dsp:nvSpPr>
        <dsp:cNvPr id="0" name=""/>
        <dsp:cNvSpPr/>
      </dsp:nvSpPr>
      <dsp:spPr>
        <a:xfrm>
          <a:off x="1146771" y="900187"/>
          <a:ext cx="719903" cy="71990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7D40F9-9662-4555-9E79-70C2803B41A8}">
      <dsp:nvSpPr>
        <dsp:cNvPr id="0" name=""/>
        <dsp:cNvSpPr/>
      </dsp:nvSpPr>
      <dsp:spPr>
        <a:xfrm rot="10800000">
          <a:off x="1506723" y="1800067"/>
          <a:ext cx="5267385" cy="71990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458" tIns="49530" rIns="92456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chemeClr val="bg1">
                  <a:lumMod val="95000"/>
                  <a:lumOff val="5000"/>
                </a:schemeClr>
              </a:solidFill>
            </a:rPr>
            <a:t>Glutaman sodný (E 621): nejběžnější potravinářská přísada = zvýrazňovač chuti, např. Vegeta, Aromat, je v čínských nudlových polévkách, není vhodný pro malé děti</a:t>
          </a:r>
        </a:p>
      </dsp:txBody>
      <dsp:txXfrm rot="10800000">
        <a:off x="1506723" y="1800067"/>
        <a:ext cx="5267385" cy="719903"/>
      </dsp:txXfrm>
    </dsp:sp>
    <dsp:sp modelId="{B1F570F4-8D8A-4221-8EC9-2208CEB4ABC3}">
      <dsp:nvSpPr>
        <dsp:cNvPr id="0" name=""/>
        <dsp:cNvSpPr/>
      </dsp:nvSpPr>
      <dsp:spPr>
        <a:xfrm>
          <a:off x="1146771" y="1800067"/>
          <a:ext cx="719903" cy="719903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3502D6A-217D-4F45-AE36-ACA153430066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7807B78-9E6A-47D0-A837-8E2A30DC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3502D6A-217D-4F45-AE36-ACA153430066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7B78-9E6A-47D0-A837-8E2A30DC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3502D6A-217D-4F45-AE36-ACA153430066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7807B78-9E6A-47D0-A837-8E2A30DC8C4C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3502D6A-217D-4F45-AE36-ACA153430066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7807B78-9E6A-47D0-A837-8E2A30DC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3502D6A-217D-4F45-AE36-ACA153430066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7807B78-9E6A-47D0-A837-8E2A30DC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2D6A-217D-4F45-AE36-ACA153430066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7B78-9E6A-47D0-A837-8E2A30DC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3502D6A-217D-4F45-AE36-ACA153430066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7807B78-9E6A-47D0-A837-8E2A30DC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3502D6A-217D-4F45-AE36-ACA153430066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7807B78-9E6A-47D0-A837-8E2A30DC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3502D6A-217D-4F45-AE36-ACA153430066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7807B78-9E6A-47D0-A837-8E2A30DC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2D6A-217D-4F45-AE36-ACA153430066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7B78-9E6A-47D0-A837-8E2A30DC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2D6A-217D-4F45-AE36-ACA153430066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7B78-9E6A-47D0-A837-8E2A30DC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3502D6A-217D-4F45-AE36-ACA153430066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7807B78-9E6A-47D0-A837-8E2A30DC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804" y="2780928"/>
            <a:ext cx="7772400" cy="1470025"/>
          </a:xfrm>
          <a:solidFill>
            <a:schemeClr val="tx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DERIVÁTY UHLOVODÍKU</a:t>
            </a:r>
            <a:br>
              <a:rPr lang="cs-CZ" sz="4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r>
              <a:rPr lang="cs-CZ" sz="4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DALŠÍ VÝZNAMNÉ DERIVÁTY</a:t>
            </a:r>
            <a:endParaRPr lang="cs-CZ" sz="4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476672"/>
            <a:ext cx="5544616" cy="2088232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25000" lnSpcReduction="20000"/>
          </a:bodyPr>
          <a:lstStyle/>
          <a:p>
            <a:pPr algn="ctr"/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96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CZ.1.07/1.1.05/04.0031</a:t>
            </a:r>
          </a:p>
          <a:p>
            <a:pPr algn="ctr"/>
            <a:r>
              <a:rPr lang="cs-CZ" sz="96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Rozvoj interaktivních způsobů výuky ve škole</a:t>
            </a:r>
          </a:p>
          <a:p>
            <a:pPr algn="ctr"/>
            <a:r>
              <a:rPr lang="cs-CZ" sz="96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Základní škola a Mateřská škola, Chvalkovice, okres Náchod</a:t>
            </a:r>
          </a:p>
          <a:p>
            <a:pPr algn="ctr"/>
            <a:r>
              <a:rPr lang="cs-CZ" sz="96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Mgr. Markéta Ulrychová</a:t>
            </a:r>
            <a:r>
              <a:rPr lang="cs-CZ" sz="56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6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5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lvl="0"/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700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69784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80920" cy="1476641"/>
          </a:xfrm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AMINODERIVÁTY = AMINY</a:t>
            </a:r>
            <a:endParaRPr lang="cs-CZ" sz="4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chemeClr val="tx1">
              <a:lumMod val="85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molekule uhlovodíku je vodík nahrazen skupinou  –NH</a:t>
            </a:r>
            <a:r>
              <a:rPr lang="cs-CZ" sz="1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Příklady:</a:t>
            </a:r>
          </a:p>
          <a:p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aminomethan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: CH</a:t>
            </a:r>
            <a:r>
              <a:rPr lang="cs-CZ" sz="1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NH</a:t>
            </a:r>
            <a:r>
              <a:rPr lang="cs-CZ" sz="1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</a:p>
          <a:p>
            <a:r>
              <a:rPr lang="cs-CZ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d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iaminoethan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: CH</a:t>
            </a:r>
            <a:r>
              <a:rPr lang="cs-CZ" sz="1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NH</a:t>
            </a:r>
            <a:r>
              <a:rPr lang="cs-CZ" sz="1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CH</a:t>
            </a:r>
            <a:r>
              <a:rPr lang="cs-CZ" sz="1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NH</a:t>
            </a:r>
            <a:r>
              <a:rPr lang="cs-CZ" sz="1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</a:p>
          <a:p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minobenzen: C</a:t>
            </a:r>
            <a:r>
              <a:rPr lang="cs-CZ" sz="1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6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</a:t>
            </a:r>
            <a:r>
              <a:rPr lang="cs-CZ" sz="1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5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NH</a:t>
            </a:r>
            <a:r>
              <a:rPr lang="cs-CZ" sz="1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Nejdůležitější je aminobenzen = ANILIN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Anilin: toxická, zdraví škodlivá látka, nebezpečná pro životní prostředí, je to bezbarvá kapalina, používá se k výrobě anilinových barev, léčiv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4" name="Picture 2" descr="C:\Users\ucitel\AppData\Local\Microsoft\Windows\Temporary Internet Files\Content.IE5\J7J29KB5\MP9003154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79194" y="2132856"/>
            <a:ext cx="1297021" cy="1870703"/>
          </a:xfrm>
          <a:prstGeom prst="smileyFac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2204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2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83568"/>
          </a:xfrm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SOLI KARBOXYLOVÝCH KYSELIN</a:t>
            </a:r>
            <a:endParaRPr lang="cs-CZ" sz="4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Vznikají nahrazením vodíku v karboxylové skupině  (-COOH) kovem</a:t>
            </a: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Př. : CH</a:t>
            </a:r>
            <a:r>
              <a:rPr lang="cs-CZ" sz="1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COONa  octan sodný,  CH</a:t>
            </a:r>
            <a:r>
              <a:rPr lang="cs-CZ" sz="1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COOAl  octan hlinitý</a:t>
            </a: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Pevné látky</a:t>
            </a: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Sodné soli jsou rozpustné ve vodě</a:t>
            </a: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Použití v potravinářství</a:t>
            </a:r>
          </a:p>
          <a:p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Známé soli: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57208845"/>
              </p:ext>
            </p:extLst>
          </p:nvPr>
        </p:nvGraphicFramePr>
        <p:xfrm>
          <a:off x="683568" y="3717032"/>
          <a:ext cx="7920880" cy="25202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7" name="Picture 3" descr="C:\Users\ucitel\AppData\Local\Microsoft\Windows\Temporary Internet Files\Content.IE5\J7J29KB5\MC9002871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9732" y="4557438"/>
            <a:ext cx="827113" cy="84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J7J29KB5\MP90043271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2799" y="5473264"/>
            <a:ext cx="1018084" cy="76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J7J29KB5\MC9003610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9732" y="3611493"/>
            <a:ext cx="78800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21467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2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B453C4-3CD3-4956-9A0B-0A07E11ACE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graphicEl>
                                              <a:dgm id="{E7B453C4-3CD3-4956-9A0B-0A07E11ACE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graphicEl>
                                              <a:dgm id="{E7B453C4-3CD3-4956-9A0B-0A07E11ACE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90E64F-7247-4000-9024-EB3E1AEB7F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D990E64F-7247-4000-9024-EB3E1AEB7F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graphicEl>
                                              <a:dgm id="{D990E64F-7247-4000-9024-EB3E1AEB7F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7F0616-40BA-4CA5-97B1-0CD90D9E97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graphicEl>
                                              <a:dgm id="{7D7F0616-40BA-4CA5-97B1-0CD90D9E97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7D7F0616-40BA-4CA5-97B1-0CD90D9E97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039911-3CBA-4812-B2BE-A112F7AD98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graphicEl>
                                              <a:dgm id="{41039911-3CBA-4812-B2BE-A112F7AD98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graphicEl>
                                              <a:dgm id="{41039911-3CBA-4812-B2BE-A112F7AD98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F570F4-8D8A-4221-8EC9-2208CEB4AB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graphicEl>
                                              <a:dgm id="{B1F570F4-8D8A-4221-8EC9-2208CEB4AB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graphicEl>
                                              <a:dgm id="{B1F570F4-8D8A-4221-8EC9-2208CEB4AB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7D40F9-9662-4555-9E79-70C2803B41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graphicEl>
                                              <a:dgm id="{5F7D40F9-9662-4555-9E79-70C2803B41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graphicEl>
                                              <a:dgm id="{5F7D40F9-9662-4555-9E79-70C2803B41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83568"/>
          </a:xfrm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NITRODERIVÁTY</a:t>
            </a:r>
            <a:endParaRPr lang="cs-CZ" sz="6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V molekule uhlovodíku je vodík nahrazen skupinou          –NO</a:t>
            </a:r>
            <a:r>
              <a:rPr lang="cs-CZ" sz="15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2</a:t>
            </a:r>
          </a:p>
          <a:p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Příklady:</a:t>
            </a:r>
          </a:p>
          <a:p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1) </a:t>
            </a:r>
            <a:r>
              <a:rPr lang="cs-CZ" dirty="0" err="1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nitromethan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: CH</a:t>
            </a:r>
            <a:r>
              <a:rPr lang="cs-CZ" sz="15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NO</a:t>
            </a:r>
            <a:r>
              <a:rPr lang="cs-CZ" sz="15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2</a:t>
            </a:r>
          </a:p>
          <a:p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2) nitrobenzen: C</a:t>
            </a:r>
            <a:r>
              <a:rPr lang="cs-CZ" sz="17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6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H</a:t>
            </a:r>
            <a:r>
              <a:rPr lang="cs-CZ" sz="17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5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NO</a:t>
            </a:r>
            <a:r>
              <a:rPr lang="cs-CZ" sz="17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2</a:t>
            </a:r>
          </a:p>
          <a:p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3) Nejdůležitější je </a:t>
            </a:r>
            <a:r>
              <a:rPr lang="cs-CZ" b="1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nitrobenzen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: vysoce toxická látka, má charakteristickou vůni po hořkých mandlích, 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                (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v jádrech broskví je také dusíkatý derivát, který je jedovatý a ve Starověkém Egyptě ho používali 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                   při 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popravách – odsouzený musel sníst tato jádra)</a:t>
            </a:r>
          </a:p>
          <a:p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4) Další je </a:t>
            </a:r>
            <a:r>
              <a:rPr lang="cs-CZ" b="1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trinitrotoluen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(TNT) – žlutá, krystalická látka, která snadno vybuchuje a používá se k výrobě výbušnin</a:t>
            </a:r>
            <a:endParaRPr lang="cs-CZ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5JVF1K2A\MC9002501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 flipH="1">
            <a:off x="7798555" y="425431"/>
            <a:ext cx="1128613" cy="1519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R6CFCQOJ\MC9002149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988315" cy="1361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02150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411560"/>
          </a:xfrm>
          <a:ln>
            <a:solidFill>
              <a:schemeClr val="accent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8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ESTERY</a:t>
            </a:r>
            <a:endParaRPr lang="cs-CZ" sz="88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Vznikají reakcí karboxylových kyselin a alkoholů = esterifikace: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CH</a:t>
            </a:r>
            <a:r>
              <a:rPr lang="cs-CZ" sz="15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COOH + C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5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OH → CH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COOC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5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+H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Používají se jako rozpouštědla, paliva (bionafta), léčiva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Známé estery:</a:t>
            </a:r>
          </a:p>
          <a:p>
            <a:r>
              <a:rPr lang="cs-CZ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thylester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kys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octové – smrtelná dávka pro člověka činí asi 0,5 g na každý kilogram tělesné hmotnosti, k výrobě ředidel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Některé estery mají příjemnou vůni – k výrobě esencí: </a:t>
            </a:r>
          </a:p>
          <a:p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ethylester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kys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mravenčí – rumová vůně</a:t>
            </a:r>
          </a:p>
          <a:p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pentylester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kys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octové – banánová vůně</a:t>
            </a:r>
          </a:p>
          <a:p>
            <a:r>
              <a:rPr lang="cs-CZ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thylester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kys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máselné – ananasová vůně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Estery mastných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karbox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kyselin s glycerolem tvoří tuky, oleje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a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vosky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Důležitý ester je kyselina ACETYLSALICILOVÁ – je v lécích, např. Acylpyrinu, Aspirinu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Známý je ester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kys.dusičné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 glycerolem – NITROGLYCERIN – nejdůležitější součást dynamitu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939693" y="166986"/>
            <a:ext cx="1604296" cy="1728194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96410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6.2963E-6 C -0.01198 0.00764 -0.02552 0.01899 -0.03785 0.02408 C -0.0467 0.03218 -0.05642 0.03288 -0.06667 0.03635 C -0.10885 0.0345 -0.15035 0.0294 -0.19236 0.02616 C -0.22257 0.01829 -0.25243 0.00741 -0.28177 -0.00416 C -0.29774 -0.01041 -0.31458 -0.01388 -0.33056 -0.02037 C -0.34705 -0.02731 -0.36042 -0.03749 -0.37726 -0.04259 C -0.39375 -0.05324 -0.41406 -0.0574 -0.43177 -0.06481 C -0.46545 -0.0787 -0.49965 -0.09236 -0.5349 -0.09699 C -0.55694 -0.09976 -0.57934 -0.10138 -0.60156 -0.103 C -0.65729 -0.12199 -0.67431 -0.10532 -0.7151 -0.08888 C -0.72187 -0.08611 -0.72865 -0.08402 -0.7349 -0.07893 C -0.7434 -0.07222 -0.75052 -0.06342 -0.7592 -0.05671 C -0.76424 -0.04768 -0.76823 -0.03634 -0.77431 -0.02847 C -0.77622 -0.01782 -0.78056 -0.00856 -0.78333 0.00186 C -0.78507 0.01598 -0.78576 0.03033 -0.78785 0.04445 C -0.78958 0.07315 -0.79601 0.10764 -0.78785 0.13519 C -0.78142 0.15672 -0.77292 0.17732 -0.7651 0.19792 C -0.75278 0.23079 -0.74497 0.25417 -0.72726 0.28264 C -0.725 0.28635 -0.72396 0.29144 -0.72118 0.29491 C -0.69913 0.32431 -0.67031 0.34399 -0.64236 0.36158 C -0.57483 0.4044 -0.50451 0.42315 -0.43038 0.43218 C -0.39601 0.43079 -0.36163 0.43172 -0.32726 0.42825 C -0.3099 0.42663 -0.28299 0.40463 -0.26962 0.3919 C -0.23524 0.35926 -0.21163 0.33519 -0.19566 0.28079 C -0.18889 0.22917 -0.19566 0.18612 -0.22431 0.15348 C -0.23559 0.14075 -0.2441 0.13612 -0.25903 0.13334 C -0.26875 0.13149 -0.28785 0.12917 -0.28785 0.12917 C -0.31111 0.1301 -0.33646 0.12223 -0.35781 0.13519 C -0.40312 0.16297 -0.44549 0.21251 -0.4684 0.27269 C -0.47569 0.2926 -0.47951 0.31482 -0.48646 0.33519 C -0.4934 0.38727 -0.48941 0.36505 -0.49722 0.40186 C -0.49653 0.43959 -0.4974 0.47732 -0.49549 0.51505 C -0.4934 0.55741 -0.47743 0.57848 -0.4592 0.60996 C -0.4434 0.63704 -0.43455 0.65811 -0.4151 0.67871 C -0.39306 0.70186 -0.36701 0.71366 -0.33941 0.71922 C -0.32552 0.722 -0.29705 0.72709 -0.29705 0.72709 C -0.24948 0.72616 -0.20677 0.72663 -0.16076 0.71922 C -0.12604 0.70487 -0.09184 0.69445 -0.05903 0.67269 C -0.03038 0.65371 -0.0066 0.62732 0.01962 0.60394 C 0.03108 0.58126 0.04375 0.55926 0.05608 0.53727 C 0.06042 0.51991 0.06615 0.50255 0.06962 0.48473 C 0.07188 0.47269 0.07569 0.44838 0.07569 0.44838 C 0.07448 0.41667 0.07865 0.38288 0.06962 0.35348 C 0.03681 0.24538 -0.03889 0.15764 -0.12726 0.14538 C -0.20799 0.14607 -0.28889 0.14561 -0.36962 0.14746 C -0.38177 0.14769 -0.38698 0.1551 -0.39844 0.1595 C -0.42969 0.17153 -0.46233 0.18727 -0.49392 0.19584 C -0.4974 0.19792 -0.50156 0.19862 -0.50451 0.20186 C -0.50885 0.20695 -0.51042 0.21598 -0.51528 0.22014 C -0.51667 0.22153 -0.51806 0.22269 -0.51962 0.22408 C -0.53455 0.25487 -0.5467 0.28658 -0.55903 0.31922 C -0.56372 0.34862 -0.56163 0.33172 -0.55903 0.3919 C -0.55851 0.40626 -0.55052 0.42223 -0.54844 0.43635 C -0.54653 0.44977 -0.54358 0.46551 -0.53785 0.47663 C -0.5316 0.50278 -0.51354 0.51922 -0.49392 0.52315 C -0.47066 0.53519 -0.44444 0.54422 -0.41962 0.54931 C -0.4151 0.55024 -0.41059 0.5507 -0.40608 0.55139 C -0.39601 0.55278 -0.37569 0.55556 -0.37569 0.55556 C -0.24618 0.55371 -0.27257 0.5632 -0.21215 0.54931 C -0.19062 0.5382 -0.16927 0.52663 -0.14861 0.51297 C -0.12934 0.50024 -0.10747 0.4882 -0.09115 0.46852 C -0.05712 0.42778 -0.02726 0.3794 -0.00608 0.32524 C 0.00069 0.30788 0.00399 0.28889 0.00903 0.27061 C 0.01181 0.23866 0.0125 0.24005 0.00764 0.19376 C 0.00625 0.17987 -0.00139 0.16829 -0.00608 0.15556 C -0.01285 0.13751 -0.01997 0.11783 -0.03038 0.10301 C -0.04167 0.08681 -0.04531 0.08982 -0.05903 0.07871 C -0.06684 0.07246 -0.07413 0.06505 -0.08177 0.05857 C -0.12014 0.02686 -0.15365 -0.00416 -0.19861 -0.01828 C -0.23941 -0.03101 -0.28559 -0.02731 -0.32587 -0.02847 C -0.44722 -0.02569 -0.38229 -0.03124 -0.42726 -0.02037 C -0.43785 -0.00949 -0.45069 -0.003 -0.46059 0.00996 C -0.46771 0.01922 -0.47344 0.03079 -0.48038 0.04028 C -0.49271 0.07408 -0.50191 0.10834 -0.50764 0.14538 C -0.50729 0.16158 -0.50694 0.17755 -0.50625 0.19376 C -0.50486 0.21737 -0.49531 0.24399 -0.48941 0.26459 C -0.48698 0.27362 -0.48524 0.28311 -0.48038 0.29075 C -0.43559 0.3632 -0.35799 0.38426 -0.29097 0.3919 C -0.24774 0.40834 -0.20781 0.40325 -0.16215 0.40186 C -0.11545 0.39676 -0.06788 0.38172 -0.02431 0.35741 C -0.0092 0.34908 0.00417 0.33264 0.01667 0.31922 C 0.03108 0.30348 0.04253 0.272 0.05156 0.25047 C 0.05451 0.24376 0.05868 0.23774 0.06059 0.23033 C 0.06771 0.20255 0.07066 0.17223 0.07274 0.14329 C 0.07205 0.11112 0.07361 0.06713 0.0651 0.03426 C 0.06372 0.01065 0.06372 0.01945 0.06372 0.00811 " pathEditMode="relative" ptsTypes="ffffffffffffffffffffffffffffffffffffffffffffffffffffffffffffffffffffffffffffffffffffffA">
                                      <p:cBhvr>
                                        <p:cTn id="11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CITACE</a:t>
            </a:r>
            <a:endParaRPr lang="cs-CZ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Použity obrázky z vlastní galerie</a:t>
            </a:r>
          </a:p>
          <a:p>
            <a:r>
              <a:rPr lang="cs-CZ" dirty="0"/>
              <a:t>Použity obrázky z otevřené galerie </a:t>
            </a:r>
            <a:r>
              <a:rPr lang="cs-CZ" dirty="0" smtClean="0"/>
              <a:t>www.office.</a:t>
            </a:r>
            <a:r>
              <a:rPr lang="cs-CZ" smtClean="0"/>
              <a:t>microsoft</a:t>
            </a:r>
            <a:r>
              <a:rPr lang="cs-CZ" dirty="0"/>
              <a:t>. </a:t>
            </a:r>
            <a:r>
              <a:rPr lang="cs-CZ" dirty="0" err="1"/>
              <a:t>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5478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125</TotalTime>
  <Words>400</Words>
  <Application>Microsoft Office PowerPoint</Application>
  <PresentationFormat>Předvádění na obrazovce (4:3)</PresentationFormat>
  <Paragraphs>48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DERIVÁTY UHLOVODÍKU DALŠÍ VÝZNAMNÉ DERIVÁTY</vt:lpstr>
      <vt:lpstr>AMINODERIVÁTY = AMINY</vt:lpstr>
      <vt:lpstr>SOLI KARBOXYLOVÝCH KYSELIN</vt:lpstr>
      <vt:lpstr>NITRODERIVÁTY</vt:lpstr>
      <vt:lpstr>ESTERY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DERIVÁTY UHLOVODÍKU DALŠÍ VÝZNAMNÉ DERIVÁTY</dc:title>
  <dc:creator>Ulrychová Markéta</dc:creator>
  <cp:lastModifiedBy>Dum</cp:lastModifiedBy>
  <cp:revision>24</cp:revision>
  <dcterms:created xsi:type="dcterms:W3CDTF">2011-10-08T13:40:32Z</dcterms:created>
  <dcterms:modified xsi:type="dcterms:W3CDTF">2012-10-23T19:08:13Z</dcterms:modified>
</cp:coreProperties>
</file>