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72EFB-B535-4AFD-9A4E-C90DAD624FB7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4AF86-77C6-421B-9FD8-4739F07390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3A448-FA3C-407B-BC97-669EA53E9571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42311-99E9-4FC8-AE20-C811D45B39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D62EB-A55D-46CA-8AF7-405D7F58EF86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D8E13-ADF5-48FE-8A35-4D39F9AC6A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47832-2A3E-4257-9C98-1B9195553A7B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2F6C2-322D-4228-8FE9-E1D8AEF3A2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D64AF-DC5B-49F3-89F1-25619D0A5E3A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BAC8C-2C42-4F82-BE10-44D07A11BD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CCA3C-EA5E-4BD1-9C98-A7DEEF094C86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A3871-B486-4367-92FE-5F8D470053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970E5-76E9-4D4F-88BE-59788A34C2E0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83CA3-E495-4F55-B50F-E4DF222709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DE947-236D-4250-8947-99144C32DC26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02253-9EA7-4591-A945-1188C52094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F362D-E36E-449A-8E9C-BE4D7859B838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01C9D-16A1-466C-BB33-5DC194DE9F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6545D-F2EA-4FC0-BF3C-5BCBA49270F3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D504F-1610-4F22-BE95-ED6CE548E6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60711-9F13-45B4-820D-D1A10E18E5ED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1EBA2-EDBA-490B-ACEF-4AC79C2993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hammer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975" y="573088"/>
            <a:ext cx="85725" cy="5730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325" y="573088"/>
            <a:ext cx="576263" cy="5730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914400" y="1544638"/>
            <a:ext cx="7315200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14400" y="2770188"/>
            <a:ext cx="7315200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100" y="549275"/>
            <a:ext cx="1189038" cy="2968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alpha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B49119-CEAC-42D1-A2A8-D305F5755BDD}" type="datetimeFigureOut">
              <a:rPr lang="cs-CZ"/>
              <a:pPr>
                <a:defRPr/>
              </a:pPr>
              <a:t>25.10.2012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5200" y="549275"/>
            <a:ext cx="939800" cy="3016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10C41-7BC0-4D3C-9F24-F1823FF807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663"/>
            <a:ext cx="2246312" cy="301625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88" r:id="rId8"/>
    <p:sldLayoutId id="2147483687" r:id="rId9"/>
    <p:sldLayoutId id="2147483686" r:id="rId10"/>
    <p:sldLayoutId id="2147483685" r:id="rId11"/>
  </p:sldLayoutIdLst>
  <p:transition spd="slow">
    <p:pull/>
    <p:sndAc>
      <p:stSnd>
        <p:snd r:embed="rId13" name="hammer.wav"/>
      </p:stSnd>
    </p:sndAc>
  </p:transition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1650" indent="-182563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563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563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563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audio" Target="../media/audio14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audio" Target="../media/audio1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3.wav"/><Relationship Id="rId7" Type="http://schemas.openxmlformats.org/officeDocument/2006/relationships/image" Target="../media/image10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audio" Target="../media/audio15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00113" y="2586038"/>
            <a:ext cx="7559675" cy="842962"/>
          </a:xfrm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CHEMICKÁ</a:t>
            </a:r>
            <a:r>
              <a:rPr lang="cs-CZ" b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5400" b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REAKCE</a:t>
            </a:r>
            <a:endParaRPr lang="cs-CZ" sz="5400" b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775" y="333375"/>
            <a:ext cx="5576888" cy="1366838"/>
          </a:xfrm>
        </p:spPr>
        <p:txBody>
          <a:bodyPr rtlCol="0">
            <a:normAutofit fontScale="77500" lnSpcReduction="20000"/>
          </a:bodyPr>
          <a:lstStyle/>
          <a:p>
            <a:pPr algn="ctr" fontAlgn="auto">
              <a:spcAft>
                <a:spcPts val="0"/>
              </a:spcAft>
              <a:buFont typeface="Wingdings" charset="2"/>
              <a:buNone/>
              <a:defRPr/>
            </a:pPr>
            <a:endParaRPr lang="cs-CZ" sz="1800" dirty="0">
              <a:solidFill>
                <a:schemeClr val="bg1"/>
              </a:solidFill>
            </a:endParaRPr>
          </a:p>
          <a:p>
            <a:pPr algn="ctr" fontAlgn="auto">
              <a:spcAft>
                <a:spcPts val="0"/>
              </a:spcAft>
              <a:buFont typeface="Wingdings" charset="2"/>
              <a:buNone/>
              <a:defRPr/>
            </a:pPr>
            <a:r>
              <a:rPr lang="cs-CZ" sz="1800" dirty="0">
                <a:solidFill>
                  <a:schemeClr val="tx2"/>
                </a:solidFill>
              </a:rPr>
              <a:t>CZ.1.07/1.1.05/04.0031</a:t>
            </a:r>
          </a:p>
          <a:p>
            <a:pPr algn="ctr" fontAlgn="auto">
              <a:spcAft>
                <a:spcPts val="0"/>
              </a:spcAft>
              <a:buFont typeface="Wingdings" charset="2"/>
              <a:buNone/>
              <a:defRPr/>
            </a:pPr>
            <a:r>
              <a:rPr lang="cs-CZ" sz="1800" dirty="0">
                <a:solidFill>
                  <a:schemeClr val="tx2"/>
                </a:solidFill>
              </a:rPr>
              <a:t>Rozvoj interaktivních způsobů výuky ve škole</a:t>
            </a:r>
          </a:p>
          <a:p>
            <a:pPr algn="ctr" fontAlgn="auto">
              <a:spcAft>
                <a:spcPts val="0"/>
              </a:spcAft>
              <a:buFont typeface="Wingdings" charset="2"/>
              <a:buNone/>
              <a:defRPr/>
            </a:pPr>
            <a:r>
              <a:rPr lang="cs-CZ" sz="1800" dirty="0">
                <a:solidFill>
                  <a:schemeClr val="tx2"/>
                </a:solidFill>
              </a:rPr>
              <a:t>Základní škola a Mateřská škola, Chvalkovice, okres Náchod</a:t>
            </a:r>
          </a:p>
          <a:p>
            <a:pPr algn="ctr" fontAlgn="auto">
              <a:spcAft>
                <a:spcPts val="0"/>
              </a:spcAft>
              <a:buFont typeface="Wingdings" charset="2"/>
              <a:buNone/>
              <a:defRPr/>
            </a:pPr>
            <a:r>
              <a:rPr lang="cs-CZ" sz="1800" dirty="0">
                <a:solidFill>
                  <a:schemeClr val="tx2"/>
                </a:solidFill>
              </a:rPr>
              <a:t>Mgr. Markéta Ulrychová</a:t>
            </a:r>
            <a:br>
              <a:rPr lang="cs-CZ" sz="1800" dirty="0">
                <a:solidFill>
                  <a:schemeClr val="tx2"/>
                </a:solidFill>
              </a:rPr>
            </a:br>
            <a:endParaRPr lang="cs-CZ" sz="1800" dirty="0">
              <a:solidFill>
                <a:schemeClr val="tx2"/>
              </a:solidFill>
            </a:endParaRPr>
          </a:p>
          <a:p>
            <a:pPr algn="r" fontAlgn="auto">
              <a:spcAft>
                <a:spcPts val="0"/>
              </a:spcAft>
              <a:buFont typeface="Wingdings" charset="2"/>
              <a:buNone/>
              <a:defRPr/>
            </a:pPr>
            <a:endParaRPr lang="cs-CZ" sz="1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3789363"/>
            <a:ext cx="6081712" cy="163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Pavel\AppData\Local\Microsoft\Windows\Temporary Internet Files\Content.IE5\F5O4CZYL\MC900278866[1].wmf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835695" y="548680"/>
            <a:ext cx="1148173" cy="2037279"/>
          </a:xfrm>
          <a:prstGeom prst="rect">
            <a:avLst/>
          </a:prstGeom>
          <a:noFill/>
          <a:extLst>
            <a:ext uri="{909E8E84-426E-40DD-AFC4-6F175D3DCCD1}"/>
          </a:extLst>
        </p:spPr>
      </p:pic>
    </p:spTree>
  </p:cSld>
  <p:clrMapOvr>
    <a:masterClrMapping/>
  </p:clrMapOvr>
  <p:transition spd="slow">
    <p:pull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Chemická reakce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Je děj, kdy z výchozích látek vznikají produkty</a:t>
            </a:r>
          </a:p>
          <a:p>
            <a:r>
              <a:rPr lang="cs-CZ" smtClean="0"/>
              <a:t>Př. : Vodík reaguje s kyslíkem a vzniká voda.</a:t>
            </a:r>
          </a:p>
          <a:p>
            <a:r>
              <a:rPr lang="cs-CZ" smtClean="0"/>
              <a:t>1) Zápis: vodík  + kyslík —› voda</a:t>
            </a:r>
          </a:p>
          <a:p>
            <a:r>
              <a:rPr lang="cs-CZ" smtClean="0"/>
              <a:t>2) vodík a kyslík jsou reaktanty</a:t>
            </a:r>
          </a:p>
          <a:p>
            <a:r>
              <a:rPr lang="cs-CZ" smtClean="0"/>
              <a:t>3) voda je produkt</a:t>
            </a:r>
          </a:p>
        </p:txBody>
      </p:sp>
      <p:pic>
        <p:nvPicPr>
          <p:cNvPr id="1026" name="Picture 2" descr="C:\Users\Pavel\AppData\Local\Microsoft\Windows\Temporary Internet Files\Content.IE5\21J67DWV\MP90039962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580112" y="476672"/>
            <a:ext cx="2670800" cy="2136640"/>
          </a:xfrm>
          <a:prstGeom prst="doubleWave">
            <a:avLst/>
          </a:prstGeom>
          <a:noFill/>
          <a:extLst>
            <a:ext uri="{909E8E84-426E-40DD-AFC4-6F175D3DCCD1}"/>
          </a:extLst>
        </p:spPr>
      </p:pic>
    </p:spTree>
  </p:cSld>
  <p:clrMapOvr>
    <a:masterClrMapping/>
  </p:clrMapOvr>
  <p:transition spd="slow">
    <p:pull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Chemická rovnice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Je zápis chemické  reakce, vyjadřující, které látky se účastní reakce a v jakém počtu</a:t>
            </a:r>
          </a:p>
          <a:p>
            <a:r>
              <a:rPr lang="cs-CZ" smtClean="0"/>
              <a:t>1) Zápis pomocí značek a vzorců: H</a:t>
            </a:r>
            <a:r>
              <a:rPr lang="cs-CZ" baseline="-25000" smtClean="0"/>
              <a:t>2</a:t>
            </a:r>
            <a:r>
              <a:rPr lang="cs-CZ" smtClean="0"/>
              <a:t> + O</a:t>
            </a:r>
            <a:r>
              <a:rPr lang="cs-CZ" baseline="-25000" smtClean="0"/>
              <a:t>2</a:t>
            </a:r>
            <a:r>
              <a:rPr lang="cs-CZ" smtClean="0"/>
              <a:t> —› H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</a:p>
          <a:p>
            <a:r>
              <a:rPr lang="cs-CZ" smtClean="0"/>
              <a:t>2) V průběhu reakce se počet a druh atomů nemění, pouze se přeskupují!!</a:t>
            </a:r>
          </a:p>
          <a:p>
            <a:r>
              <a:rPr lang="cs-CZ" smtClean="0"/>
              <a:t>3) Pozor v reakci nesedí počty atomů, rovnice se musí upravit: na obou stranách rovnice musí být stejný počet atomů</a:t>
            </a:r>
          </a:p>
          <a:p>
            <a:endParaRPr lang="cs-CZ" smtClean="0"/>
          </a:p>
        </p:txBody>
      </p:sp>
      <p:pic>
        <p:nvPicPr>
          <p:cNvPr id="2050" name="Picture 2" descr="C:\Users\Pavel\AppData\Local\Microsoft\Windows\Temporary Internet Files\Content.IE5\21J67DWV\MP9004092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940152" y="620688"/>
            <a:ext cx="1772816" cy="1772816"/>
          </a:xfrm>
          <a:prstGeom prst="roundRect">
            <a:avLst/>
          </a:prstGeom>
          <a:noFill/>
          <a:extLst>
            <a:ext uri="{909E8E84-426E-40DD-AFC4-6F175D3DCCD1}"/>
          </a:extLst>
        </p:spPr>
      </p:pic>
      <p:pic>
        <p:nvPicPr>
          <p:cNvPr id="2051" name="Picture 3" descr="C:\Users\Pavel\AppData\Local\Microsoft\Windows\Temporary Internet Files\Content.IE5\0PWBZW7P\MC900439851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39975" y="5157788"/>
            <a:ext cx="192405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Úprava chemické rovnice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A)  H</a:t>
            </a:r>
            <a:r>
              <a:rPr lang="cs-CZ" baseline="-25000" smtClean="0"/>
              <a:t>2</a:t>
            </a:r>
            <a:r>
              <a:rPr lang="cs-CZ" smtClean="0"/>
              <a:t> + O</a:t>
            </a:r>
            <a:r>
              <a:rPr lang="cs-CZ" baseline="-25000" smtClean="0"/>
              <a:t>2</a:t>
            </a:r>
            <a:r>
              <a:rPr lang="cs-CZ" smtClean="0"/>
              <a:t> —› H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</a:p>
          <a:p>
            <a:r>
              <a:rPr lang="cs-CZ" smtClean="0"/>
              <a:t>B) počet kyslíků: 2 O —› 1 O</a:t>
            </a:r>
          </a:p>
          <a:p>
            <a:pPr lvl="1"/>
            <a:r>
              <a:rPr lang="cs-CZ" smtClean="0"/>
              <a:t> H</a:t>
            </a:r>
            <a:r>
              <a:rPr lang="cs-CZ" baseline="-25000" smtClean="0"/>
              <a:t>2</a:t>
            </a:r>
            <a:r>
              <a:rPr lang="cs-CZ" smtClean="0"/>
              <a:t> + O</a:t>
            </a:r>
            <a:r>
              <a:rPr lang="cs-CZ" baseline="-25000" smtClean="0"/>
              <a:t>2</a:t>
            </a:r>
            <a:r>
              <a:rPr lang="cs-CZ" smtClean="0"/>
              <a:t> —› 2 H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</a:p>
          <a:p>
            <a:r>
              <a:rPr lang="cs-CZ" smtClean="0"/>
              <a:t>C) počet vodíků: 2 H —› 4 H</a:t>
            </a:r>
          </a:p>
          <a:p>
            <a:pPr lvl="1"/>
            <a:r>
              <a:rPr lang="cs-CZ" smtClean="0"/>
              <a:t> 2 H</a:t>
            </a:r>
            <a:r>
              <a:rPr lang="cs-CZ" baseline="-25000" smtClean="0"/>
              <a:t>2</a:t>
            </a:r>
            <a:r>
              <a:rPr lang="cs-CZ" smtClean="0"/>
              <a:t> + O</a:t>
            </a:r>
            <a:r>
              <a:rPr lang="cs-CZ" baseline="-25000" smtClean="0"/>
              <a:t>2</a:t>
            </a:r>
            <a:r>
              <a:rPr lang="cs-CZ" smtClean="0"/>
              <a:t> —› 2 H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</a:p>
          <a:p>
            <a:r>
              <a:rPr lang="cs-CZ" smtClean="0"/>
              <a:t>D) kontrola počtů: 2.2 = 4 vodíky, 2 kyslíky </a:t>
            </a:r>
          </a:p>
          <a:p>
            <a:pPr lvl="2"/>
            <a:endParaRPr lang="cs-CZ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 rot="10800000">
            <a:off x="6029253" y="3335897"/>
            <a:ext cx="2769692" cy="2842292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  <p:sp>
        <p:nvSpPr>
          <p:cNvPr id="6" name="Obláček 5"/>
          <p:cNvSpPr/>
          <p:nvPr/>
        </p:nvSpPr>
        <p:spPr>
          <a:xfrm>
            <a:off x="7092950" y="1916113"/>
            <a:ext cx="1295400" cy="1944687"/>
          </a:xfrm>
          <a:prstGeom prst="cloud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Uf!!!</a:t>
            </a:r>
            <a:endParaRPr lang="cs-CZ" dirty="0"/>
          </a:p>
        </p:txBody>
      </p:sp>
    </p:spTree>
  </p:cSld>
  <p:clrMapOvr>
    <a:masterClrMapping/>
  </p:clrMapOvr>
  <p:transition spd="slow">
    <p:pull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Příklady na úpravu rovnic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68375" y="2708275"/>
            <a:ext cx="7315200" cy="3540125"/>
          </a:xfrm>
        </p:spPr>
        <p:txBody>
          <a:bodyPr/>
          <a:lstStyle/>
          <a:p>
            <a:r>
              <a:rPr lang="cs-CZ" smtClean="0"/>
              <a:t>1) 	H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  <a:r>
              <a:rPr lang="cs-CZ" baseline="-25000" smtClean="0"/>
              <a:t>2</a:t>
            </a:r>
            <a:r>
              <a:rPr lang="cs-CZ" smtClean="0"/>
              <a:t> —› O</a:t>
            </a:r>
            <a:r>
              <a:rPr lang="cs-CZ" baseline="-25000" smtClean="0"/>
              <a:t>2</a:t>
            </a:r>
            <a:r>
              <a:rPr lang="cs-CZ" smtClean="0"/>
              <a:t> + H</a:t>
            </a:r>
            <a:r>
              <a:rPr lang="cs-CZ" baseline="-25000" smtClean="0"/>
              <a:t>2</a:t>
            </a:r>
            <a:r>
              <a:rPr lang="cs-CZ" smtClean="0"/>
              <a:t>O</a:t>
            </a:r>
          </a:p>
          <a:p>
            <a:r>
              <a:rPr lang="cs-CZ" smtClean="0"/>
              <a:t>2) 	Na + Cl</a:t>
            </a:r>
            <a:r>
              <a:rPr lang="cs-CZ" baseline="-25000" smtClean="0"/>
              <a:t>2</a:t>
            </a:r>
            <a:r>
              <a:rPr lang="cs-CZ" smtClean="0"/>
              <a:t> —› NaCl</a:t>
            </a:r>
          </a:p>
          <a:p>
            <a:r>
              <a:rPr lang="cs-CZ" smtClean="0"/>
              <a:t>3) 	Zn  + HCl —› ZnCl</a:t>
            </a:r>
            <a:r>
              <a:rPr lang="cs-CZ" baseline="-25000" smtClean="0"/>
              <a:t>2</a:t>
            </a:r>
            <a:r>
              <a:rPr lang="cs-CZ" smtClean="0"/>
              <a:t> + H</a:t>
            </a:r>
            <a:r>
              <a:rPr lang="cs-CZ" baseline="-25000" smtClean="0"/>
              <a:t>2</a:t>
            </a:r>
          </a:p>
          <a:p>
            <a:r>
              <a:rPr lang="cs-CZ" smtClean="0"/>
              <a:t>4)	KI  +  Cl</a:t>
            </a:r>
            <a:r>
              <a:rPr lang="cs-CZ" baseline="-25000" smtClean="0"/>
              <a:t>2</a:t>
            </a:r>
            <a:r>
              <a:rPr lang="cs-CZ" smtClean="0"/>
              <a:t> —›KCl + I</a:t>
            </a:r>
            <a:r>
              <a:rPr lang="cs-CZ" baseline="-25000" smtClean="0"/>
              <a:t>2</a:t>
            </a:r>
          </a:p>
          <a:p>
            <a:r>
              <a:rPr lang="cs-CZ" smtClean="0"/>
              <a:t>5)	vodík a fluor vzniká fluorovodík</a:t>
            </a:r>
          </a:p>
          <a:p>
            <a:r>
              <a:rPr lang="cs-CZ" smtClean="0"/>
              <a:t>6) 	voda se rozkládá na kyslík a vodík</a:t>
            </a:r>
          </a:p>
          <a:p>
            <a:r>
              <a:rPr lang="cs-CZ" smtClean="0"/>
              <a:t>7) 	uhlík shoří v kyslíku na oxid uhličitý</a:t>
            </a:r>
          </a:p>
          <a:p>
            <a:r>
              <a:rPr lang="cs-CZ" smtClean="0"/>
              <a:t>8) 	oxid rtuťnatý se rozloží na kyslík a rtuť</a:t>
            </a:r>
          </a:p>
        </p:txBody>
      </p:sp>
      <p:pic>
        <p:nvPicPr>
          <p:cNvPr id="3074" name="Picture 2" descr="C:\Users\Pavel\AppData\Local\Microsoft\Windows\Temporary Internet Files\Content.IE5\21J67DWV\MC90029068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260350"/>
            <a:ext cx="2065338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Pavel\AppData\Local\Microsoft\Windows\Temporary Internet Files\Content.IE5\F5O4CZYL\MC900056929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84888" y="260350"/>
            <a:ext cx="1820862" cy="150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Pavel\AppData\Local\Microsoft\Windows\Temporary Internet Files\Content.IE5\0PWBZW7P\MC900287065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27763" y="3573463"/>
            <a:ext cx="2697162" cy="296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smtClean="0"/>
              <a:t>CITACE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Použity obrázky z vlastní galerie</a:t>
            </a:r>
          </a:p>
          <a:p>
            <a:r>
              <a:rPr lang="cs-CZ" smtClean="0"/>
              <a:t>Použity obrázky z otevřené galerie office Microsoft. com</a:t>
            </a:r>
          </a:p>
          <a:p>
            <a:pPr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ransition spd="slow">
    <p:pull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265</TotalTime>
  <Words>217</Words>
  <Application>Microsoft Office PowerPoint</Application>
  <PresentationFormat>Předvádění na obrazovce (4:3)</PresentationFormat>
  <Paragraphs>37</Paragraphs>
  <Slides>6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Wingdings</vt:lpstr>
      <vt:lpstr>Calibri</vt:lpstr>
      <vt:lpstr>Prostor</vt:lpstr>
      <vt:lpstr>CHEMICKÁ REAKCE</vt:lpstr>
      <vt:lpstr>Chemická reakce</vt:lpstr>
      <vt:lpstr>Chemická rovnice</vt:lpstr>
      <vt:lpstr>Úprava chemické rovnice</vt:lpstr>
      <vt:lpstr>Příklady na úpravu rovnic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CHEMICKÁ REAKCE</dc:title>
  <dc:creator>Pavel</dc:creator>
  <cp:lastModifiedBy>SAMSUNG</cp:lastModifiedBy>
  <cp:revision>16</cp:revision>
  <dcterms:created xsi:type="dcterms:W3CDTF">2012-02-18T15:49:58Z</dcterms:created>
  <dcterms:modified xsi:type="dcterms:W3CDTF">2012-10-25T15:11:33Z</dcterms:modified>
</cp:coreProperties>
</file>