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CC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1" name="arrow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5689A8D-6AA8-40BF-9124-8849F0042D6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05B6A35-8D81-49E6-8023-0D1E631D7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14" name="arrow.wav"/>
          </p:stSnd>
        </p:sndAc>
      </p:transition>
    </mc:Choice>
    <mc:Fallback>
      <p:transition spd="slow">
        <p:fade/>
        <p:sndAc>
          <p:stSnd>
            <p:snd r:embed="rId13" name="arrow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audio" Target="../media/audio3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6.png"/><Relationship Id="rId4" Type="http://schemas.openxmlformats.org/officeDocument/2006/relationships/audio" Target="../media/audio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audio" Target="../media/audio5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audio" Target="../media/audio5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VÝPOČTY Z CHEMICKÝCH ROVNIC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29000"/>
            <a:ext cx="6081712" cy="16351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35920" y="116632"/>
            <a:ext cx="49494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dirty="0"/>
              <a:t>CZ.1.07/1.1.05/04.0031</a:t>
            </a:r>
          </a:p>
          <a:p>
            <a:pPr algn="ctr"/>
            <a:r>
              <a:rPr lang="cs-CZ" dirty="0"/>
              <a:t>Rozvoj interaktivních způsobů výuky ve škole</a:t>
            </a:r>
          </a:p>
          <a:p>
            <a:pPr algn="ctr"/>
            <a:r>
              <a:rPr lang="cs-CZ" dirty="0"/>
              <a:t>Základní škola a Mateřská škola, Chvalkovice, okres Náchod</a:t>
            </a:r>
          </a:p>
          <a:p>
            <a:pPr algn="ctr"/>
            <a:r>
              <a:rPr lang="cs-CZ" dirty="0"/>
              <a:t>Mgr. Markéta Ulrychová</a:t>
            </a:r>
            <a:br>
              <a:rPr lang="cs-CZ" dirty="0"/>
            </a:br>
            <a:endParaRPr lang="cs-CZ" dirty="0"/>
          </a:p>
          <a:p>
            <a:pPr algn="r"/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Pavel\AppData\Local\Microsoft\Windows\Temporary Internet Files\Content.IE5\F5O4CZYL\MC9000886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0"/>
            <a:ext cx="1666951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9154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u="sng" dirty="0" smtClean="0"/>
              <a:t>Zákon zachování hmotnosti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2785" y="1772816"/>
            <a:ext cx="8229600" cy="4625609"/>
          </a:xfrm>
          <a:gradFill flip="none" rotWithShape="1">
            <a:gsLst>
              <a:gs pos="0">
                <a:schemeClr val="accent4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4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4">
                  <a:lumMod val="20000"/>
                  <a:lumOff val="80000"/>
                  <a:shade val="100000"/>
                  <a:satMod val="115000"/>
                </a:schemeClr>
              </a:gs>
            </a:gsLst>
            <a:lin ang="13500000" scaled="1"/>
            <a:tileRect/>
          </a:gra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Formulují ho </a:t>
            </a:r>
            <a:r>
              <a:rPr lang="cs-CZ" dirty="0" err="1" smtClean="0"/>
              <a:t>Lomonosov</a:t>
            </a:r>
            <a:r>
              <a:rPr lang="cs-CZ" dirty="0" smtClean="0"/>
              <a:t> a </a:t>
            </a:r>
            <a:r>
              <a:rPr lang="cs-CZ" dirty="0" err="1" smtClean="0"/>
              <a:t>Lavoisier</a:t>
            </a:r>
            <a:endParaRPr lang="cs-CZ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„Součet hmotností látek do reakce </a:t>
            </a:r>
            <a:r>
              <a:rPr lang="cs-CZ" b="1" dirty="0" smtClean="0">
                <a:solidFill>
                  <a:srgbClr val="0070C0"/>
                </a:solidFill>
              </a:rPr>
              <a:t>vstupujících </a:t>
            </a:r>
            <a:r>
              <a:rPr lang="cs-CZ" b="1" dirty="0" smtClean="0">
                <a:solidFill>
                  <a:srgbClr val="0070C0"/>
                </a:solidFill>
              </a:rPr>
              <a:t>je roven součtu hmotností látek reakcí vzniklých”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Pavel\AppData\Local\Microsoft\Windows\Temporary Internet Files\Content.IE5\F5O4CZYL\MC9002981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132856"/>
            <a:ext cx="150841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avel\AppData\Local\Microsoft\Windows\Temporary Internet Files\Content.IE5\0PWBZW7P\MC9004448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8405" y="3861048"/>
            <a:ext cx="2118360" cy="2743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6224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7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Výpočet hmotnosti chemických látek z chemických rovnic</a:t>
            </a:r>
            <a:endParaRPr lang="cs-CZ" u="sng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CCCCFF">
                  <a:shade val="30000"/>
                  <a:satMod val="115000"/>
                </a:srgbClr>
              </a:gs>
              <a:gs pos="50000">
                <a:srgbClr val="CCCCFF">
                  <a:shade val="67500"/>
                  <a:satMod val="115000"/>
                </a:srgbClr>
              </a:gs>
              <a:gs pos="100000">
                <a:srgbClr val="CCCCFF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u="sng" dirty="0" smtClean="0"/>
              <a:t>Př.: </a:t>
            </a:r>
            <a:r>
              <a:rPr lang="cs-CZ" dirty="0" smtClean="0">
                <a:solidFill>
                  <a:srgbClr val="0070C0"/>
                </a:solidFill>
              </a:rPr>
              <a:t>Vypočtěte hmotnost jodu, který vznikne reakcí 2g KI s chlorem</a:t>
            </a:r>
            <a:r>
              <a:rPr lang="cs-CZ" dirty="0" smtClean="0"/>
              <a:t>.</a:t>
            </a:r>
          </a:p>
          <a:p>
            <a:r>
              <a:rPr lang="cs-CZ" b="1" u="sng" dirty="0">
                <a:solidFill>
                  <a:srgbClr val="FF0000"/>
                </a:solidFill>
              </a:rPr>
              <a:t>I. způsob : </a:t>
            </a:r>
            <a:r>
              <a:rPr lang="cs-CZ" b="1" u="sng" dirty="0" smtClean="0">
                <a:solidFill>
                  <a:srgbClr val="FF0000"/>
                </a:solidFill>
              </a:rPr>
              <a:t>vzorcem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II. způsob : trojčlenkou</a:t>
            </a: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11517" y="3425587"/>
            <a:ext cx="2485151" cy="2635994"/>
          </a:xfrm>
          <a:prstGeom prst="ellipse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6156176" y="2574796"/>
            <a:ext cx="2395292" cy="612648"/>
          </a:xfrm>
          <a:prstGeom prst="wedgeEllipseCallout">
            <a:avLst>
              <a:gd name="adj1" fmla="val 5276"/>
              <a:gd name="adj2" fmla="val 2846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 počítat!!!!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4815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7300" u="sng" dirty="0">
                <a:solidFill>
                  <a:srgbClr val="FF0000"/>
                </a:solidFill>
              </a:rPr>
              <a:t>I. způsob : vzorcem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gradFill flip="none" rotWithShape="1">
                <a:gsLst>
                  <a:gs pos="0">
                    <a:schemeClr val="accent1">
                      <a:lumMod val="20000"/>
                      <a:lumOff val="80000"/>
                      <a:shade val="30000"/>
                      <a:satMod val="115000"/>
                    </a:schemeClr>
                  </a:gs>
                  <a:gs pos="50000">
                    <a:schemeClr val="accent1">
                      <a:lumMod val="20000"/>
                      <a:lumOff val="80000"/>
                      <a:shade val="67500"/>
                      <a:satMod val="115000"/>
                    </a:schemeClr>
                  </a:gs>
                  <a:gs pos="100000">
                    <a:schemeClr val="accent1">
                      <a:lumMod val="20000"/>
                      <a:lumOff val="80000"/>
                      <a:shade val="100000"/>
                      <a:satMod val="115000"/>
                    </a:schemeClr>
                  </a:gs>
                </a:gsLst>
                <a:lin ang="13500000" scaled="1"/>
                <a:tileRect/>
              </a:gradFill>
              <a:ln>
                <a:solidFill>
                  <a:srgbClr val="FF0000"/>
                </a:solidFill>
              </a:ln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i="1" u="sng" dirty="0" smtClean="0"/>
                  <a:t>Obecný </a:t>
                </a:r>
                <a:r>
                  <a:rPr lang="cs-CZ" i="1" u="sng" dirty="0"/>
                  <a:t>postup:</a:t>
                </a:r>
              </a:p>
              <a:p>
                <a:r>
                  <a:rPr lang="cs-CZ" dirty="0"/>
                  <a:t>1) Napíšeme chemickou rovnici</a:t>
                </a:r>
              </a:p>
              <a:p>
                <a:r>
                  <a:rPr lang="cs-CZ" dirty="0"/>
                  <a:t>2) Chemickou látku, jejíž hmotnost známe, označíme </a:t>
                </a:r>
                <a:r>
                  <a:rPr lang="cs-CZ" b="1" dirty="0"/>
                  <a:t>m(A)</a:t>
                </a:r>
                <a:r>
                  <a:rPr lang="cs-CZ" dirty="0"/>
                  <a:t>. Chemickou látku, jejíž hmotnost počítáme, označíme </a:t>
                </a:r>
                <a:r>
                  <a:rPr lang="cs-CZ" b="1" dirty="0"/>
                  <a:t>m(B)</a:t>
                </a:r>
                <a:r>
                  <a:rPr lang="cs-CZ" dirty="0"/>
                  <a:t>.</a:t>
                </a:r>
              </a:p>
              <a:p>
                <a:r>
                  <a:rPr lang="cs-CZ" dirty="0"/>
                  <a:t>3) Příslušnými malými písmeny </a:t>
                </a:r>
                <a:r>
                  <a:rPr lang="cs-CZ" b="1" dirty="0" err="1"/>
                  <a:t>a</a:t>
                </a:r>
                <a:r>
                  <a:rPr lang="cs-CZ" dirty="0" err="1"/>
                  <a:t>,</a:t>
                </a:r>
                <a:r>
                  <a:rPr lang="cs-CZ" b="1" dirty="0" err="1"/>
                  <a:t>b</a:t>
                </a:r>
                <a:r>
                  <a:rPr lang="cs-CZ" dirty="0"/>
                  <a:t> označíme stechiometrické koeficienty. </a:t>
                </a:r>
              </a:p>
              <a:p>
                <a:r>
                  <a:rPr lang="cs-CZ" dirty="0"/>
                  <a:t>4) Dosadíme do vzorce:</a:t>
                </a:r>
              </a:p>
              <a:p>
                <a:r>
                  <a:rPr lang="cs-CZ" b="1" dirty="0"/>
                  <a:t>m(B)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b="1" dirty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>
                            <a:latin typeface="Cambria Math"/>
                          </a:rPr>
                          <m:t>𝑴</m:t>
                        </m:r>
                        <m:r>
                          <a:rPr lang="cs-CZ" b="1" i="1" dirty="0">
                            <a:latin typeface="Cambria Math"/>
                          </a:rPr>
                          <m:t>(</m:t>
                        </m:r>
                        <m:r>
                          <a:rPr lang="cs-CZ" b="1" i="1" dirty="0">
                            <a:latin typeface="Cambria Math"/>
                          </a:rPr>
                          <m:t>𝑩</m:t>
                        </m:r>
                        <m:r>
                          <a:rPr lang="cs-CZ" b="1" i="1" dirty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1" i="1" dirty="0">
                            <a:latin typeface="Cambria Math"/>
                          </a:rPr>
                          <m:t>𝑴</m:t>
                        </m:r>
                        <m:r>
                          <a:rPr lang="cs-CZ" b="1" i="1" dirty="0">
                            <a:latin typeface="Cambria Math"/>
                          </a:rPr>
                          <m:t>(</m:t>
                        </m:r>
                        <m:r>
                          <a:rPr lang="cs-CZ" b="1" i="1" dirty="0">
                            <a:latin typeface="Cambria Math"/>
                          </a:rPr>
                          <m:t>𝑨</m:t>
                        </m:r>
                        <m:r>
                          <a:rPr lang="cs-CZ" b="1" i="1" dirty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b="1" dirty="0"/>
                  <a:t>.</a:t>
                </a:r>
                <a:r>
                  <a:rPr lang="cs-CZ" dirty="0"/>
                  <a:t> </a:t>
                </a:r>
                <a:r>
                  <a:rPr lang="cs-CZ" b="1" dirty="0"/>
                  <a:t>m(A)</a:t>
                </a:r>
              </a:p>
              <a:p>
                <a:r>
                  <a:rPr lang="cs-CZ" dirty="0"/>
                  <a:t>5) Vypočítáme: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5" cstate="print"/>
                <a:stretch>
                  <a:fillRect t="-1445" r="-2367" b="-1314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Pavel\AppData\Local\Microsoft\Windows\Temporary Internet Files\Content.IE5\0PWBZW7P\MP9003414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6336" y="4365104"/>
            <a:ext cx="1438240" cy="201622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9708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7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u="sng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Řešení:</a:t>
            </a:r>
            <a:endParaRPr lang="cs-CZ" u="sng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772816"/>
                <a:ext cx="8229600" cy="4625609"/>
              </a:xfrm>
              <a:gradFill flip="none" rotWithShape="1">
                <a:gsLst>
                  <a:gs pos="0">
                    <a:schemeClr val="accent3">
                      <a:lumMod val="40000"/>
                      <a:lumOff val="6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40000"/>
                      <a:lumOff val="6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40000"/>
                      <a:lumOff val="6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cs-CZ" dirty="0" smtClean="0"/>
                  <a:t>Cl</a:t>
                </a:r>
                <a:r>
                  <a:rPr lang="cs-CZ" baseline="-25000" dirty="0" smtClean="0"/>
                  <a:t>2 </a:t>
                </a:r>
                <a:r>
                  <a:rPr lang="cs-CZ" dirty="0" smtClean="0"/>
                  <a:t>+ 2 KI —› I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 + 2 </a:t>
                </a:r>
                <a:r>
                  <a:rPr lang="cs-CZ" dirty="0" err="1" smtClean="0"/>
                  <a:t>KCl</a:t>
                </a:r>
                <a:endParaRPr lang="cs-CZ" dirty="0" smtClean="0"/>
              </a:p>
              <a:p>
                <a:pPr lvl="3"/>
                <a:r>
                  <a:rPr lang="cs-CZ" dirty="0" smtClean="0"/>
                  <a:t>a     </a:t>
                </a:r>
                <a:r>
                  <a:rPr lang="cs-CZ" dirty="0" err="1" smtClean="0"/>
                  <a:t>A</a:t>
                </a:r>
                <a:r>
                  <a:rPr lang="cs-CZ" dirty="0" smtClean="0"/>
                  <a:t>	             b </a:t>
                </a:r>
                <a:r>
                  <a:rPr lang="cs-CZ" dirty="0" err="1" smtClean="0"/>
                  <a:t>B</a:t>
                </a:r>
                <a:endParaRPr lang="cs-CZ" dirty="0" smtClean="0"/>
              </a:p>
              <a:p>
                <a:r>
                  <a:rPr lang="cs-CZ" dirty="0" smtClean="0"/>
                  <a:t>M(KI) = 39,098 + 126,9045 = 166,0025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M(I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) = 126,9045 .2 = 253,809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𝑚𝑜𝑙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b="1" dirty="0" smtClean="0"/>
                  <a:t>m (I</a:t>
                </a:r>
                <a:r>
                  <a:rPr lang="cs-CZ" b="1" baseline="-25000" dirty="0" smtClean="0"/>
                  <a:t>2</a:t>
                </a:r>
                <a:r>
                  <a:rPr lang="cs-CZ" b="1" dirty="0" smtClean="0"/>
                  <a:t>)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254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166</m:t>
                        </m:r>
                      </m:den>
                    </m:f>
                  </m:oMath>
                </a14:m>
                <a:r>
                  <a:rPr lang="cs-CZ" dirty="0" smtClean="0"/>
                  <a:t> . 2 = </a:t>
                </a:r>
                <a:r>
                  <a:rPr lang="cs-CZ" b="1" u="sng" dirty="0" smtClean="0"/>
                  <a:t>1,5 g</a:t>
                </a:r>
                <a:endParaRPr lang="cs-CZ" b="1" u="sng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772816"/>
                <a:ext cx="8229600" cy="4625609"/>
              </a:xfrm>
              <a:blipFill rotWithShape="1">
                <a:blip r:embed="rId4" cstate="print"/>
                <a:stretch>
                  <a:fillRect t="-657"/>
                </a:stretch>
              </a:blip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Pavel\AppData\Local\Microsoft\Windows\Temporary Internet Files\Content.IE5\F5O4CZYL\MC9002870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45024"/>
            <a:ext cx="2696424" cy="296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8950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II. Způsob výpočtu - trojčlenkou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i="1" u="sng" dirty="0" smtClean="0"/>
              <a:t>Obecný postup:</a:t>
            </a:r>
          </a:p>
          <a:p>
            <a:r>
              <a:rPr lang="cs-CZ" dirty="0" smtClean="0"/>
              <a:t>1) Napíšeme chemickou rovnici</a:t>
            </a:r>
          </a:p>
          <a:p>
            <a:r>
              <a:rPr lang="cs-CZ" dirty="0" smtClean="0"/>
              <a:t>2) Podle zadání podtrhneme 2 látky, se kterými budeme počítat</a:t>
            </a:r>
          </a:p>
          <a:p>
            <a:r>
              <a:rPr lang="cs-CZ" dirty="0" smtClean="0"/>
              <a:t>3) Vypočteme hmotnosti obou podtržených látek</a:t>
            </a:r>
          </a:p>
          <a:p>
            <a:r>
              <a:rPr lang="cs-CZ" dirty="0" smtClean="0"/>
              <a:t>4) Získáme tím první řádek trojčlenky</a:t>
            </a:r>
          </a:p>
          <a:p>
            <a:r>
              <a:rPr lang="cs-CZ" dirty="0" smtClean="0"/>
              <a:t>5) Trojčlenku dořešíme:</a:t>
            </a:r>
          </a:p>
          <a:p>
            <a:endParaRPr lang="cs-CZ" dirty="0"/>
          </a:p>
        </p:txBody>
      </p:sp>
      <p:pic>
        <p:nvPicPr>
          <p:cNvPr id="4098" name="Picture 2" descr="C:\Users\Pavel\AppData\Local\Microsoft\Windows\Temporary Internet Files\Content.IE5\J10MH2D5\MC9004419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686379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avel\AppData\Local\Microsoft\Windows\Temporary Internet Files\Content.IE5\0PWBZW7P\MC9004419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9096" y="4949825"/>
            <a:ext cx="197802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71465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7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u="sng" dirty="0" smtClean="0"/>
              <a:t>Řešení:</a:t>
            </a:r>
            <a:endParaRPr lang="cs-CZ" u="sng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gradFill>
                <a:gsLst>
                  <a:gs pos="3600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ln>
                <a:solidFill>
                  <a:srgbClr val="00B050"/>
                </a:solidFill>
              </a:ln>
            </p:spPr>
            <p:txBody>
              <a:bodyPr/>
              <a:lstStyle/>
              <a:p>
                <a:r>
                  <a:rPr lang="cs-CZ" dirty="0" smtClean="0"/>
                  <a:t>Cl</a:t>
                </a:r>
                <a:r>
                  <a:rPr lang="cs-CZ" baseline="-25000" dirty="0"/>
                  <a:t>2 </a:t>
                </a:r>
                <a:r>
                  <a:rPr lang="cs-CZ" dirty="0"/>
                  <a:t>+ </a:t>
                </a:r>
                <a:r>
                  <a:rPr lang="cs-CZ" u="sng" dirty="0"/>
                  <a:t>2 KI </a:t>
                </a:r>
                <a:r>
                  <a:rPr lang="cs-CZ" dirty="0"/>
                  <a:t>—› </a:t>
                </a:r>
                <a:r>
                  <a:rPr lang="cs-CZ" u="sng" dirty="0"/>
                  <a:t>I</a:t>
                </a:r>
                <a:r>
                  <a:rPr lang="cs-CZ" u="sng" baseline="-25000" dirty="0"/>
                  <a:t>2</a:t>
                </a:r>
                <a:r>
                  <a:rPr lang="cs-CZ" dirty="0"/>
                  <a:t> + 2 </a:t>
                </a:r>
                <a:r>
                  <a:rPr lang="cs-CZ" dirty="0" err="1"/>
                  <a:t>KCl</a:t>
                </a:r>
                <a:endParaRPr lang="cs-CZ" dirty="0"/>
              </a:p>
              <a:p>
                <a:r>
                  <a:rPr lang="cs-CZ" dirty="0" smtClean="0"/>
                  <a:t>M (KI) = 2 . 166 = 332</a:t>
                </a:r>
              </a:p>
              <a:p>
                <a:r>
                  <a:rPr lang="cs-CZ" dirty="0" smtClean="0"/>
                  <a:t>M (I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) = 254</a:t>
                </a:r>
              </a:p>
              <a:p>
                <a:r>
                  <a:rPr lang="cs-CZ" dirty="0" smtClean="0"/>
                  <a:t>1. řádek: 332 …….. 254</a:t>
                </a:r>
              </a:p>
              <a:p>
                <a:r>
                  <a:rPr lang="cs-CZ" dirty="0" smtClean="0"/>
                  <a:t>2. řádek: </a:t>
                </a:r>
                <a:r>
                  <a:rPr lang="cs-CZ" u="sng" dirty="0" smtClean="0"/>
                  <a:t>2g………. x g</a:t>
                </a:r>
              </a:p>
              <a:p>
                <a:pPr lvl="6"/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332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254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lvl="6"/>
                <a:r>
                  <a:rPr lang="cs-CZ" dirty="0" smtClean="0"/>
                  <a:t>X          </a:t>
                </a:r>
                <a:r>
                  <a:rPr lang="cs-CZ" sz="4000" dirty="0"/>
                  <a:t>=</a:t>
                </a:r>
                <a:r>
                  <a:rPr lang="cs-CZ" sz="40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2 . 254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332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lvl="6"/>
                <a:r>
                  <a:rPr lang="cs-CZ" sz="3200" b="1" u="sng" dirty="0" smtClean="0"/>
                  <a:t>x     =  1,5 g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 cstate="print"/>
                <a:stretch>
                  <a:fillRect t="-526" b="-4205"/>
                </a:stretch>
              </a:blipFill>
              <a:ln>
                <a:solidFill>
                  <a:srgbClr val="00B05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Pavel\AppData\Local\Microsoft\Windows\Temporary Internet Files\Content.IE5\0PWBZW7P\MC9000787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7022" y="3074775"/>
            <a:ext cx="238125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6829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Další příklady: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4" cstate="print"/>
            <a:tile tx="0" ty="0" sx="100000" sy="100000" flip="none" algn="tl"/>
          </a:blip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1)Kolik gramů oxidu fosforečného vznikne spálením 500 g červeného fosforu? </a:t>
            </a:r>
            <a:r>
              <a:rPr lang="cs-CZ" dirty="0" smtClean="0">
                <a:latin typeface="Candy Round BTN"/>
              </a:rPr>
              <a:t>[ 1145g]</a:t>
            </a:r>
            <a:endParaRPr lang="cs-CZ" dirty="0" smtClean="0"/>
          </a:p>
          <a:p>
            <a:r>
              <a:rPr lang="cs-CZ" dirty="0" smtClean="0"/>
              <a:t>2</a:t>
            </a:r>
            <a:r>
              <a:rPr lang="cs-CZ" smtClean="0"/>
              <a:t>) Kolik </a:t>
            </a:r>
            <a:r>
              <a:rPr lang="cs-CZ" dirty="0" smtClean="0"/>
              <a:t>gramů zinku reaguje s </a:t>
            </a:r>
            <a:r>
              <a:rPr lang="cs-CZ" dirty="0" err="1" smtClean="0"/>
              <a:t>HCl</a:t>
            </a:r>
            <a:r>
              <a:rPr lang="cs-CZ" dirty="0" smtClean="0"/>
              <a:t>, má-li se připravit 20 g ZnCl</a:t>
            </a:r>
            <a:r>
              <a:rPr lang="cs-CZ" baseline="-25000" dirty="0" smtClean="0"/>
              <a:t>2</a:t>
            </a:r>
            <a:r>
              <a:rPr lang="cs-CZ" dirty="0" smtClean="0"/>
              <a:t>?</a:t>
            </a:r>
            <a:r>
              <a:rPr lang="cs-CZ" dirty="0" smtClean="0">
                <a:latin typeface="Candy Round BTN"/>
              </a:rPr>
              <a:t>[ 9,6 g]</a:t>
            </a:r>
            <a:endParaRPr lang="cs-CZ" dirty="0" smtClean="0"/>
          </a:p>
          <a:p>
            <a:r>
              <a:rPr lang="cs-CZ" dirty="0" smtClean="0"/>
              <a:t>3) Kolik mědi se vyloučí při reakci 10 g železa se síranem měďnatým ( CuSO</a:t>
            </a:r>
            <a:r>
              <a:rPr lang="cs-CZ" baseline="-25000" dirty="0" smtClean="0"/>
              <a:t>4</a:t>
            </a:r>
            <a:r>
              <a:rPr lang="cs-CZ" dirty="0" smtClean="0"/>
              <a:t>)? </a:t>
            </a:r>
            <a:r>
              <a:rPr lang="cs-CZ" dirty="0" smtClean="0">
                <a:latin typeface="Candy Round BTN"/>
              </a:rPr>
              <a:t>[ 11,4 g]</a:t>
            </a:r>
            <a:endParaRPr lang="cs-CZ" dirty="0"/>
          </a:p>
        </p:txBody>
      </p:sp>
      <p:pic>
        <p:nvPicPr>
          <p:cNvPr id="7170" name="Picture 2" descr="C:\Users\Pavel\AppData\Local\Microsoft\Windows\Temporary Internet Files\Content.IE5\21J67DWV\MP9004394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1976" y="4835365"/>
            <a:ext cx="2120280" cy="1415539"/>
          </a:xfrm>
          <a:prstGeom prst="flowChartPreparation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4733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99FF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sz="2800" dirty="0"/>
              <a:t>Použity obrázky z vlastní galerie</a:t>
            </a:r>
          </a:p>
          <a:p>
            <a:r>
              <a:rPr lang="cs-CZ" sz="2800" dirty="0"/>
              <a:t>Použity obrázky z otevřené galerie </a:t>
            </a:r>
            <a:r>
              <a:rPr lang="cs-CZ" sz="2800" dirty="0" smtClean="0"/>
              <a:t>www.office.</a:t>
            </a:r>
            <a:r>
              <a:rPr lang="cs-CZ" sz="2800" smtClean="0"/>
              <a:t>microsoft</a:t>
            </a:r>
            <a:r>
              <a:rPr lang="cs-CZ" sz="2800" dirty="0"/>
              <a:t>. </a:t>
            </a:r>
            <a:r>
              <a:rPr lang="cs-CZ" sz="2800" dirty="0" err="1"/>
              <a:t>com</a:t>
            </a:r>
            <a:endParaRPr lang="cs-CZ" sz="2800" dirty="0"/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8222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arrow.wav"/>
          </p:stSnd>
        </p:sndAc>
      </p:transition>
    </mc:Choice>
    <mc:Fallback>
      <p:transition spd="slow">
        <p:fade/>
        <p:sndAc>
          <p:stSnd>
            <p:snd r:embed="rId2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90</TotalTime>
  <Words>207</Words>
  <Application>Microsoft Office PowerPoint</Application>
  <PresentationFormat>Předvádění na obrazovce (4:3)</PresentationFormat>
  <Paragraphs>34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Snímek 1</vt:lpstr>
      <vt:lpstr>Zákon zachování hmotnosti</vt:lpstr>
      <vt:lpstr>Výpočet hmotnosti chemických látek z chemických rovnic</vt:lpstr>
      <vt:lpstr>I. způsob : vzorcem </vt:lpstr>
      <vt:lpstr>Řešení:</vt:lpstr>
      <vt:lpstr>II. Způsob výpočtu - trojčlenkou</vt:lpstr>
      <vt:lpstr>Řešení:</vt:lpstr>
      <vt:lpstr>Další příklady: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Pavel</dc:creator>
  <cp:lastModifiedBy>Dum</cp:lastModifiedBy>
  <cp:revision>22</cp:revision>
  <dcterms:created xsi:type="dcterms:W3CDTF">2012-02-22T15:26:30Z</dcterms:created>
  <dcterms:modified xsi:type="dcterms:W3CDTF">2012-10-23T19:10:20Z</dcterms:modified>
</cp:coreProperties>
</file>