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1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2ECF0-B409-43A6-A015-3F9D40136191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8AFA83-D23C-4559-9526-6C75F4AF15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14" name="click.wav"/>
          </p:stSnd>
        </p:sndAc>
      </p:transition>
    </mc:Choice>
    <mc:Fallback>
      <p:transition spd="slow">
        <p:fade/>
        <p:sndAc>
          <p:stSnd>
            <p:snd r:embed="rId13" name="click.wav"/>
          </p:stSnd>
        </p:sndAc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1.wav"/><Relationship Id="rId5" Type="http://schemas.openxmlformats.org/officeDocument/2006/relationships/image" Target="../media/image8.jpe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88640"/>
            <a:ext cx="7560840" cy="2160240"/>
          </a:xfrm>
        </p:spPr>
        <p:txBody>
          <a:bodyPr>
            <a:normAutofit fontScale="90000"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/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CZ.1.07/1.1.05/04.0031</a:t>
            </a:r>
            <a:b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Rozvoj interaktivních způsobů výuky ve škole</a:t>
            </a:r>
            <a:b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Základní škola a Mateřská škola, Chvalkovice, okres Náchod</a:t>
            </a:r>
            <a:b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Mgr. Markéta Ulrychová</a:t>
            </a:r>
            <a:br>
              <a:rPr lang="cs-CZ" sz="2200" dirty="0">
                <a:solidFill>
                  <a:schemeClr val="accent1">
                    <a:lumMod val="20000"/>
                    <a:lumOff val="80000"/>
                  </a:schemeClr>
                </a:solidFill>
              </a:rPr>
            </a:br>
            <a:r>
              <a:rPr lang="cs-CZ" sz="3200" dirty="0">
                <a:solidFill>
                  <a:schemeClr val="bg1"/>
                </a:solidFill>
              </a:rPr>
              <a:t/>
            </a:r>
            <a:br>
              <a:rPr lang="cs-CZ" sz="3200" dirty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endParaRPr lang="cs-CZ" sz="36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46574"/>
            <a:ext cx="6081712" cy="163514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1844824"/>
            <a:ext cx="8856984" cy="175432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</a:pPr>
            <a:r>
              <a:rPr lang="cs-CZ" sz="5400" b="1" dirty="0">
                <a:solidFill>
                  <a:srgbClr val="002060"/>
                </a:solidFill>
                <a:ea typeface="+mj-ea"/>
                <a:cs typeface="+mj-cs"/>
              </a:rPr>
              <a:t>VÝPOČTY Z CHEMICKÝCH </a:t>
            </a:r>
            <a:r>
              <a:rPr lang="cs-CZ" sz="5400" b="1" dirty="0" smtClean="0">
                <a:solidFill>
                  <a:srgbClr val="002060"/>
                </a:solidFill>
                <a:ea typeface="+mj-ea"/>
                <a:cs typeface="+mj-cs"/>
              </a:rPr>
              <a:t>ROVNIC – pracovní list 1</a:t>
            </a:r>
            <a:endParaRPr lang="cs-CZ" sz="5400" b="1" dirty="0">
              <a:solidFill>
                <a:srgbClr val="002060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943609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1116" y="288357"/>
            <a:ext cx="8229600" cy="1143000"/>
          </a:xfrm>
          <a:solidFill>
            <a:schemeClr val="bg2">
              <a:lumMod val="9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2800" dirty="0" smtClean="0"/>
              <a:t>1. Zapiš chemické reakce pomocí vzorců a vyčísli je tak, aby platil zákon zachování hmotnosti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síra + kyslík </a:t>
            </a:r>
            <a:r>
              <a:rPr lang="cs-CZ" dirty="0" smtClean="0">
                <a:latin typeface="Calibri"/>
                <a:cs typeface="Calibri"/>
              </a:rPr>
              <a:t>→ oxid siřičitý</a:t>
            </a:r>
          </a:p>
          <a:p>
            <a:r>
              <a:rPr lang="cs-CZ" dirty="0" smtClean="0">
                <a:latin typeface="Calibri"/>
                <a:cs typeface="Calibri"/>
              </a:rPr>
              <a:t>B) železo + kyslík→ oxid železitý</a:t>
            </a:r>
          </a:p>
          <a:p>
            <a:r>
              <a:rPr lang="cs-CZ" dirty="0" smtClean="0">
                <a:latin typeface="Calibri"/>
                <a:cs typeface="Calibri"/>
              </a:rPr>
              <a:t>C) kyselina uhličitá→ voda + oxid uhličitý</a:t>
            </a:r>
          </a:p>
          <a:p>
            <a:r>
              <a:rPr lang="cs-CZ" dirty="0" smtClean="0">
                <a:latin typeface="Calibri"/>
                <a:cs typeface="Calibri"/>
              </a:rPr>
              <a:t>D) bromid sodný + chlor→ brom + chlorid sodný</a:t>
            </a:r>
          </a:p>
          <a:p>
            <a:r>
              <a:rPr lang="cs-CZ" dirty="0" smtClean="0">
                <a:latin typeface="Calibri"/>
                <a:cs typeface="Calibri"/>
              </a:rPr>
              <a:t>E) chlorid draselný→ chlor + draslík</a:t>
            </a:r>
          </a:p>
          <a:p>
            <a:r>
              <a:rPr lang="cs-CZ" dirty="0" smtClean="0">
                <a:latin typeface="Calibri"/>
                <a:cs typeface="Calibri"/>
              </a:rPr>
              <a:t>F) uhličitan vápenatý→ oxid uhličitý + oxid vápenatý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G44OWCE8\MP9004003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700808"/>
            <a:ext cx="1184978" cy="1776600"/>
          </a:xfrm>
          <a:prstGeom prst="flowChartAlternateProcess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N1E25PO5\MC9004404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6890" y="5229200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00485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dirty="0" smtClean="0"/>
              <a:t>Řešení 1.úlohy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 S + O</a:t>
            </a:r>
            <a:r>
              <a:rPr lang="cs-CZ" baseline="-25000" dirty="0" smtClean="0"/>
              <a:t>2</a:t>
            </a:r>
            <a:r>
              <a:rPr lang="cs-CZ" dirty="0" smtClean="0">
                <a:latin typeface="Calibri"/>
                <a:cs typeface="Calibri"/>
              </a:rPr>
              <a:t>→ SO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</a:p>
          <a:p>
            <a:r>
              <a:rPr lang="cs-CZ" dirty="0" smtClean="0">
                <a:latin typeface="Calibri"/>
                <a:cs typeface="Calibri"/>
              </a:rPr>
              <a:t>B) 4 </a:t>
            </a:r>
            <a:r>
              <a:rPr lang="cs-CZ" dirty="0" err="1" smtClean="0">
                <a:latin typeface="Calibri"/>
                <a:cs typeface="Calibri"/>
              </a:rPr>
              <a:t>Fe</a:t>
            </a:r>
            <a:r>
              <a:rPr lang="cs-CZ" dirty="0" smtClean="0">
                <a:latin typeface="Calibri"/>
                <a:cs typeface="Calibri"/>
              </a:rPr>
              <a:t> + 3 O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→ 2 Fe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O</a:t>
            </a:r>
            <a:r>
              <a:rPr lang="cs-CZ" baseline="-25000" dirty="0" smtClean="0">
                <a:latin typeface="Calibri"/>
                <a:cs typeface="Calibri"/>
              </a:rPr>
              <a:t>3</a:t>
            </a:r>
          </a:p>
          <a:p>
            <a:r>
              <a:rPr lang="cs-CZ" dirty="0" smtClean="0">
                <a:latin typeface="Calibri"/>
                <a:cs typeface="Calibri"/>
              </a:rPr>
              <a:t>C)  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CO</a:t>
            </a:r>
            <a:r>
              <a:rPr lang="cs-CZ" baseline="-25000" dirty="0" smtClean="0">
                <a:latin typeface="Calibri"/>
                <a:cs typeface="Calibri"/>
              </a:rPr>
              <a:t>3</a:t>
            </a:r>
            <a:r>
              <a:rPr lang="cs-CZ" dirty="0" smtClean="0">
                <a:latin typeface="Calibri"/>
                <a:cs typeface="Calibri"/>
              </a:rPr>
              <a:t> → 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O + CO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</a:p>
          <a:p>
            <a:r>
              <a:rPr lang="cs-CZ" dirty="0" smtClean="0">
                <a:latin typeface="Calibri"/>
                <a:cs typeface="Calibri"/>
              </a:rPr>
              <a:t>D) 2 </a:t>
            </a:r>
            <a:r>
              <a:rPr lang="cs-CZ" dirty="0" err="1" smtClean="0">
                <a:latin typeface="Calibri"/>
                <a:cs typeface="Calibri"/>
              </a:rPr>
              <a:t>NaBr</a:t>
            </a:r>
            <a:r>
              <a:rPr lang="cs-CZ" dirty="0" smtClean="0">
                <a:latin typeface="Calibri"/>
                <a:cs typeface="Calibri"/>
              </a:rPr>
              <a:t> + Cl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→ Br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+ 2 </a:t>
            </a:r>
            <a:r>
              <a:rPr lang="cs-CZ" dirty="0" err="1" smtClean="0">
                <a:latin typeface="Calibri"/>
                <a:cs typeface="Calibri"/>
              </a:rPr>
              <a:t>NaCl</a:t>
            </a:r>
            <a:endParaRPr lang="cs-CZ" dirty="0" smtClean="0">
              <a:latin typeface="Calibri"/>
              <a:cs typeface="Calibri"/>
            </a:endParaRPr>
          </a:p>
          <a:p>
            <a:r>
              <a:rPr lang="cs-CZ" dirty="0" smtClean="0">
                <a:latin typeface="Calibri"/>
                <a:cs typeface="Calibri"/>
              </a:rPr>
              <a:t>E) 2 </a:t>
            </a:r>
            <a:r>
              <a:rPr lang="cs-CZ" dirty="0" err="1" smtClean="0">
                <a:latin typeface="Calibri"/>
                <a:cs typeface="Calibri"/>
              </a:rPr>
              <a:t>KCl</a:t>
            </a:r>
            <a:r>
              <a:rPr lang="cs-CZ" dirty="0" smtClean="0">
                <a:latin typeface="Calibri"/>
                <a:cs typeface="Calibri"/>
              </a:rPr>
              <a:t> → Cl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+ 2 K</a:t>
            </a:r>
          </a:p>
          <a:p>
            <a:r>
              <a:rPr lang="cs-CZ" dirty="0" smtClean="0">
                <a:latin typeface="Calibri"/>
                <a:cs typeface="Calibri"/>
              </a:rPr>
              <a:t>F) CaCO</a:t>
            </a:r>
            <a:r>
              <a:rPr lang="cs-CZ" baseline="-25000" dirty="0" smtClean="0">
                <a:latin typeface="Calibri"/>
                <a:cs typeface="Calibri"/>
              </a:rPr>
              <a:t>3</a:t>
            </a:r>
            <a:r>
              <a:rPr lang="cs-CZ" dirty="0" smtClean="0">
                <a:latin typeface="Calibri"/>
                <a:cs typeface="Calibri"/>
              </a:rPr>
              <a:t> → CO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+ </a:t>
            </a:r>
            <a:r>
              <a:rPr lang="cs-CZ" dirty="0" err="1" smtClean="0">
                <a:latin typeface="Calibri"/>
                <a:cs typeface="Calibri"/>
              </a:rPr>
              <a:t>CaO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947828" y="3445268"/>
            <a:ext cx="2625604" cy="2784972"/>
          </a:xfrm>
          <a:prstGeom prst="ellipse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5877660" y="1680876"/>
            <a:ext cx="2775456" cy="1141462"/>
          </a:xfrm>
          <a:prstGeom prst="cloudCallout">
            <a:avLst>
              <a:gd name="adj1" fmla="val -16212"/>
              <a:gd name="adj2" fmla="val 13803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Ach, ty počty !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5797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4000" dirty="0" smtClean="0"/>
              <a:t>2. Proveď výpočty hmotnosti z chemické rovnice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A) Vypočítej hmotnost oxidu fosforečného, který vznikne spálením 0,20 g fosforu.</a:t>
            </a:r>
          </a:p>
          <a:p>
            <a:r>
              <a:rPr lang="cs-CZ" dirty="0" smtClean="0">
                <a:latin typeface="Calibri"/>
                <a:cs typeface="Calibri"/>
              </a:rPr>
              <a:t>[</a:t>
            </a:r>
            <a:r>
              <a:rPr lang="cs-CZ" dirty="0" smtClean="0"/>
              <a:t>P</a:t>
            </a:r>
            <a:r>
              <a:rPr lang="cs-CZ" baseline="-25000" dirty="0" smtClean="0"/>
              <a:t>4</a:t>
            </a:r>
            <a:r>
              <a:rPr lang="cs-CZ" dirty="0" smtClean="0"/>
              <a:t> </a:t>
            </a:r>
            <a:r>
              <a:rPr lang="cs-CZ" dirty="0"/>
              <a:t>+ 5 O</a:t>
            </a:r>
            <a:r>
              <a:rPr lang="cs-CZ" baseline="-25000" dirty="0"/>
              <a:t>2</a:t>
            </a:r>
            <a:r>
              <a:rPr lang="cs-CZ" dirty="0">
                <a:latin typeface="Calibri"/>
                <a:cs typeface="Calibri"/>
              </a:rPr>
              <a:t>→ 2 </a:t>
            </a:r>
            <a:r>
              <a:rPr lang="cs-CZ" dirty="0" smtClean="0">
                <a:latin typeface="Calibri"/>
                <a:cs typeface="Calibri"/>
              </a:rPr>
              <a:t>P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O</a:t>
            </a:r>
            <a:r>
              <a:rPr lang="cs-CZ" baseline="-25000" dirty="0" smtClean="0">
                <a:latin typeface="Calibri"/>
                <a:cs typeface="Calibri"/>
              </a:rPr>
              <a:t>5</a:t>
            </a:r>
            <a:r>
              <a:rPr lang="cs-CZ" dirty="0" smtClean="0">
                <a:latin typeface="Calibri"/>
                <a:cs typeface="Calibri"/>
              </a:rPr>
              <a:t>]</a:t>
            </a:r>
            <a:endParaRPr lang="cs-CZ" dirty="0" smtClean="0"/>
          </a:p>
          <a:p>
            <a:r>
              <a:rPr lang="cs-CZ" dirty="0" smtClean="0"/>
              <a:t>B) Kolik gramů vodíku vznikne, použijeme-li k rozkladu vody 5 g sodíku?                                     </a:t>
            </a:r>
            <a:r>
              <a:rPr lang="cs-CZ" dirty="0" smtClean="0">
                <a:latin typeface="Calibri"/>
                <a:cs typeface="Calibri"/>
              </a:rPr>
              <a:t>[ 2 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O + 2 Na→ 2 </a:t>
            </a:r>
            <a:r>
              <a:rPr lang="cs-CZ" dirty="0" err="1" smtClean="0">
                <a:latin typeface="Calibri"/>
                <a:cs typeface="Calibri"/>
              </a:rPr>
              <a:t>NaOH</a:t>
            </a:r>
            <a:r>
              <a:rPr lang="cs-CZ" dirty="0" smtClean="0">
                <a:latin typeface="Calibri"/>
                <a:cs typeface="Calibri"/>
              </a:rPr>
              <a:t> + 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]</a:t>
            </a:r>
          </a:p>
          <a:p>
            <a:r>
              <a:rPr lang="cs-CZ" dirty="0" smtClean="0">
                <a:latin typeface="Calibri"/>
                <a:cs typeface="Calibri"/>
              </a:rPr>
              <a:t>C) Kolik gramů zinku uvolní z kyseliny sírové 0,1 g vodíku? [H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SO</a:t>
            </a:r>
            <a:r>
              <a:rPr lang="cs-CZ" baseline="-25000" dirty="0" smtClean="0">
                <a:latin typeface="Calibri"/>
                <a:cs typeface="Calibri"/>
              </a:rPr>
              <a:t>4</a:t>
            </a:r>
            <a:r>
              <a:rPr lang="cs-CZ" dirty="0" smtClean="0">
                <a:latin typeface="Calibri"/>
                <a:cs typeface="Calibri"/>
              </a:rPr>
              <a:t> + </a:t>
            </a:r>
            <a:r>
              <a:rPr lang="cs-CZ" dirty="0" err="1" smtClean="0">
                <a:latin typeface="Calibri"/>
                <a:cs typeface="Calibri"/>
              </a:rPr>
              <a:t>Zn</a:t>
            </a:r>
            <a:r>
              <a:rPr lang="cs-CZ" dirty="0" smtClean="0">
                <a:latin typeface="Calibri"/>
                <a:cs typeface="Calibri"/>
              </a:rPr>
              <a:t> → ZnSO</a:t>
            </a:r>
            <a:r>
              <a:rPr lang="cs-CZ" baseline="-25000" dirty="0" smtClean="0">
                <a:latin typeface="Calibri"/>
                <a:cs typeface="Calibri"/>
              </a:rPr>
              <a:t>4</a:t>
            </a:r>
            <a:r>
              <a:rPr lang="cs-CZ" dirty="0" smtClean="0">
                <a:latin typeface="Calibri"/>
                <a:cs typeface="Calibri"/>
              </a:rPr>
              <a:t> + 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]</a:t>
            </a:r>
          </a:p>
          <a:p>
            <a:r>
              <a:rPr lang="cs-CZ" dirty="0" smtClean="0">
                <a:latin typeface="Calibri"/>
                <a:cs typeface="Calibri"/>
              </a:rPr>
              <a:t>D) Kolik gramů kyslíku vznikne rozkladem 1 g vody elektrickým proudem? [ 2 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O → 2H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 + O</a:t>
            </a:r>
            <a:r>
              <a:rPr lang="cs-CZ" baseline="-25000" dirty="0" smtClean="0">
                <a:latin typeface="Calibri"/>
                <a:cs typeface="Calibri"/>
              </a:rPr>
              <a:t>2</a:t>
            </a:r>
            <a:r>
              <a:rPr lang="cs-CZ" dirty="0" smtClean="0">
                <a:latin typeface="Calibri"/>
                <a:cs typeface="Calibri"/>
              </a:rPr>
              <a:t>]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G44OWCE8\MP90040721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12976"/>
            <a:ext cx="1416972" cy="94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98647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5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Řešení 2.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smtClean="0">
                <a:latin typeface="Calibri"/>
                <a:cs typeface="Calibri"/>
              </a:rPr>
              <a:t>m = 0,45 g oxidu fosforečného</a:t>
            </a:r>
          </a:p>
          <a:p>
            <a:r>
              <a:rPr lang="cs-CZ" dirty="0" smtClean="0">
                <a:latin typeface="Calibri"/>
                <a:cs typeface="Calibri"/>
              </a:rPr>
              <a:t>B) m = 0,21 g vodíku</a:t>
            </a:r>
          </a:p>
          <a:p>
            <a:r>
              <a:rPr lang="cs-CZ" dirty="0" smtClean="0">
                <a:latin typeface="Calibri"/>
                <a:cs typeface="Calibri"/>
              </a:rPr>
              <a:t>C) m = 3,27 g zinku</a:t>
            </a:r>
          </a:p>
          <a:p>
            <a:r>
              <a:rPr lang="cs-CZ" dirty="0" smtClean="0">
                <a:latin typeface="Calibri"/>
                <a:cs typeface="Calibri"/>
              </a:rPr>
              <a:t>D) m = 0,88 g kyslíku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G44OWCE8\MP9004332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96952"/>
            <a:ext cx="4187957" cy="3140968"/>
          </a:xfrm>
          <a:prstGeom prst="star16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8873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6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/>
              <a:t>Použity obrázky z vlastní galerie</a:t>
            </a:r>
          </a:p>
          <a:p>
            <a:r>
              <a:rPr lang="cs-CZ" sz="3600" dirty="0"/>
              <a:t>Použity obrázky z otevřené galerie </a:t>
            </a:r>
            <a:r>
              <a:rPr lang="cs-CZ" sz="3600" dirty="0" smtClean="0"/>
              <a:t>www.office.</a:t>
            </a:r>
            <a:r>
              <a:rPr lang="cs-CZ" sz="3600" smtClean="0"/>
              <a:t>microsoft</a:t>
            </a:r>
            <a:r>
              <a:rPr lang="cs-CZ" sz="3600" dirty="0"/>
              <a:t>. </a:t>
            </a:r>
            <a:r>
              <a:rPr lang="cs-CZ" sz="3600" dirty="0" err="1"/>
              <a:t>com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0400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51</TotalTime>
  <Words>285</Words>
  <Application>Microsoft Office PowerPoint</Application>
  <PresentationFormat>Předvádění na obrazovce (4:3)</PresentationFormat>
  <Paragraphs>31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LuckyTie</vt:lpstr>
      <vt:lpstr> CZ.1.07/1.1.05/04.0031 Rozvoj interaktivních způsobů výuky ve škole Základní škola a Mateřská škola, Chvalkovice, okres Náchod Mgr. Markéta Ulrychová   </vt:lpstr>
      <vt:lpstr>1. Zapiš chemické reakce pomocí vzorců a vyčísli je tak, aby platil zákon zachování hmotnosti</vt:lpstr>
      <vt:lpstr>Řešení 1.úlohy</vt:lpstr>
      <vt:lpstr>2. Proveď výpočty hmotnosti z chemické rovnice</vt:lpstr>
      <vt:lpstr>Řešení 2. úlohy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 Markéta Ulrychová ZŠ Chvalkovice</dc:title>
  <dc:creator>Ulrychová Markéta</dc:creator>
  <cp:lastModifiedBy>expert</cp:lastModifiedBy>
  <cp:revision>14</cp:revision>
  <dcterms:created xsi:type="dcterms:W3CDTF">2012-03-04T11:10:10Z</dcterms:created>
  <dcterms:modified xsi:type="dcterms:W3CDTF">2012-10-23T19:08:53Z</dcterms:modified>
</cp:coreProperties>
</file>