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8F916-061F-451D-B040-95AFE87DE8C8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4EBD1-2B21-470A-915B-F38315C8F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D5A7B-E46C-43E8-8AA9-3E9205697B3B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BA359-3E76-4413-84A7-1C521DF99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F468F-7FDF-4F39-AC92-24429F3D9C39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2D232-F57A-42E5-8865-D5120D5CA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2176D-57A7-41C6-BFB4-1E933EE8391E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4806D-B725-46BC-9283-593989FF8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C33E9-220A-49E7-8546-B23B37414840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85056-E928-4DCA-9D8F-2FF7F2606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5DA5F-05CB-4C5E-B93D-2C4C48CF3DA0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91B0-3CEA-4407-84AD-210AE5343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E3D6F-30A8-426A-955C-79ED26A6684D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ABB4B-EF63-4AC1-97FD-4B3C03AC5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D4DF8-F1C6-4572-96FF-D548DE9B27B6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7FD78-7CA5-449E-A331-3B5479CCC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3B529-EB90-4B20-A859-1817EDEC8A10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AA1B9-1E4B-46FC-8ADF-4F8EE9374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F8A1A-1A30-42EB-8579-731DCAC7411F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88635-F474-4191-BDAD-C9EACFC28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FF6FC-4471-4DB6-B8A4-FFAA744FB9BE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34AEF-BC8F-4D4F-95CE-692D523A2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  <a:cs typeface="+mn-cs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2DDA3B-AE3C-44C1-A5F9-FEAE3DA7493D}" type="datetimeFigureOut">
              <a:rPr lang="cs-CZ"/>
              <a:pPr>
                <a:defRPr/>
              </a:pPr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D44BAF-B185-44F8-BA83-63AD26201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ransition spd="slow">
    <p:fade/>
    <p:sndAc>
      <p:stSnd>
        <p:snd r:embed="rId13" name="chimes.wav"/>
      </p:stSnd>
    </p:sndAc>
  </p:transition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audio" Target="../media/audio1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113" y="2205038"/>
            <a:ext cx="7072312" cy="2117725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  <a:cs typeface="+mj-cs"/>
              </a:rPr>
              <a:t>CHEMICKÉ REAKCE– Jak lze ovlivnit chemickou reakci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5738" y="333375"/>
            <a:ext cx="6121400" cy="1511300"/>
          </a:xfrm>
          <a:solidFill>
            <a:schemeClr val="accent4">
              <a:lumMod val="75000"/>
            </a:schemeClr>
          </a:solidFill>
          <a:ln>
            <a:solidFill>
              <a:srgbClr val="C00000"/>
            </a:solidFill>
          </a:ln>
        </p:spPr>
        <p:txBody>
          <a:bodyPr rtlCol="0">
            <a:normAutofit fontScale="62500" lnSpcReduction="20000"/>
          </a:bodyPr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CZ.1.07/1.1.05/04.0031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Rozvoj interaktivních způsobů výuky ve škole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Základní škola a Mateřská škola, Chvalkovice, okres Náchod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Mgr. Markéta Ulrychová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4652963"/>
            <a:ext cx="6081713" cy="16351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234238" cy="1239838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JAK LZE OVLIVNIT CHEMICKOU REAKCI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Cílem reakce je, aby vzniklo, co nejvíce produktů, v co nejkratším čase !!!</a:t>
            </a:r>
          </a:p>
          <a:p>
            <a:r>
              <a:rPr lang="cs-CZ" smtClean="0">
                <a:solidFill>
                  <a:schemeClr val="tx1"/>
                </a:solidFill>
              </a:rPr>
              <a:t>Řeší se </a:t>
            </a:r>
            <a:r>
              <a:rPr lang="cs-CZ" b="1" smtClean="0">
                <a:solidFill>
                  <a:schemeClr val="tx1"/>
                </a:solidFill>
              </a:rPr>
              <a:t>ČÍM</a:t>
            </a:r>
            <a:r>
              <a:rPr lang="cs-CZ" smtClean="0">
                <a:solidFill>
                  <a:schemeClr val="tx1"/>
                </a:solidFill>
              </a:rPr>
              <a:t> a </a:t>
            </a:r>
            <a:r>
              <a:rPr lang="cs-CZ" b="1" smtClean="0">
                <a:solidFill>
                  <a:schemeClr val="tx1"/>
                </a:solidFill>
              </a:rPr>
              <a:t>JAK</a:t>
            </a:r>
            <a:r>
              <a:rPr lang="cs-CZ" smtClean="0">
                <a:solidFill>
                  <a:schemeClr val="tx1"/>
                </a:solidFill>
              </a:rPr>
              <a:t> ovlivnit chemickou reakci</a:t>
            </a:r>
          </a:p>
          <a:p>
            <a:r>
              <a:rPr lang="cs-CZ" b="1" smtClean="0">
                <a:solidFill>
                  <a:schemeClr val="tx1"/>
                </a:solidFill>
              </a:rPr>
              <a:t>Chemická reakce:  REAKTANTY   </a:t>
            </a:r>
            <a:r>
              <a:rPr lang="cs-CZ" b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→    </a:t>
            </a:r>
            <a:r>
              <a:rPr lang="cs-CZ" sz="2400" b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PRODUKTY</a:t>
            </a:r>
            <a:endParaRPr lang="cs-CZ" sz="2400" b="1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N1E25PO5\MP9003029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459495" y="4221088"/>
            <a:ext cx="1684505" cy="2361456"/>
          </a:xfrm>
          <a:prstGeom prst="ellipse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692150"/>
            <a:ext cx="7124700" cy="92551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1. REAKTIVITA LÁTEK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Průběh chemické reakce ovlivňuje především druh látek</a:t>
            </a:r>
          </a:p>
          <a:p>
            <a:r>
              <a:rPr lang="cs-CZ" sz="2000" smtClean="0"/>
              <a:t>Př: Zn + 2 HCl 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→</a:t>
            </a:r>
            <a:r>
              <a:rPr lang="cs-CZ" sz="200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ZnCl</a:t>
            </a:r>
            <a:r>
              <a:rPr lang="cs-CZ" sz="2400" baseline="-2500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sz="2400" baseline="-2500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sz="2400" smtClean="0">
                <a:latin typeface="Calibri" pitchFamily="34" charset="0"/>
                <a:cs typeface="Calibri" pitchFamily="34" charset="0"/>
              </a:rPr>
              <a:t>Př:  Mg + 2 HCl → MgCl</a:t>
            </a:r>
            <a:r>
              <a:rPr lang="cs-CZ" sz="2400" baseline="-2500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sz="2400" baseline="-2500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sz="2400" smtClean="0">
                <a:latin typeface="Calibri" pitchFamily="34" charset="0"/>
                <a:cs typeface="Calibri" pitchFamily="34" charset="0"/>
              </a:rPr>
              <a:t>Př:  Cu + HCl  nereaguje</a:t>
            </a:r>
          </a:p>
          <a:p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Závěr: 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Mg je nejreaktivnější</a:t>
            </a:r>
            <a:endParaRPr lang="cs-CZ" sz="280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/>
            </a:extLst>
          </a:blip>
          <a:stretch>
            <a:fillRect/>
          </a:stretch>
        </p:blipFill>
        <p:spPr>
          <a:xfrm rot="5400000">
            <a:off x="5727912" y="3065176"/>
            <a:ext cx="3126418" cy="3278002"/>
          </a:xfrm>
          <a:prstGeom prst="round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7092950" y="260350"/>
            <a:ext cx="1684338" cy="2447925"/>
          </a:xfrm>
          <a:prstGeom prst="cloudCallout">
            <a:avLst>
              <a:gd name="adj1" fmla="val -74384"/>
              <a:gd name="adj2" fmla="val 919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To je reakce!!!</a:t>
            </a:r>
            <a:endParaRPr lang="cs-CZ" sz="2000" dirty="0"/>
          </a:p>
        </p:txBody>
      </p:sp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692150"/>
            <a:ext cx="7124700" cy="92551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2. KONCENTRACE LÁTEK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Rychlost chemické reakce je závislá na koncentraci látek</a:t>
            </a:r>
          </a:p>
          <a:p>
            <a:r>
              <a:rPr lang="cs-CZ" sz="2400" smtClean="0"/>
              <a:t>Př: HCl (35%) + Zn</a:t>
            </a:r>
          </a:p>
          <a:p>
            <a:r>
              <a:rPr lang="cs-CZ" sz="2800" smtClean="0">
                <a:latin typeface="Calibri" pitchFamily="34" charset="0"/>
                <a:cs typeface="Calibri" pitchFamily="34" charset="0"/>
              </a:rPr>
              <a:t>Př:  HCl  (10%) + Zn</a:t>
            </a:r>
          </a:p>
          <a:p>
            <a:r>
              <a:rPr lang="cs-CZ" sz="2800" u="sng" smtClean="0">
                <a:solidFill>
                  <a:schemeClr val="tx1"/>
                </a:solidFill>
              </a:rPr>
              <a:t>Závěr:</a:t>
            </a:r>
            <a:r>
              <a:rPr lang="cs-CZ" sz="2800" smtClean="0"/>
              <a:t> S vyšší koncentrací je vyšší rychlost reakce</a:t>
            </a:r>
          </a:p>
          <a:p>
            <a:endParaRPr lang="cs-CZ" sz="2800" smtClean="0"/>
          </a:p>
        </p:txBody>
      </p:sp>
      <p:pic>
        <p:nvPicPr>
          <p:cNvPr id="4098" name="Picture 2" descr="C:\Users\ucitel\AppData\Local\Microsoft\Windows\Temporary Internet Files\Content.IE5\N1E25PO5\MC90042447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11838" y="4365625"/>
            <a:ext cx="1752600" cy="185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3.TEPLOTA LÁTEK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Rychlost chemické reakce je závislá na teplotě reagujících látek</a:t>
            </a:r>
          </a:p>
          <a:p>
            <a:r>
              <a:rPr lang="cs-CZ" sz="2000" smtClean="0"/>
              <a:t>Př: 1. zkumavka Zn +HCl v horké vodě</a:t>
            </a:r>
          </a:p>
          <a:p>
            <a:r>
              <a:rPr lang="cs-CZ" sz="2000" smtClean="0"/>
              <a:t>Př: 2. zkumavka Zn + HCl ve studené vodě</a:t>
            </a:r>
          </a:p>
          <a:p>
            <a:r>
              <a:rPr lang="cs-CZ" sz="2000" u="sng" smtClean="0">
                <a:solidFill>
                  <a:schemeClr val="tx1"/>
                </a:solidFill>
              </a:rPr>
              <a:t>Závěr: </a:t>
            </a:r>
            <a:r>
              <a:rPr lang="cs-CZ" sz="2000" smtClean="0"/>
              <a:t>V teplé vodě je rychlost reakce větší</a:t>
            </a:r>
          </a:p>
        </p:txBody>
      </p:sp>
      <p:pic>
        <p:nvPicPr>
          <p:cNvPr id="3074" name="Picture 2" descr="C:\Users\ucitel\AppData\Local\Microsoft\Windows\Temporary Internet Files\Content.IE5\2SR1D5DK\MC9004136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48488" y="2060575"/>
            <a:ext cx="2292350" cy="344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ucitel\AppData\Local\Microsoft\Windows\Temporary Internet Files\Content.IE5\G44OWCE8\MC9004238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16013" y="4941888"/>
            <a:ext cx="188277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30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b="1" smtClean="0">
                <a:solidFill>
                  <a:srgbClr val="B0105C"/>
                </a:solidFill>
              </a:rPr>
              <a:t>4. VELIKOST STYČNÉ PLOCHY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Rychlost chemické reakce ovlivňuje velikost styčné plochy reagujících látek</a:t>
            </a:r>
          </a:p>
          <a:p>
            <a:r>
              <a:rPr lang="cs-CZ" sz="2000" smtClean="0"/>
              <a:t>Př: </a:t>
            </a:r>
            <a:r>
              <a:rPr lang="cs-CZ" sz="2000" b="1" smtClean="0"/>
              <a:t>granule </a:t>
            </a:r>
            <a:r>
              <a:rPr lang="cs-CZ" sz="2000" smtClean="0"/>
              <a:t>Zn + HCl</a:t>
            </a:r>
          </a:p>
          <a:p>
            <a:r>
              <a:rPr lang="cs-CZ" sz="2000" smtClean="0"/>
              <a:t>Př: </a:t>
            </a:r>
            <a:r>
              <a:rPr lang="cs-CZ" sz="2000" b="1" smtClean="0"/>
              <a:t>práškový</a:t>
            </a:r>
            <a:r>
              <a:rPr lang="cs-CZ" sz="2000" smtClean="0"/>
              <a:t> Zn + HCl</a:t>
            </a:r>
          </a:p>
          <a:p>
            <a:r>
              <a:rPr lang="cs-CZ" sz="2000" u="sng" smtClean="0">
                <a:solidFill>
                  <a:schemeClr val="tx1"/>
                </a:solidFill>
              </a:rPr>
              <a:t>Závěr: </a:t>
            </a:r>
            <a:r>
              <a:rPr lang="cs-CZ" sz="2000" smtClean="0"/>
              <a:t>Práškový zinek reaguje rychleji</a:t>
            </a:r>
          </a:p>
        </p:txBody>
      </p:sp>
      <p:pic>
        <p:nvPicPr>
          <p:cNvPr id="2050" name="Picture 2" descr="C:\Users\ucitel\AppData\Local\Microsoft\Windows\Temporary Internet Files\Content.IE5\2SR1D5DK\MP9001780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116994" y="4221088"/>
            <a:ext cx="3017375" cy="2011583"/>
          </a:xfrm>
          <a:prstGeom prst="pentagon">
            <a:avLst/>
          </a:prstGeom>
          <a:noFill/>
          <a:extLst>
            <a:ext uri="{909E8E84-426E-40DD-AFC4-6F175D3DCCD1}"/>
          </a:extLst>
        </p:spPr>
      </p:pic>
      <p:pic>
        <p:nvPicPr>
          <p:cNvPr id="2052" name="Picture 4" descr="C:\Users\ucitel\AppData\Local\Microsoft\Windows\Temporary Internet Files\Content.IE5\G44OWCE8\MP9004327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40229" y="4887265"/>
            <a:ext cx="2625980" cy="1970735"/>
          </a:xfrm>
          <a:prstGeom prst="hexagon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5. KATALYZÁTOR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/>
              <a:t>Katalyzátor</a:t>
            </a:r>
            <a:r>
              <a:rPr lang="cs-CZ" sz="2000" smtClean="0"/>
              <a:t> je látka ovlivňující chemickou reakci a sama se přitom nemění</a:t>
            </a:r>
          </a:p>
          <a:p>
            <a:r>
              <a:rPr lang="cs-CZ" sz="2400" smtClean="0"/>
              <a:t>Př: 2H</a:t>
            </a:r>
            <a:r>
              <a:rPr lang="cs-CZ" sz="2400" baseline="-25000" smtClean="0"/>
              <a:t>2</a:t>
            </a:r>
            <a:r>
              <a:rPr lang="cs-CZ" sz="2400" smtClean="0"/>
              <a:t>O</a:t>
            </a:r>
            <a:r>
              <a:rPr lang="cs-CZ" sz="2400" baseline="-25000" smtClean="0"/>
              <a:t>2 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→ 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(burel) 2H</a:t>
            </a:r>
            <a:r>
              <a:rPr lang="cs-CZ" sz="2800" baseline="-2500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O + O</a:t>
            </a:r>
            <a:r>
              <a:rPr lang="cs-CZ" sz="2800" baseline="-2500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sz="2800" smtClean="0">
                <a:latin typeface="Calibri" pitchFamily="34" charset="0"/>
                <a:cs typeface="Calibri" pitchFamily="34" charset="0"/>
              </a:rPr>
              <a:t>Př:  2H</a:t>
            </a:r>
            <a:r>
              <a:rPr lang="cs-CZ" sz="2800" baseline="-2500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O</a:t>
            </a:r>
            <a:r>
              <a:rPr lang="cs-CZ" sz="2800" baseline="-2500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 → (kvasnice) 2H</a:t>
            </a:r>
            <a:r>
              <a:rPr lang="cs-CZ" sz="2800" baseline="-2500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O + O</a:t>
            </a:r>
            <a:r>
              <a:rPr lang="cs-CZ" sz="2800" baseline="-2500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Závěr: 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Bez katalyzátoru reakce probíhá pomalu, nebo vůbec ne.</a:t>
            </a:r>
            <a:endParaRPr lang="cs-CZ" sz="2800" smtClean="0"/>
          </a:p>
        </p:txBody>
      </p:sp>
      <p:pic>
        <p:nvPicPr>
          <p:cNvPr id="512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6588" y="5157788"/>
            <a:ext cx="1830387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CITACE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Použity obrázky z vlastní galerie</a:t>
            </a:r>
          </a:p>
          <a:p>
            <a:r>
              <a:rPr lang="cs-CZ" smtClean="0"/>
              <a:t>Použity obrázky z otevřené galerie office Microsoft. com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120</TotalTime>
  <Words>221</Words>
  <Application>Microsoft Office PowerPoint</Application>
  <PresentationFormat>Předvádění na obrazovce (4:3)</PresentationFormat>
  <Paragraphs>40</Paragraphs>
  <Slides>8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Verdana</vt:lpstr>
      <vt:lpstr>Arial</vt:lpstr>
      <vt:lpstr>Wingdings 2</vt:lpstr>
      <vt:lpstr>Calibri</vt:lpstr>
      <vt:lpstr>Spring</vt:lpstr>
      <vt:lpstr>Spring</vt:lpstr>
      <vt:lpstr>CHEMICKÉ REAKCE– Jak lze ovlivnit chemickou reakci</vt:lpstr>
      <vt:lpstr>JAK LZE OVLIVNIT CHEMICKOU REAKCI</vt:lpstr>
      <vt:lpstr>1. REAKTIVITA LÁTEK</vt:lpstr>
      <vt:lpstr>2. KONCENTRACE LÁTEK</vt:lpstr>
      <vt:lpstr>3.TEPLOTA LÁTEK</vt:lpstr>
      <vt:lpstr>4. VELIKOST STYČNÉ PLOCHY</vt:lpstr>
      <vt:lpstr>5. KATALYZÁTOR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VÝPOČTY Z CHEMICKÝCH ROVNIC – Jak lze ovlivnit chemickou reakci</dc:title>
  <dc:creator>Ulrychová Markéta</dc:creator>
  <cp:lastModifiedBy>SAMSUNG</cp:lastModifiedBy>
  <cp:revision>25</cp:revision>
  <dcterms:created xsi:type="dcterms:W3CDTF">2012-03-11T08:10:50Z</dcterms:created>
  <dcterms:modified xsi:type="dcterms:W3CDTF">2012-10-25T15:03:12Z</dcterms:modified>
</cp:coreProperties>
</file>