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1" name="voltag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16D8E3F4-751F-4F5A-8377-368C278921E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FB5FA642-D372-489C-BB1D-4D59ABAF8B9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voltage.wav"/>
          </p:stSnd>
        </p:sndAc>
      </p:transition>
    </mc:Choice>
    <mc:Fallback>
      <p:transition spd="slow">
        <p:fade/>
        <p:sndAc>
          <p:stSnd>
            <p:snd r:embed="rId13" name="voltage.wav"/>
          </p:stSnd>
        </p:sndAc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3.wmf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6.pn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8304" y="188640"/>
            <a:ext cx="7830120" cy="216024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CZ.1.07/1.1.05/04.0031</a:t>
            </a:r>
            <a:b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Rozvoj interaktivních způsobů výuky ve škole</a:t>
            </a:r>
            <a:b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Základní škola a Mateřská škola, Chvalkovice, okres Náchod</a:t>
            </a:r>
            <a:b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Mgr. Markéta Ulrychová</a:t>
            </a:r>
            <a:r>
              <a:rPr lang="cs-CZ" sz="2700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sz="27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988840"/>
            <a:ext cx="6840760" cy="2328664"/>
          </a:xfrm>
          <a:solidFill>
            <a:schemeClr val="bg2">
              <a:lumMod val="25000"/>
              <a:lumOff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36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CHEMICKÉ REAKCE </a:t>
            </a:r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  A </a:t>
            </a:r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TEPLO</a:t>
            </a:r>
            <a:endParaRPr lang="cs-CZ" sz="5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53136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1289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Exotermické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chemické reakce, při kterých se uvolňuje teplo</a:t>
            </a:r>
          </a:p>
          <a:p>
            <a:r>
              <a:rPr lang="cs-CZ" dirty="0" smtClean="0"/>
              <a:t>Energie produktů je menší než energie reaktantů, tento rozdíl se přemění na teplo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dýchání, hoření, neutralizace,..</a:t>
            </a:r>
          </a:p>
          <a:p>
            <a:r>
              <a:rPr lang="cs-CZ" dirty="0" smtClean="0"/>
              <a:t>Slouží jako zdroj energie</a:t>
            </a:r>
          </a:p>
          <a:p>
            <a:endParaRPr lang="cs-CZ" dirty="0"/>
          </a:p>
        </p:txBody>
      </p:sp>
      <p:pic>
        <p:nvPicPr>
          <p:cNvPr id="1026" name="Picture 2" descr="C:\Users\ucitel\AppData\Local\Microsoft\Windows\Temporary Internet Files\Content.IE5\N1E25PO5\MM900041072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8911" y="0"/>
            <a:ext cx="1344826" cy="266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Z9OJ3YGY\MC9000787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3562" y="4509120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08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Endotermické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Chemické reakce, při nichž se teplo spotřebovává</a:t>
            </a:r>
          </a:p>
          <a:p>
            <a:r>
              <a:rPr lang="cs-CZ" dirty="0" smtClean="0"/>
              <a:t>Energie produktů je vyšší než energie reaktantů</a:t>
            </a:r>
          </a:p>
          <a:p>
            <a:r>
              <a:rPr lang="cs-CZ" dirty="0" smtClean="0"/>
              <a:t>Aby tyto reakce proběhly, je nutné dodat jim energii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fotosyntéza, rozklad vápence při výrobě páleného vápna,…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N1E25PO5\MP9002015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25144"/>
            <a:ext cx="2793504" cy="1848368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Z9OJ3YGY\MP9004388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4568" y="320497"/>
            <a:ext cx="2759880" cy="207122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5070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Molární reakční teplo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Množství tepla uvolněného při exotermické reakci nebo spotřebovaného při endotermické reakci jednoho molu reaktantů nazýváme molární reakční teplo</a:t>
            </a:r>
          </a:p>
          <a:p>
            <a:r>
              <a:rPr lang="cs-CZ" dirty="0" smtClean="0"/>
              <a:t>Má značku </a:t>
            </a:r>
            <a:r>
              <a:rPr lang="cs-CZ" b="1" dirty="0" err="1" smtClean="0">
                <a:solidFill>
                  <a:schemeClr val="bg1"/>
                </a:solidFill>
              </a:rPr>
              <a:t>Q</a:t>
            </a:r>
            <a:r>
              <a:rPr lang="cs-CZ" b="1" baseline="-25000" dirty="0" err="1" smtClean="0">
                <a:solidFill>
                  <a:schemeClr val="bg1"/>
                </a:solidFill>
              </a:rPr>
              <a:t>m</a:t>
            </a:r>
            <a:endParaRPr lang="cs-CZ" b="1" baseline="-25000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Má jednotku </a:t>
            </a:r>
            <a:r>
              <a:rPr lang="cs-CZ" b="1" dirty="0" err="1" smtClean="0">
                <a:solidFill>
                  <a:schemeClr val="bg1"/>
                </a:solidFill>
              </a:rPr>
              <a:t>kJ</a:t>
            </a:r>
            <a:r>
              <a:rPr lang="cs-CZ" b="1" dirty="0" smtClean="0">
                <a:solidFill>
                  <a:schemeClr val="bg1"/>
                </a:solidFill>
              </a:rPr>
              <a:t>/mol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920312" y="3677213"/>
            <a:ext cx="2895993" cy="3119647"/>
          </a:xfrm>
          <a:prstGeom prst="ellipse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1115616" y="4797152"/>
            <a:ext cx="3816424" cy="792088"/>
          </a:xfrm>
          <a:prstGeom prst="wedgeRoundRectCallout">
            <a:avLst>
              <a:gd name="adj1" fmla="val 54676"/>
              <a:gd name="adj2" fmla="val 345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Tak teplou, ať se ohřeji!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658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Hodnota molárního reakčního tepla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1) V exotermické reakci má molární reakční teplo zápornou hodnotu:</a:t>
            </a:r>
          </a:p>
          <a:p>
            <a:r>
              <a:rPr lang="cs-CZ" sz="2400" dirty="0" err="1" smtClean="0"/>
              <a:t>NaOH</a:t>
            </a:r>
            <a:r>
              <a:rPr lang="cs-CZ" sz="2400" dirty="0" smtClean="0"/>
              <a:t> + </a:t>
            </a:r>
            <a:r>
              <a:rPr lang="cs-CZ" sz="2400" dirty="0" err="1" smtClean="0"/>
              <a:t>HCl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err="1" smtClean="0">
                <a:latin typeface="Calibri"/>
                <a:cs typeface="Calibri"/>
              </a:rPr>
              <a:t>NaCl</a:t>
            </a:r>
            <a:r>
              <a:rPr lang="cs-CZ" sz="2800" dirty="0" smtClean="0">
                <a:latin typeface="Calibri"/>
                <a:cs typeface="Calibri"/>
              </a:rPr>
              <a:t> + H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  <a:r>
              <a:rPr lang="cs-CZ" sz="2800" dirty="0" smtClean="0">
                <a:latin typeface="Calibri"/>
                <a:cs typeface="Calibri"/>
              </a:rPr>
              <a:t>O  </a:t>
            </a:r>
            <a:r>
              <a:rPr lang="cs-CZ" sz="2800" dirty="0" err="1" smtClean="0">
                <a:latin typeface="Calibri"/>
                <a:cs typeface="Calibri"/>
              </a:rPr>
              <a:t>Q</a:t>
            </a:r>
            <a:r>
              <a:rPr lang="cs-CZ" sz="2800" baseline="-25000" dirty="0" err="1" smtClean="0">
                <a:latin typeface="Calibri"/>
                <a:cs typeface="Calibri"/>
              </a:rPr>
              <a:t>m</a:t>
            </a:r>
            <a:r>
              <a:rPr lang="cs-CZ" sz="2400" dirty="0" smtClean="0">
                <a:latin typeface="Calibri"/>
                <a:cs typeface="Calibri"/>
              </a:rPr>
              <a:t> =-56,9kJ/mol</a:t>
            </a:r>
          </a:p>
          <a:p>
            <a:r>
              <a:rPr lang="cs-CZ" sz="2800" dirty="0" smtClean="0">
                <a:latin typeface="Calibri"/>
                <a:cs typeface="Calibri"/>
              </a:rPr>
              <a:t>2) V endotermické reakci má molární reakční teplo kladnou hodnotu</a:t>
            </a:r>
            <a:r>
              <a:rPr lang="cs-CZ" sz="2400" dirty="0" smtClean="0">
                <a:latin typeface="Calibri"/>
                <a:cs typeface="Calibri"/>
              </a:rPr>
              <a:t>:</a:t>
            </a:r>
          </a:p>
          <a:p>
            <a:r>
              <a:rPr lang="cs-CZ" sz="2800" dirty="0" smtClean="0">
                <a:latin typeface="Calibri"/>
                <a:cs typeface="Calibri"/>
              </a:rPr>
              <a:t>CaCO</a:t>
            </a:r>
            <a:r>
              <a:rPr lang="cs-CZ" sz="2800" baseline="-25000" dirty="0" smtClean="0">
                <a:latin typeface="Calibri"/>
                <a:cs typeface="Calibri"/>
              </a:rPr>
              <a:t>3</a:t>
            </a:r>
            <a:r>
              <a:rPr lang="cs-CZ" sz="2800" dirty="0" smtClean="0">
                <a:latin typeface="Calibri"/>
                <a:cs typeface="Calibri"/>
              </a:rPr>
              <a:t> → </a:t>
            </a:r>
            <a:r>
              <a:rPr lang="cs-CZ" sz="2800" dirty="0" err="1" smtClean="0">
                <a:latin typeface="Calibri"/>
                <a:cs typeface="Calibri"/>
              </a:rPr>
              <a:t>CaO</a:t>
            </a:r>
            <a:r>
              <a:rPr lang="cs-CZ" sz="2800" dirty="0" smtClean="0">
                <a:latin typeface="Calibri"/>
                <a:cs typeface="Calibri"/>
              </a:rPr>
              <a:t> + CO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  <a:r>
              <a:rPr lang="cs-CZ" sz="2400" baseline="-25000" dirty="0" smtClean="0">
                <a:latin typeface="Calibri"/>
                <a:cs typeface="Calibri"/>
              </a:rPr>
              <a:t>	</a:t>
            </a:r>
            <a:r>
              <a:rPr lang="cs-CZ" sz="2400" dirty="0" smtClean="0">
                <a:latin typeface="Calibri"/>
                <a:cs typeface="Calibri"/>
              </a:rPr>
              <a:t>	</a:t>
            </a:r>
            <a:r>
              <a:rPr lang="cs-CZ" sz="2800" dirty="0" err="1" smtClean="0">
                <a:latin typeface="Calibri"/>
                <a:cs typeface="Calibri"/>
              </a:rPr>
              <a:t>Q</a:t>
            </a:r>
            <a:r>
              <a:rPr lang="cs-CZ" sz="2800" baseline="-25000" dirty="0" err="1" smtClean="0">
                <a:latin typeface="Calibri"/>
                <a:cs typeface="Calibri"/>
              </a:rPr>
              <a:t>m</a:t>
            </a:r>
            <a:r>
              <a:rPr lang="cs-CZ" sz="2800" dirty="0" smtClean="0">
                <a:latin typeface="Calibri"/>
                <a:cs typeface="Calibri"/>
              </a:rPr>
              <a:t> </a:t>
            </a:r>
            <a:r>
              <a:rPr lang="cs-CZ" sz="2400" dirty="0" smtClean="0">
                <a:latin typeface="Calibri"/>
                <a:cs typeface="Calibri"/>
              </a:rPr>
              <a:t>= 179,2kJ/mol</a:t>
            </a:r>
            <a:endParaRPr lang="cs-CZ" sz="2400" dirty="0"/>
          </a:p>
        </p:txBody>
      </p:sp>
      <p:pic>
        <p:nvPicPr>
          <p:cNvPr id="3075" name="Picture 3" descr="C:\Users\ucitel\AppData\Local\Microsoft\Windows\Temporary Internet Files\Content.IE5\Z9OJ3YGY\MP9004005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4291" y="2015271"/>
            <a:ext cx="1419709" cy="1775070"/>
          </a:xfrm>
          <a:prstGeom prst="trapezoid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2SR1D5DK\MC900353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373216"/>
            <a:ext cx="1481750" cy="133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2373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endParaRPr lang="cs-CZ" dirty="0" smtClean="0"/>
          </a:p>
          <a:p>
            <a:pPr>
              <a:buNone/>
            </a:pPr>
            <a:r>
              <a:rPr lang="cs-CZ" smtClean="0"/>
              <a:t> </a:t>
            </a:r>
            <a:r>
              <a:rPr lang="cs-CZ" smtClean="0"/>
              <a:t>    </a:t>
            </a:r>
            <a:r>
              <a:rPr lang="cs-CZ" smtClean="0"/>
              <a:t>www.office.</a:t>
            </a:r>
            <a:r>
              <a:rPr lang="cs-CZ" dirty="0" err="1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760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51</TotalTime>
  <Words>172</Words>
  <Application>Microsoft Office PowerPoint</Application>
  <PresentationFormat>Předvádění na obrazovce (4:3)</PresentationFormat>
  <Paragraphs>27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Autumn</vt:lpstr>
      <vt:lpstr>      CZ.1.07/1.1.05/04.0031 Rozvoj interaktivních způsobů výuky ve škole Základní škola a Mateřská škola, Chvalkovice, okres Náchod Mgr. Markéta Ulrychová  </vt:lpstr>
      <vt:lpstr>Exotermické reakce</vt:lpstr>
      <vt:lpstr>Endotermické reakce</vt:lpstr>
      <vt:lpstr>Molární reakční teplo</vt:lpstr>
      <vt:lpstr>Hodnota molárního reakčního tepla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CZ.1.07/1.1.05/04.0031 Rozvoj interaktivních způsobů výuky ve škole Základní škola a Mateřská škola, Chvalkovice, okres Náchod Mgr. Markéta Ulrychová  </dc:title>
  <dc:creator>Ulrychová Markéta</dc:creator>
  <cp:lastModifiedBy>Dum</cp:lastModifiedBy>
  <cp:revision>12</cp:revision>
  <dcterms:created xsi:type="dcterms:W3CDTF">2012-03-28T18:57:00Z</dcterms:created>
  <dcterms:modified xsi:type="dcterms:W3CDTF">2012-10-23T19:12:13Z</dcterms:modified>
</cp:coreProperties>
</file>